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handoutMasterIdLst>
    <p:handoutMasterId r:id="rId110"/>
  </p:handoutMasterIdLst>
  <p:sldIdLst>
    <p:sldId id="403" r:id="rId2"/>
    <p:sldId id="414" r:id="rId3"/>
    <p:sldId id="260" r:id="rId4"/>
    <p:sldId id="261" r:id="rId5"/>
    <p:sldId id="372" r:id="rId6"/>
    <p:sldId id="364" r:id="rId7"/>
    <p:sldId id="269" r:id="rId8"/>
    <p:sldId id="476" r:id="rId9"/>
    <p:sldId id="475" r:id="rId10"/>
    <p:sldId id="272" r:id="rId11"/>
    <p:sldId id="277" r:id="rId12"/>
    <p:sldId id="278" r:id="rId13"/>
    <p:sldId id="416" r:id="rId14"/>
    <p:sldId id="417" r:id="rId15"/>
    <p:sldId id="415" r:id="rId16"/>
    <p:sldId id="279" r:id="rId17"/>
    <p:sldId id="368" r:id="rId18"/>
    <p:sldId id="408" r:id="rId19"/>
    <p:sldId id="419" r:id="rId20"/>
    <p:sldId id="409" r:id="rId21"/>
    <p:sldId id="418" r:id="rId22"/>
    <p:sldId id="420" r:id="rId23"/>
    <p:sldId id="411" r:id="rId24"/>
    <p:sldId id="421" r:id="rId25"/>
    <p:sldId id="422" r:id="rId26"/>
    <p:sldId id="424" r:id="rId27"/>
    <p:sldId id="431" r:id="rId28"/>
    <p:sldId id="479" r:id="rId29"/>
    <p:sldId id="478" r:id="rId30"/>
    <p:sldId id="477" r:id="rId31"/>
    <p:sldId id="480" r:id="rId32"/>
    <p:sldId id="482" r:id="rId33"/>
    <p:sldId id="481" r:id="rId34"/>
    <p:sldId id="483" r:id="rId35"/>
    <p:sldId id="484" r:id="rId36"/>
    <p:sldId id="432" r:id="rId37"/>
    <p:sldId id="423" r:id="rId38"/>
    <p:sldId id="433" r:id="rId39"/>
    <p:sldId id="434" r:id="rId40"/>
    <p:sldId id="435" r:id="rId41"/>
    <p:sldId id="442" r:id="rId42"/>
    <p:sldId id="436" r:id="rId43"/>
    <p:sldId id="426" r:id="rId44"/>
    <p:sldId id="437" r:id="rId45"/>
    <p:sldId id="485" r:id="rId46"/>
    <p:sldId id="438" r:id="rId47"/>
    <p:sldId id="439" r:id="rId48"/>
    <p:sldId id="440" r:id="rId49"/>
    <p:sldId id="441" r:id="rId50"/>
    <p:sldId id="444" r:id="rId51"/>
    <p:sldId id="445" r:id="rId52"/>
    <p:sldId id="486" r:id="rId53"/>
    <p:sldId id="446" r:id="rId54"/>
    <p:sldId id="447" r:id="rId55"/>
    <p:sldId id="448" r:id="rId56"/>
    <p:sldId id="385" r:id="rId57"/>
    <p:sldId id="465" r:id="rId58"/>
    <p:sldId id="457" r:id="rId59"/>
    <p:sldId id="466" r:id="rId60"/>
    <p:sldId id="459" r:id="rId61"/>
    <p:sldId id="468" r:id="rId62"/>
    <p:sldId id="464" r:id="rId63"/>
    <p:sldId id="469" r:id="rId64"/>
    <p:sldId id="488" r:id="rId65"/>
    <p:sldId id="487" r:id="rId66"/>
    <p:sldId id="451" r:id="rId67"/>
    <p:sldId id="471" r:id="rId68"/>
    <p:sldId id="354" r:id="rId69"/>
    <p:sldId id="470" r:id="rId70"/>
    <p:sldId id="472" r:id="rId71"/>
    <p:sldId id="489" r:id="rId72"/>
    <p:sldId id="454" r:id="rId73"/>
    <p:sldId id="490" r:id="rId74"/>
    <p:sldId id="452" r:id="rId75"/>
    <p:sldId id="387" r:id="rId76"/>
    <p:sldId id="388" r:id="rId77"/>
    <p:sldId id="389" r:id="rId78"/>
    <p:sldId id="390" r:id="rId79"/>
    <p:sldId id="407" r:id="rId80"/>
    <p:sldId id="460" r:id="rId81"/>
    <p:sldId id="491" r:id="rId82"/>
    <p:sldId id="326" r:id="rId83"/>
    <p:sldId id="371" r:id="rId84"/>
    <p:sldId id="283" r:id="rId85"/>
    <p:sldId id="357" r:id="rId86"/>
    <p:sldId id="345" r:id="rId87"/>
    <p:sldId id="492" r:id="rId88"/>
    <p:sldId id="493" r:id="rId89"/>
    <p:sldId id="369" r:id="rId90"/>
    <p:sldId id="494" r:id="rId91"/>
    <p:sldId id="495" r:id="rId92"/>
    <p:sldId id="289" r:id="rId93"/>
    <p:sldId id="291" r:id="rId94"/>
    <p:sldId id="375" r:id="rId95"/>
    <p:sldId id="363" r:id="rId96"/>
    <p:sldId id="293" r:id="rId97"/>
    <p:sldId id="350" r:id="rId98"/>
    <p:sldId id="496" r:id="rId99"/>
    <p:sldId id="295" r:id="rId100"/>
    <p:sldId id="367" r:id="rId101"/>
    <p:sldId id="361" r:id="rId102"/>
    <p:sldId id="376" r:id="rId103"/>
    <p:sldId id="362" r:id="rId104"/>
    <p:sldId id="377" r:id="rId105"/>
    <p:sldId id="297" r:id="rId106"/>
    <p:sldId id="366" r:id="rId107"/>
    <p:sldId id="299" r:id="rId108"/>
  </p:sldIdLst>
  <p:sldSz cx="9144000" cy="6858000" type="screen4x3"/>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A1FF"/>
    <a:srgbClr val="27A9E1"/>
    <a:srgbClr val="EC008B"/>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9" autoAdjust="0"/>
    <p:restoredTop sz="92042" autoAdjust="0"/>
  </p:normalViewPr>
  <p:slideViewPr>
    <p:cSldViewPr>
      <p:cViewPr>
        <p:scale>
          <a:sx n="90" d="100"/>
          <a:sy n="90" d="100"/>
        </p:scale>
        <p:origin x="-2220" y="-8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2" Type="http://schemas.openxmlformats.org/officeDocument/2006/relationships/oleObject" Target="file:///\\vmware-host\Shared%20Folders\Dropbox\Alex_thesis\manuscrit\Ectsi_v2_paper\UTR_update.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vmware-host\Shared%20Folders\Dropbox\Alex_thesis\manuscrit\Ectsi_v2_paper\UTR_update.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cormier\Desktop\annot_re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acormier\Desktop\annot_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Feuil1!$B$1</c:f>
              <c:strCache>
                <c:ptCount val="1"/>
                <c:pt idx="0">
                  <c:v>Annotation V1</c:v>
                </c:pt>
              </c:strCache>
            </c:strRef>
          </c:tx>
          <c:dPt>
            <c:idx val="0"/>
            <c:bubble3D val="0"/>
            <c:spPr>
              <a:solidFill>
                <a:schemeClr val="accent3">
                  <a:lumMod val="60000"/>
                  <a:lumOff val="40000"/>
                </a:schemeClr>
              </a:solidFill>
            </c:spPr>
          </c:dPt>
          <c:dPt>
            <c:idx val="1"/>
            <c:bubble3D val="0"/>
            <c:spPr>
              <a:solidFill>
                <a:schemeClr val="accent3">
                  <a:lumMod val="75000"/>
                </a:schemeClr>
              </a:solidFill>
            </c:spPr>
          </c:dPt>
          <c:dPt>
            <c:idx val="2"/>
            <c:bubble3D val="0"/>
            <c:spPr>
              <a:solidFill>
                <a:schemeClr val="accent3">
                  <a:lumMod val="50000"/>
                </a:schemeClr>
              </a:solidFill>
            </c:spPr>
          </c:dPt>
          <c:dPt>
            <c:idx val="3"/>
            <c:bubble3D val="0"/>
            <c:spPr>
              <a:solidFill>
                <a:schemeClr val="bg1">
                  <a:lumMod val="65000"/>
                </a:schemeClr>
              </a:solidFill>
            </c:spPr>
          </c:dPt>
          <c:dLbls>
            <c:dLbl>
              <c:idx val="2"/>
              <c:spPr/>
              <c:txPr>
                <a:bodyPr/>
                <a:lstStyle/>
                <a:p>
                  <a:pPr>
                    <a:defRPr sz="1400" b="1">
                      <a:solidFill>
                        <a:schemeClr val="bg1"/>
                      </a:solidFill>
                    </a:defRPr>
                  </a:pPr>
                  <a:endParaRPr lang="fr-FR"/>
                </a:p>
              </c:txPr>
              <c:showLegendKey val="0"/>
              <c:showVal val="0"/>
              <c:showCatName val="0"/>
              <c:showSerName val="0"/>
              <c:showPercent val="1"/>
              <c:showBubbleSize val="0"/>
            </c:dLbl>
            <c:txPr>
              <a:bodyPr/>
              <a:lstStyle/>
              <a:p>
                <a:pPr>
                  <a:defRPr sz="1400" b="1"/>
                </a:pPr>
                <a:endParaRPr lang="fr-FR"/>
              </a:p>
            </c:txPr>
            <c:showLegendKey val="0"/>
            <c:showVal val="0"/>
            <c:showCatName val="0"/>
            <c:showSerName val="0"/>
            <c:showPercent val="1"/>
            <c:showBubbleSize val="0"/>
            <c:showLeaderLines val="1"/>
          </c:dLbls>
          <c:cat>
            <c:strRef>
              <c:f>Feuil1!$A$2:$A$5</c:f>
              <c:strCache>
                <c:ptCount val="4"/>
                <c:pt idx="0">
                  <c:v>3' UTR</c:v>
                </c:pt>
                <c:pt idx="1">
                  <c:v>5' UTR</c:v>
                </c:pt>
                <c:pt idx="2">
                  <c:v>5'3' UTR</c:v>
                </c:pt>
                <c:pt idx="3">
                  <c:v>No UTR</c:v>
                </c:pt>
              </c:strCache>
            </c:strRef>
          </c:cat>
          <c:val>
            <c:numRef>
              <c:f>Feuil1!$B$2:$B$5</c:f>
              <c:numCache>
                <c:formatCode>General</c:formatCode>
                <c:ptCount val="4"/>
                <c:pt idx="0">
                  <c:v>4766</c:v>
                </c:pt>
                <c:pt idx="1">
                  <c:v>1098</c:v>
                </c:pt>
                <c:pt idx="2">
                  <c:v>2484</c:v>
                </c:pt>
                <c:pt idx="3">
                  <c:v>7598</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Feuil1!$C$1</c:f>
              <c:strCache>
                <c:ptCount val="1"/>
                <c:pt idx="0">
                  <c:v>Annotation V2</c:v>
                </c:pt>
              </c:strCache>
            </c:strRef>
          </c:tx>
          <c:dPt>
            <c:idx val="0"/>
            <c:bubble3D val="0"/>
            <c:spPr>
              <a:solidFill>
                <a:schemeClr val="accent3">
                  <a:lumMod val="40000"/>
                  <a:lumOff val="60000"/>
                </a:schemeClr>
              </a:solidFill>
            </c:spPr>
          </c:dPt>
          <c:dPt>
            <c:idx val="1"/>
            <c:bubble3D val="0"/>
            <c:spPr>
              <a:solidFill>
                <a:schemeClr val="accent3">
                  <a:lumMod val="75000"/>
                </a:schemeClr>
              </a:solidFill>
            </c:spPr>
          </c:dPt>
          <c:dPt>
            <c:idx val="2"/>
            <c:bubble3D val="0"/>
            <c:spPr>
              <a:solidFill>
                <a:schemeClr val="accent3">
                  <a:lumMod val="50000"/>
                </a:schemeClr>
              </a:solidFill>
            </c:spPr>
          </c:dPt>
          <c:dPt>
            <c:idx val="3"/>
            <c:bubble3D val="0"/>
            <c:spPr>
              <a:solidFill>
                <a:schemeClr val="bg1">
                  <a:lumMod val="65000"/>
                </a:schemeClr>
              </a:solidFill>
            </c:spPr>
          </c:dPt>
          <c:dLbls>
            <c:dLbl>
              <c:idx val="2"/>
              <c:spPr/>
              <c:txPr>
                <a:bodyPr/>
                <a:lstStyle/>
                <a:p>
                  <a:pPr>
                    <a:defRPr sz="1400" b="1">
                      <a:solidFill>
                        <a:schemeClr val="bg1"/>
                      </a:solidFill>
                    </a:defRPr>
                  </a:pPr>
                  <a:endParaRPr lang="fr-FR"/>
                </a:p>
              </c:txPr>
              <c:showLegendKey val="0"/>
              <c:showVal val="0"/>
              <c:showCatName val="0"/>
              <c:showSerName val="0"/>
              <c:showPercent val="1"/>
              <c:showBubbleSize val="0"/>
            </c:dLbl>
            <c:txPr>
              <a:bodyPr/>
              <a:lstStyle/>
              <a:p>
                <a:pPr>
                  <a:defRPr sz="1400" b="1"/>
                </a:pPr>
                <a:endParaRPr lang="fr-FR"/>
              </a:p>
            </c:txPr>
            <c:showLegendKey val="0"/>
            <c:showVal val="0"/>
            <c:showCatName val="0"/>
            <c:showSerName val="0"/>
            <c:showPercent val="1"/>
            <c:showBubbleSize val="0"/>
            <c:showLeaderLines val="1"/>
          </c:dLbls>
          <c:cat>
            <c:strRef>
              <c:f>Feuil1!$A$2:$A$5</c:f>
              <c:strCache>
                <c:ptCount val="4"/>
                <c:pt idx="0">
                  <c:v>3' UTR</c:v>
                </c:pt>
                <c:pt idx="1">
                  <c:v>5' UTR</c:v>
                </c:pt>
                <c:pt idx="2">
                  <c:v>5'3' UTR</c:v>
                </c:pt>
                <c:pt idx="3">
                  <c:v>No UTR</c:v>
                </c:pt>
              </c:strCache>
            </c:strRef>
          </c:cat>
          <c:val>
            <c:numRef>
              <c:f>Feuil1!$C$2:$C$5</c:f>
              <c:numCache>
                <c:formatCode>General</c:formatCode>
                <c:ptCount val="4"/>
                <c:pt idx="0">
                  <c:v>3056</c:v>
                </c:pt>
                <c:pt idx="1">
                  <c:v>918</c:v>
                </c:pt>
                <c:pt idx="2">
                  <c:v>9737</c:v>
                </c:pt>
                <c:pt idx="3">
                  <c:v>3715</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Feuil1!$B$1</c:f>
              <c:strCache>
                <c:ptCount val="1"/>
                <c:pt idx="0">
                  <c:v>V1</c:v>
                </c:pt>
              </c:strCache>
            </c:strRef>
          </c:tx>
          <c:dPt>
            <c:idx val="0"/>
            <c:bubble3D val="0"/>
            <c:spPr>
              <a:solidFill>
                <a:schemeClr val="accent3">
                  <a:lumMod val="75000"/>
                </a:schemeClr>
              </a:solidFill>
            </c:spPr>
          </c:dPt>
          <c:dPt>
            <c:idx val="1"/>
            <c:bubble3D val="0"/>
            <c:spPr>
              <a:solidFill>
                <a:schemeClr val="bg1">
                  <a:lumMod val="65000"/>
                </a:schemeClr>
              </a:solidFill>
            </c:spPr>
          </c:dPt>
          <c:dLbls>
            <c:txPr>
              <a:bodyPr/>
              <a:lstStyle/>
              <a:p>
                <a:pPr>
                  <a:defRPr sz="1400" b="1">
                    <a:solidFill>
                      <a:schemeClr val="bg1"/>
                    </a:solidFill>
                  </a:defRPr>
                </a:pPr>
                <a:endParaRPr lang="fr-FR"/>
              </a:p>
            </c:txPr>
            <c:showLegendKey val="0"/>
            <c:showVal val="0"/>
            <c:showCatName val="0"/>
            <c:showSerName val="0"/>
            <c:showPercent val="1"/>
            <c:showBubbleSize val="0"/>
            <c:showLeaderLines val="1"/>
          </c:dLbls>
          <c:cat>
            <c:strRef>
              <c:f>Feuil1!$A$2:$A$3</c:f>
              <c:strCache>
                <c:ptCount val="2"/>
                <c:pt idx="0">
                  <c:v>Annotated</c:v>
                </c:pt>
                <c:pt idx="1">
                  <c:v>Not annotated</c:v>
                </c:pt>
              </c:strCache>
            </c:strRef>
          </c:cat>
          <c:val>
            <c:numRef>
              <c:f>Feuil1!$B$2:$B$3</c:f>
              <c:numCache>
                <c:formatCode>General</c:formatCode>
                <c:ptCount val="2"/>
                <c:pt idx="0">
                  <c:v>5583</c:v>
                </c:pt>
                <c:pt idx="1">
                  <c:v>10673</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Feuil1!$C$1</c:f>
              <c:strCache>
                <c:ptCount val="1"/>
                <c:pt idx="0">
                  <c:v>V2</c:v>
                </c:pt>
              </c:strCache>
            </c:strRef>
          </c:tx>
          <c:dPt>
            <c:idx val="0"/>
            <c:bubble3D val="0"/>
            <c:spPr>
              <a:solidFill>
                <a:schemeClr val="accent3">
                  <a:lumMod val="75000"/>
                </a:schemeClr>
              </a:solidFill>
            </c:spPr>
          </c:dPt>
          <c:dPt>
            <c:idx val="1"/>
            <c:bubble3D val="0"/>
            <c:spPr>
              <a:solidFill>
                <a:schemeClr val="bg1">
                  <a:lumMod val="65000"/>
                </a:schemeClr>
              </a:solidFill>
            </c:spPr>
          </c:dPt>
          <c:dLbls>
            <c:txPr>
              <a:bodyPr/>
              <a:lstStyle/>
              <a:p>
                <a:pPr>
                  <a:defRPr sz="1400" b="1">
                    <a:solidFill>
                      <a:schemeClr val="bg1"/>
                    </a:solidFill>
                  </a:defRPr>
                </a:pPr>
                <a:endParaRPr lang="fr-FR"/>
              </a:p>
            </c:txPr>
            <c:showLegendKey val="0"/>
            <c:showVal val="0"/>
            <c:showCatName val="0"/>
            <c:showSerName val="0"/>
            <c:showPercent val="1"/>
            <c:showBubbleSize val="0"/>
            <c:showLeaderLines val="1"/>
          </c:dLbls>
          <c:cat>
            <c:strRef>
              <c:f>Feuil1!$A$2:$A$3</c:f>
              <c:strCache>
                <c:ptCount val="2"/>
                <c:pt idx="0">
                  <c:v>Annotated</c:v>
                </c:pt>
                <c:pt idx="1">
                  <c:v>Not annotated</c:v>
                </c:pt>
              </c:strCache>
            </c:strRef>
          </c:cat>
          <c:val>
            <c:numRef>
              <c:f>Feuil1!$C$2:$C$3</c:f>
              <c:numCache>
                <c:formatCode>General</c:formatCode>
                <c:ptCount val="2"/>
                <c:pt idx="0">
                  <c:v>10688</c:v>
                </c:pt>
                <c:pt idx="1">
                  <c:v>6719</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4283" cy="495300"/>
          </a:xfrm>
          <a:prstGeom prst="rect">
            <a:avLst/>
          </a:prstGeom>
        </p:spPr>
        <p:txBody>
          <a:bodyPr vert="horz" lIns="95655" tIns="47828" rIns="95655" bIns="47828" rtlCol="0"/>
          <a:lstStyle>
            <a:lvl1pPr algn="l">
              <a:defRPr sz="1300"/>
            </a:lvl1pPr>
          </a:lstStyle>
          <a:p>
            <a:endParaRPr lang="en-GB"/>
          </a:p>
        </p:txBody>
      </p:sp>
      <p:sp>
        <p:nvSpPr>
          <p:cNvPr id="3" name="Espace réservé de la date 2"/>
          <p:cNvSpPr>
            <a:spLocks noGrp="1"/>
          </p:cNvSpPr>
          <p:nvPr>
            <p:ph type="dt" sz="quarter" idx="1"/>
          </p:nvPr>
        </p:nvSpPr>
        <p:spPr>
          <a:xfrm>
            <a:off x="3848645" y="0"/>
            <a:ext cx="2944283" cy="495300"/>
          </a:xfrm>
          <a:prstGeom prst="rect">
            <a:avLst/>
          </a:prstGeom>
        </p:spPr>
        <p:txBody>
          <a:bodyPr vert="horz" lIns="95655" tIns="47828" rIns="95655" bIns="47828" rtlCol="0"/>
          <a:lstStyle>
            <a:lvl1pPr algn="r">
              <a:defRPr sz="1300"/>
            </a:lvl1pPr>
          </a:lstStyle>
          <a:p>
            <a:fld id="{C12E3694-5C5C-4D16-9AE6-FC592513757D}" type="datetimeFigureOut">
              <a:rPr lang="en-GB" smtClean="0"/>
              <a:pPr/>
              <a:t>19/10/2016</a:t>
            </a:fld>
            <a:endParaRPr lang="en-GB"/>
          </a:p>
        </p:txBody>
      </p:sp>
      <p:sp>
        <p:nvSpPr>
          <p:cNvPr id="4" name="Espace réservé du pied de page 3"/>
          <p:cNvSpPr>
            <a:spLocks noGrp="1"/>
          </p:cNvSpPr>
          <p:nvPr>
            <p:ph type="ftr" sz="quarter" idx="2"/>
          </p:nvPr>
        </p:nvSpPr>
        <p:spPr>
          <a:xfrm>
            <a:off x="1" y="9408981"/>
            <a:ext cx="2944283" cy="495300"/>
          </a:xfrm>
          <a:prstGeom prst="rect">
            <a:avLst/>
          </a:prstGeom>
        </p:spPr>
        <p:txBody>
          <a:bodyPr vert="horz" lIns="95655" tIns="47828" rIns="95655" bIns="47828" rtlCol="0" anchor="b"/>
          <a:lstStyle>
            <a:lvl1pPr algn="l">
              <a:defRPr sz="1300"/>
            </a:lvl1pPr>
          </a:lstStyle>
          <a:p>
            <a:endParaRPr lang="en-GB"/>
          </a:p>
        </p:txBody>
      </p:sp>
      <p:sp>
        <p:nvSpPr>
          <p:cNvPr id="5" name="Espace réservé du numéro de diapositive 4"/>
          <p:cNvSpPr>
            <a:spLocks noGrp="1"/>
          </p:cNvSpPr>
          <p:nvPr>
            <p:ph type="sldNum" sz="quarter" idx="3"/>
          </p:nvPr>
        </p:nvSpPr>
        <p:spPr>
          <a:xfrm>
            <a:off x="3848645" y="9408981"/>
            <a:ext cx="2944283" cy="495300"/>
          </a:xfrm>
          <a:prstGeom prst="rect">
            <a:avLst/>
          </a:prstGeom>
        </p:spPr>
        <p:txBody>
          <a:bodyPr vert="horz" lIns="95655" tIns="47828" rIns="95655" bIns="47828" rtlCol="0" anchor="b"/>
          <a:lstStyle>
            <a:lvl1pPr algn="r">
              <a:defRPr sz="1300"/>
            </a:lvl1pPr>
          </a:lstStyle>
          <a:p>
            <a:fld id="{841DFDDB-5A19-4FFB-A572-C0A0B13634C7}" type="slidenum">
              <a:rPr lang="en-GB" smtClean="0"/>
              <a:pPr/>
              <a:t>‹N°›</a:t>
            </a:fld>
            <a:endParaRPr lang="en-GB"/>
          </a:p>
        </p:txBody>
      </p:sp>
    </p:spTree>
    <p:extLst>
      <p:ext uri="{BB962C8B-B14F-4D97-AF65-F5344CB8AC3E}">
        <p14:creationId xmlns:p14="http://schemas.microsoft.com/office/powerpoint/2010/main" val="965587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4283" cy="495300"/>
          </a:xfrm>
          <a:prstGeom prst="rect">
            <a:avLst/>
          </a:prstGeom>
        </p:spPr>
        <p:txBody>
          <a:bodyPr vert="horz" lIns="95655" tIns="47828" rIns="95655" bIns="47828" rtlCol="0"/>
          <a:lstStyle>
            <a:lvl1pPr algn="l">
              <a:defRPr sz="1300"/>
            </a:lvl1pPr>
          </a:lstStyle>
          <a:p>
            <a:endParaRPr lang="en-GB"/>
          </a:p>
        </p:txBody>
      </p:sp>
      <p:sp>
        <p:nvSpPr>
          <p:cNvPr id="3" name="Espace réservé de la date 2"/>
          <p:cNvSpPr>
            <a:spLocks noGrp="1"/>
          </p:cNvSpPr>
          <p:nvPr>
            <p:ph type="dt" idx="1"/>
          </p:nvPr>
        </p:nvSpPr>
        <p:spPr>
          <a:xfrm>
            <a:off x="3848645" y="0"/>
            <a:ext cx="2944283" cy="495300"/>
          </a:xfrm>
          <a:prstGeom prst="rect">
            <a:avLst/>
          </a:prstGeom>
        </p:spPr>
        <p:txBody>
          <a:bodyPr vert="horz" lIns="95655" tIns="47828" rIns="95655" bIns="47828" rtlCol="0"/>
          <a:lstStyle>
            <a:lvl1pPr algn="r">
              <a:defRPr sz="1300"/>
            </a:lvl1pPr>
          </a:lstStyle>
          <a:p>
            <a:fld id="{F43F6DDB-9919-42D0-ABB9-163B5037FF11}" type="datetimeFigureOut">
              <a:rPr lang="en-GB" smtClean="0"/>
              <a:pPr/>
              <a:t>19/10/2016</a:t>
            </a:fld>
            <a:endParaRPr lang="en-GB"/>
          </a:p>
        </p:txBody>
      </p:sp>
      <p:sp>
        <p:nvSpPr>
          <p:cNvPr id="4" name="Espace réservé de l'image des diapositives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5655" tIns="47828" rIns="95655" bIns="47828" rtlCol="0" anchor="ctr"/>
          <a:lstStyle/>
          <a:p>
            <a:endParaRPr lang="en-GB"/>
          </a:p>
        </p:txBody>
      </p:sp>
      <p:sp>
        <p:nvSpPr>
          <p:cNvPr id="5" name="Espace réservé des commentaires 4"/>
          <p:cNvSpPr>
            <a:spLocks noGrp="1"/>
          </p:cNvSpPr>
          <p:nvPr>
            <p:ph type="body" sz="quarter" idx="3"/>
          </p:nvPr>
        </p:nvSpPr>
        <p:spPr>
          <a:xfrm>
            <a:off x="679450" y="4705350"/>
            <a:ext cx="5435600" cy="4457700"/>
          </a:xfrm>
          <a:prstGeom prst="rect">
            <a:avLst/>
          </a:prstGeom>
        </p:spPr>
        <p:txBody>
          <a:bodyPr vert="horz" lIns="95655" tIns="47828" rIns="95655" bIns="47828"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6" name="Espace réservé du pied de page 5"/>
          <p:cNvSpPr>
            <a:spLocks noGrp="1"/>
          </p:cNvSpPr>
          <p:nvPr>
            <p:ph type="ftr" sz="quarter" idx="4"/>
          </p:nvPr>
        </p:nvSpPr>
        <p:spPr>
          <a:xfrm>
            <a:off x="1" y="9408981"/>
            <a:ext cx="2944283" cy="495300"/>
          </a:xfrm>
          <a:prstGeom prst="rect">
            <a:avLst/>
          </a:prstGeom>
        </p:spPr>
        <p:txBody>
          <a:bodyPr vert="horz" lIns="95655" tIns="47828" rIns="95655" bIns="47828" rtlCol="0" anchor="b"/>
          <a:lstStyle>
            <a:lvl1pPr algn="l">
              <a:defRPr sz="1300"/>
            </a:lvl1pPr>
          </a:lstStyle>
          <a:p>
            <a:endParaRPr lang="en-GB"/>
          </a:p>
        </p:txBody>
      </p:sp>
      <p:sp>
        <p:nvSpPr>
          <p:cNvPr id="7" name="Espace réservé du numéro de diapositive 6"/>
          <p:cNvSpPr>
            <a:spLocks noGrp="1"/>
          </p:cNvSpPr>
          <p:nvPr>
            <p:ph type="sldNum" sz="quarter" idx="5"/>
          </p:nvPr>
        </p:nvSpPr>
        <p:spPr>
          <a:xfrm>
            <a:off x="3848645" y="9408981"/>
            <a:ext cx="2944283" cy="495300"/>
          </a:xfrm>
          <a:prstGeom prst="rect">
            <a:avLst/>
          </a:prstGeom>
        </p:spPr>
        <p:txBody>
          <a:bodyPr vert="horz" lIns="95655" tIns="47828" rIns="95655" bIns="47828" rtlCol="0" anchor="b"/>
          <a:lstStyle>
            <a:lvl1pPr algn="r">
              <a:defRPr sz="1300"/>
            </a:lvl1pPr>
          </a:lstStyle>
          <a:p>
            <a:fld id="{85E4B8C8-3118-4A74-AB44-4A9AD5AC20DA}" type="slidenum">
              <a:rPr lang="en-GB" smtClean="0"/>
              <a:pPr/>
              <a:t>‹N°›</a:t>
            </a:fld>
            <a:endParaRPr lang="en-GB"/>
          </a:p>
        </p:txBody>
      </p:sp>
    </p:spTree>
    <p:extLst>
      <p:ext uri="{BB962C8B-B14F-4D97-AF65-F5344CB8AC3E}">
        <p14:creationId xmlns:p14="http://schemas.microsoft.com/office/powerpoint/2010/main" val="359827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56554">
              <a:lnSpc>
                <a:spcPct val="150000"/>
              </a:lnSpc>
              <a:spcBef>
                <a:spcPts val="580"/>
              </a:spcBef>
              <a:spcAft>
                <a:spcPts val="580"/>
              </a:spcAft>
              <a:defRPr/>
            </a:pPr>
            <a:r>
              <a:rPr lang="fr-FR" noProof="0" dirty="0" smtClean="0"/>
              <a:t>L’étude des mécanismes qui déterminent le sexe, mâle ou femelle, est une question fondamentale en biologie</a:t>
            </a:r>
            <a:r>
              <a:rPr lang="fr-FR" baseline="0" noProof="0" dirty="0" smtClean="0"/>
              <a:t>.</a:t>
            </a:r>
          </a:p>
          <a:p>
            <a:pPr defTabSz="956554">
              <a:lnSpc>
                <a:spcPct val="150000"/>
              </a:lnSpc>
              <a:spcBef>
                <a:spcPts val="580"/>
              </a:spcBef>
              <a:spcAft>
                <a:spcPts val="580"/>
              </a:spcAft>
              <a:defRPr/>
            </a:pPr>
            <a:r>
              <a:rPr lang="fr-FR" baseline="0" noProof="0" dirty="0" smtClean="0"/>
              <a:t>La détermination du sexe est apparu de manière indépendante et répétée au travers de multiples lignées eucaryotes, ce qui a permis de voir l’émergence d’une grande variétés de mécanisme de déterminisme du sexe</a:t>
            </a:r>
            <a:endParaRPr lang="fr-FR" noProof="0" dirty="0" smtClean="0"/>
          </a:p>
          <a:p>
            <a:pPr>
              <a:lnSpc>
                <a:spcPct val="150000"/>
              </a:lnSpc>
              <a:spcBef>
                <a:spcPts val="580"/>
              </a:spcBef>
              <a:spcAft>
                <a:spcPts val="580"/>
              </a:spcAft>
            </a:pPr>
            <a:r>
              <a:rPr lang="fr-FR" baseline="0" dirty="0" smtClean="0"/>
              <a:t>2 grands type de détermination du sexe.</a:t>
            </a:r>
          </a:p>
          <a:p>
            <a:pPr marL="171450" indent="-171450">
              <a:lnSpc>
                <a:spcPct val="150000"/>
              </a:lnSpc>
              <a:spcBef>
                <a:spcPts val="580"/>
              </a:spcBef>
              <a:spcAft>
                <a:spcPts val="580"/>
              </a:spcAft>
              <a:buFont typeface="Arial" panose="020B0604020202020204" pitchFamily="34" charset="0"/>
              <a:buChar char="•"/>
            </a:pPr>
            <a:r>
              <a:rPr lang="fr-FR" baseline="0" dirty="0" smtClean="0"/>
              <a:t>épigénétique -&gt; abiotiques comme la température tels qu’observé chez les tortues; biotique comme chez le </a:t>
            </a:r>
            <a:r>
              <a:rPr lang="fr-FR" baseline="0" dirty="0" err="1" smtClean="0"/>
              <a:t>crépidule</a:t>
            </a:r>
            <a:endParaRPr lang="fr-FR" baseline="0" dirty="0" smtClean="0"/>
          </a:p>
          <a:p>
            <a:pPr marL="171450" indent="-171450">
              <a:lnSpc>
                <a:spcPct val="150000"/>
              </a:lnSpc>
              <a:spcBef>
                <a:spcPts val="580"/>
              </a:spcBef>
              <a:spcAft>
                <a:spcPts val="580"/>
              </a:spcAft>
              <a:buFont typeface="Arial" panose="020B0604020202020204" pitchFamily="34" charset="0"/>
              <a:buChar char="•"/>
            </a:pPr>
            <a:r>
              <a:rPr lang="fr-FR" baseline="0" dirty="0" smtClean="0"/>
              <a:t>génétique</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2</a:t>
            </a:fld>
            <a:endParaRPr lang="fr-FR"/>
          </a:p>
        </p:txBody>
      </p:sp>
    </p:spTree>
    <p:extLst>
      <p:ext uri="{BB962C8B-B14F-4D97-AF65-F5344CB8AC3E}">
        <p14:creationId xmlns:p14="http://schemas.microsoft.com/office/powerpoint/2010/main" val="243661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defTabSz="882995">
              <a:buFont typeface="Arial" panose="020B0604020202020204" pitchFamily="34" charset="0"/>
              <a:buNone/>
              <a:defRPr/>
            </a:pPr>
            <a:r>
              <a:rPr lang="fr-FR" b="0" noProof="0" dirty="0" smtClean="0"/>
              <a:t>Mais</a:t>
            </a:r>
            <a:r>
              <a:rPr lang="fr-FR" b="0" baseline="0" noProof="0" dirty="0" smtClean="0"/>
              <a:t> finalement, toutes les connaissances acquises jusqu'a aujourd’hui dans ce domaine de recherche ce limite à une très petit portion des différentes lignées eucaryotes, chez les plantes et les animaux. Mais même parmi c’est 2 lignées, il y a très peu d’espèces qui sont étudiées au niveau de la détermination du sexe.</a:t>
            </a:r>
          </a:p>
          <a:p>
            <a:pPr marL="0" indent="0" defTabSz="882995">
              <a:buFont typeface="Arial" panose="020B0604020202020204" pitchFamily="34" charset="0"/>
              <a:buNone/>
              <a:defRPr/>
            </a:pPr>
            <a:endParaRPr lang="fr-FR" b="0" baseline="0" noProof="0" dirty="0" smtClean="0"/>
          </a:p>
          <a:p>
            <a:pPr marL="0" indent="0" defTabSz="882995">
              <a:buFont typeface="Arial" panose="020B0604020202020204" pitchFamily="34" charset="0"/>
              <a:buNone/>
              <a:defRPr/>
            </a:pPr>
            <a:r>
              <a:rPr lang="fr-FR" b="0" noProof="0" dirty="0" smtClean="0"/>
              <a:t>On</a:t>
            </a:r>
            <a:r>
              <a:rPr lang="fr-FR" b="0" baseline="0" noProof="0" dirty="0" smtClean="0"/>
              <a:t> peut alors se poser plusieurs questions, à savoir si les connaissances acquises sont généralisables à d’autres organismes, si les mécanismes observés sont conservés dans d’autres lignées, s’il n’existe pas d’autres types de mécanismes.</a:t>
            </a:r>
            <a:endParaRPr lang="fr-FR" b="0" noProof="0" dirty="0" smtClean="0"/>
          </a:p>
          <a:p>
            <a:r>
              <a:rPr lang="fr-FR" b="0" baseline="0" noProof="0" dirty="0" smtClean="0"/>
              <a:t>Quand est-il pour les autres espèces ? Conservation des modèles ?</a:t>
            </a:r>
          </a:p>
          <a:p>
            <a:r>
              <a:rPr lang="fr-FR" b="0" baseline="0" noProof="0" dirty="0" smtClean="0"/>
              <a:t>Et pour les autres types de détermination du sexe, comme les systèmes </a:t>
            </a:r>
            <a:r>
              <a:rPr lang="fr-FR" b="0" baseline="0" noProof="0" dirty="0" err="1" smtClean="0"/>
              <a:t>haploides</a:t>
            </a:r>
            <a:r>
              <a:rPr lang="fr-FR" b="0" baseline="0" noProof="0" dirty="0" smtClean="0"/>
              <a:t> ?</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11</a:t>
            </a:fld>
            <a:endParaRPr lang="fr-FR"/>
          </a:p>
        </p:txBody>
      </p:sp>
    </p:spTree>
    <p:extLst>
      <p:ext uri="{BB962C8B-B14F-4D97-AF65-F5344CB8AC3E}">
        <p14:creationId xmlns:p14="http://schemas.microsoft.com/office/powerpoint/2010/main" val="4215639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995">
              <a:defRPr/>
            </a:pPr>
            <a:r>
              <a:rPr lang="fr-FR" noProof="0" dirty="0" smtClean="0"/>
              <a:t>C’est là qu’intervient Ectocarpus, modèle génétique pour les algues brunes, lignée encore jamais étudiée à ce niveau.</a:t>
            </a:r>
          </a:p>
          <a:p>
            <a:pPr defTabSz="882995">
              <a:defRPr/>
            </a:pPr>
            <a:r>
              <a:rPr lang="fr-FR" noProof="0" dirty="0" smtClean="0"/>
              <a:t>Distance phylogénétique des autres modèles étudies</a:t>
            </a:r>
            <a:r>
              <a:rPr lang="fr-FR" baseline="0" noProof="0" dirty="0" smtClean="0"/>
              <a:t> jusqu’a présent.</a:t>
            </a:r>
          </a:p>
          <a:p>
            <a:pPr defTabSz="882995">
              <a:defRPr/>
            </a:pPr>
            <a:endParaRPr lang="fr-FR" noProof="0"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12</a:t>
            </a:fld>
            <a:endParaRPr lang="fr-FR"/>
          </a:p>
        </p:txBody>
      </p:sp>
    </p:spTree>
    <p:extLst>
      <p:ext uri="{BB962C8B-B14F-4D97-AF65-F5344CB8AC3E}">
        <p14:creationId xmlns:p14="http://schemas.microsoft.com/office/powerpoint/2010/main" val="4215639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56554">
              <a:lnSpc>
                <a:spcPct val="150000"/>
              </a:lnSpc>
              <a:spcBef>
                <a:spcPts val="580"/>
              </a:spcBef>
              <a:spcAft>
                <a:spcPts val="580"/>
              </a:spcAft>
              <a:defRPr/>
            </a:pPr>
            <a:r>
              <a:rPr lang="fr-FR" noProof="0" dirty="0" smtClean="0"/>
              <a:t>L’étude des mécanismes qui déterminent le sexe, mâle ou femelle, est une question fondamentale en biologie</a:t>
            </a:r>
            <a:r>
              <a:rPr lang="fr-FR" baseline="0" noProof="0" dirty="0" smtClean="0"/>
              <a:t>.</a:t>
            </a:r>
          </a:p>
          <a:p>
            <a:pPr defTabSz="956554">
              <a:lnSpc>
                <a:spcPct val="150000"/>
              </a:lnSpc>
              <a:spcBef>
                <a:spcPts val="580"/>
              </a:spcBef>
              <a:spcAft>
                <a:spcPts val="580"/>
              </a:spcAft>
              <a:defRPr/>
            </a:pPr>
            <a:r>
              <a:rPr lang="fr-FR" baseline="0" noProof="0" dirty="0" smtClean="0"/>
              <a:t>La détermination du sexe est apparu de manière indépendante et répétée au travers de multiples lignées eucaryotes, ce qui a permis de voir l’émergence d’une grande variétés de mécanisme de déterminisme du sexe</a:t>
            </a:r>
            <a:endParaRPr lang="fr-FR" noProof="0" dirty="0" smtClean="0"/>
          </a:p>
          <a:p>
            <a:pPr>
              <a:lnSpc>
                <a:spcPct val="150000"/>
              </a:lnSpc>
              <a:spcBef>
                <a:spcPts val="580"/>
              </a:spcBef>
              <a:spcAft>
                <a:spcPts val="580"/>
              </a:spcAft>
            </a:pPr>
            <a:r>
              <a:rPr lang="fr-FR" baseline="0" dirty="0" smtClean="0"/>
              <a:t>2 grands type de détermination du sexe.</a:t>
            </a:r>
          </a:p>
          <a:p>
            <a:pPr marL="171450" indent="-171450">
              <a:lnSpc>
                <a:spcPct val="150000"/>
              </a:lnSpc>
              <a:spcBef>
                <a:spcPts val="580"/>
              </a:spcBef>
              <a:spcAft>
                <a:spcPts val="580"/>
              </a:spcAft>
              <a:buFont typeface="Arial" panose="020B0604020202020204" pitchFamily="34" charset="0"/>
              <a:buChar char="•"/>
            </a:pPr>
            <a:r>
              <a:rPr lang="fr-FR" baseline="0" dirty="0" smtClean="0"/>
              <a:t>épigénétique -&gt; abiotiques comme la température tels qu’observé chez les tortues; biotique comme chez le </a:t>
            </a:r>
            <a:r>
              <a:rPr lang="fr-FR" baseline="0" dirty="0" err="1" smtClean="0"/>
              <a:t>crépidule</a:t>
            </a:r>
            <a:endParaRPr lang="fr-FR" baseline="0" dirty="0" smtClean="0"/>
          </a:p>
          <a:p>
            <a:pPr marL="171450" indent="-171450">
              <a:lnSpc>
                <a:spcPct val="150000"/>
              </a:lnSpc>
              <a:spcBef>
                <a:spcPts val="580"/>
              </a:spcBef>
              <a:spcAft>
                <a:spcPts val="580"/>
              </a:spcAft>
              <a:buFont typeface="Arial" panose="020B0604020202020204" pitchFamily="34" charset="0"/>
              <a:buChar char="•"/>
            </a:pPr>
            <a:r>
              <a:rPr lang="fr-FR" baseline="0" dirty="0" smtClean="0"/>
              <a:t>génétique</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13</a:t>
            </a:fld>
            <a:endParaRPr lang="fr-FR"/>
          </a:p>
        </p:txBody>
      </p:sp>
    </p:spTree>
    <p:extLst>
      <p:ext uri="{BB962C8B-B14F-4D97-AF65-F5344CB8AC3E}">
        <p14:creationId xmlns:p14="http://schemas.microsoft.com/office/powerpoint/2010/main" val="243661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56554">
              <a:lnSpc>
                <a:spcPct val="150000"/>
              </a:lnSpc>
              <a:spcBef>
                <a:spcPts val="580"/>
              </a:spcBef>
              <a:spcAft>
                <a:spcPts val="580"/>
              </a:spcAft>
              <a:defRPr/>
            </a:pPr>
            <a:r>
              <a:rPr lang="fr-FR" noProof="0" dirty="0" smtClean="0"/>
              <a:t>L’étude des mécanismes qui déterminent le sexe, mâle ou femelle, est une question fondamentale en biologie</a:t>
            </a:r>
            <a:r>
              <a:rPr lang="fr-FR" baseline="0" noProof="0" dirty="0" smtClean="0"/>
              <a:t>.</a:t>
            </a:r>
          </a:p>
          <a:p>
            <a:pPr defTabSz="956554">
              <a:lnSpc>
                <a:spcPct val="150000"/>
              </a:lnSpc>
              <a:spcBef>
                <a:spcPts val="580"/>
              </a:spcBef>
              <a:spcAft>
                <a:spcPts val="580"/>
              </a:spcAft>
              <a:defRPr/>
            </a:pPr>
            <a:r>
              <a:rPr lang="fr-FR" baseline="0" noProof="0" dirty="0" smtClean="0"/>
              <a:t>La détermination du sexe est apparu de manière indépendante et répétée au travers de multiples lignées eucaryotes, ce qui a permis de voir l’émergence d’une grande variétés de mécanisme de déterminisme du sexe</a:t>
            </a:r>
            <a:endParaRPr lang="fr-FR" noProof="0" dirty="0" smtClean="0"/>
          </a:p>
          <a:p>
            <a:pPr>
              <a:lnSpc>
                <a:spcPct val="150000"/>
              </a:lnSpc>
              <a:spcBef>
                <a:spcPts val="580"/>
              </a:spcBef>
              <a:spcAft>
                <a:spcPts val="580"/>
              </a:spcAft>
            </a:pPr>
            <a:r>
              <a:rPr lang="fr-FR" baseline="0" dirty="0" smtClean="0"/>
              <a:t>2 grands type de détermination du sexe.</a:t>
            </a:r>
          </a:p>
          <a:p>
            <a:pPr marL="171450" indent="-171450">
              <a:lnSpc>
                <a:spcPct val="150000"/>
              </a:lnSpc>
              <a:spcBef>
                <a:spcPts val="580"/>
              </a:spcBef>
              <a:spcAft>
                <a:spcPts val="580"/>
              </a:spcAft>
              <a:buFont typeface="Arial" panose="020B0604020202020204" pitchFamily="34" charset="0"/>
              <a:buChar char="•"/>
            </a:pPr>
            <a:r>
              <a:rPr lang="fr-FR" baseline="0" dirty="0" smtClean="0"/>
              <a:t>épigénétique -&gt; abiotiques comme la température tels qu’observé chez les tortues; biotique comme chez le </a:t>
            </a:r>
            <a:r>
              <a:rPr lang="fr-FR" baseline="0" dirty="0" err="1" smtClean="0"/>
              <a:t>crépidule</a:t>
            </a:r>
            <a:endParaRPr lang="fr-FR" baseline="0" dirty="0" smtClean="0"/>
          </a:p>
          <a:p>
            <a:pPr marL="171450" indent="-171450">
              <a:lnSpc>
                <a:spcPct val="150000"/>
              </a:lnSpc>
              <a:spcBef>
                <a:spcPts val="580"/>
              </a:spcBef>
              <a:spcAft>
                <a:spcPts val="580"/>
              </a:spcAft>
              <a:buFont typeface="Arial" panose="020B0604020202020204" pitchFamily="34" charset="0"/>
              <a:buChar char="•"/>
            </a:pPr>
            <a:r>
              <a:rPr lang="fr-FR" baseline="0" dirty="0" smtClean="0"/>
              <a:t>génétique</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14</a:t>
            </a:fld>
            <a:endParaRPr lang="fr-FR"/>
          </a:p>
        </p:txBody>
      </p:sp>
    </p:spTree>
    <p:extLst>
      <p:ext uri="{BB962C8B-B14F-4D97-AF65-F5344CB8AC3E}">
        <p14:creationId xmlns:p14="http://schemas.microsoft.com/office/powerpoint/2010/main" val="243661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56554">
              <a:lnSpc>
                <a:spcPct val="150000"/>
              </a:lnSpc>
              <a:spcBef>
                <a:spcPts val="580"/>
              </a:spcBef>
              <a:spcAft>
                <a:spcPts val="580"/>
              </a:spcAft>
              <a:defRPr/>
            </a:pPr>
            <a:r>
              <a:rPr lang="fr-FR" noProof="0" dirty="0" smtClean="0"/>
              <a:t>L’étude des mécanismes qui déterminent le sexe, mâle ou femelle, est une question fondamentale en biologie</a:t>
            </a:r>
            <a:r>
              <a:rPr lang="fr-FR" baseline="0" noProof="0" dirty="0" smtClean="0"/>
              <a:t>.</a:t>
            </a:r>
          </a:p>
          <a:p>
            <a:pPr defTabSz="956554">
              <a:lnSpc>
                <a:spcPct val="150000"/>
              </a:lnSpc>
              <a:spcBef>
                <a:spcPts val="580"/>
              </a:spcBef>
              <a:spcAft>
                <a:spcPts val="580"/>
              </a:spcAft>
              <a:defRPr/>
            </a:pPr>
            <a:r>
              <a:rPr lang="fr-FR" baseline="0" noProof="0" dirty="0" smtClean="0"/>
              <a:t>La détermination du sexe est apparu de manière indépendante et répétée au travers de multiples lignées eucaryotes, ce qui a permis de voir l’émergence d’une grande variétés de mécanisme de déterminisme du sexe</a:t>
            </a:r>
            <a:endParaRPr lang="fr-FR" noProof="0" dirty="0" smtClean="0"/>
          </a:p>
          <a:p>
            <a:pPr>
              <a:lnSpc>
                <a:spcPct val="150000"/>
              </a:lnSpc>
              <a:spcBef>
                <a:spcPts val="580"/>
              </a:spcBef>
              <a:spcAft>
                <a:spcPts val="580"/>
              </a:spcAft>
            </a:pPr>
            <a:r>
              <a:rPr lang="fr-FR" baseline="0" dirty="0" smtClean="0"/>
              <a:t>2 grands type de détermination du sexe.</a:t>
            </a:r>
          </a:p>
          <a:p>
            <a:pPr marL="171450" indent="-171450">
              <a:lnSpc>
                <a:spcPct val="150000"/>
              </a:lnSpc>
              <a:spcBef>
                <a:spcPts val="580"/>
              </a:spcBef>
              <a:spcAft>
                <a:spcPts val="580"/>
              </a:spcAft>
              <a:buFont typeface="Arial" panose="020B0604020202020204" pitchFamily="34" charset="0"/>
              <a:buChar char="•"/>
            </a:pPr>
            <a:r>
              <a:rPr lang="fr-FR" baseline="0" dirty="0" smtClean="0"/>
              <a:t>épigénétique -&gt; abiotiques comme la température tels qu’observé chez les tortues; biotique comme chez le </a:t>
            </a:r>
            <a:r>
              <a:rPr lang="fr-FR" baseline="0" dirty="0" err="1" smtClean="0"/>
              <a:t>crépidule</a:t>
            </a:r>
            <a:endParaRPr lang="fr-FR" baseline="0" dirty="0" smtClean="0"/>
          </a:p>
          <a:p>
            <a:pPr marL="171450" indent="-171450">
              <a:lnSpc>
                <a:spcPct val="150000"/>
              </a:lnSpc>
              <a:spcBef>
                <a:spcPts val="580"/>
              </a:spcBef>
              <a:spcAft>
                <a:spcPts val="580"/>
              </a:spcAft>
              <a:buFont typeface="Arial" panose="020B0604020202020204" pitchFamily="34" charset="0"/>
              <a:buChar char="•"/>
            </a:pPr>
            <a:r>
              <a:rPr lang="fr-FR" baseline="0" dirty="0" smtClean="0"/>
              <a:t>génétique</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15</a:t>
            </a:fld>
            <a:endParaRPr lang="fr-FR"/>
          </a:p>
        </p:txBody>
      </p:sp>
    </p:spTree>
    <p:extLst>
      <p:ext uri="{BB962C8B-B14F-4D97-AF65-F5344CB8AC3E}">
        <p14:creationId xmlns:p14="http://schemas.microsoft.com/office/powerpoint/2010/main" val="243661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Système</a:t>
            </a:r>
            <a:r>
              <a:rPr lang="fr-FR" baseline="0" noProof="0" dirty="0" smtClean="0"/>
              <a:t> de détermination sexuel haploïde, sexe exprimés durant la phase gamétophytique, lorsque les chromosomes sexuels sont séparés, ce qui distingue le système UV des systèmes XY et ZW.</a:t>
            </a:r>
          </a:p>
          <a:p>
            <a:r>
              <a:rPr lang="fr-FR" baseline="0" noProof="0" dirty="0" smtClean="0"/>
              <a:t>V -&gt; male</a:t>
            </a:r>
          </a:p>
          <a:p>
            <a:r>
              <a:rPr lang="fr-FR" baseline="0" noProof="0" dirty="0" smtClean="0"/>
              <a:t>U -&gt; femelle</a:t>
            </a:r>
          </a:p>
          <a:p>
            <a:r>
              <a:rPr lang="fr-FR" baseline="0" noProof="0" dirty="0" smtClean="0"/>
              <a:t>Très peu de données pour </a:t>
            </a:r>
            <a:r>
              <a:rPr lang="fr-FR" baseline="0" noProof="0" smtClean="0"/>
              <a:t>le système UV.</a:t>
            </a:r>
          </a:p>
          <a:p>
            <a:endParaRPr lang="fr-FR" baseline="0" noProof="0" dirty="0" smtClean="0"/>
          </a:p>
          <a:p>
            <a:r>
              <a:rPr lang="fr-FR" noProof="0" dirty="0" smtClean="0"/>
              <a:t>Quelle</a:t>
            </a:r>
            <a:r>
              <a:rPr lang="fr-FR" baseline="0" noProof="0" dirty="0" smtClean="0"/>
              <a:t> sont les i</a:t>
            </a:r>
            <a:r>
              <a:rPr lang="fr-FR" noProof="0" dirty="0" smtClean="0"/>
              <a:t>mplication</a:t>
            </a:r>
            <a:r>
              <a:rPr lang="fr-FR" baseline="0" noProof="0" dirty="0" smtClean="0"/>
              <a:t> sur l’évolution des chromosomes sexuels du fait de cet isolement lors de l’expression du sexe sur l’évolution des chromosomes sexuels.</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16</a:t>
            </a:fld>
            <a:endParaRPr lang="fr-FR"/>
          </a:p>
        </p:txBody>
      </p:sp>
    </p:spTree>
    <p:extLst>
      <p:ext uri="{BB962C8B-B14F-4D97-AF65-F5344CB8AC3E}">
        <p14:creationId xmlns:p14="http://schemas.microsoft.com/office/powerpoint/2010/main" val="73076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Objectifs</a:t>
            </a:r>
            <a:r>
              <a:rPr lang="fr-FR" baseline="0" noProof="0" dirty="0" smtClean="0"/>
              <a:t> au début de la thèse : 2 &amp; 3</a:t>
            </a:r>
          </a:p>
          <a:p>
            <a:r>
              <a:rPr lang="fr-FR" baseline="0" noProof="0" dirty="0" smtClean="0"/>
              <a:t>Objectif 4 permis par les données générées lors des objectifs 2 &amp; 3</a:t>
            </a:r>
            <a:endParaRPr lang="fr-FR" noProof="0" dirty="0"/>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17</a:t>
            </a:fld>
            <a:endParaRPr lang="en-GB"/>
          </a:p>
        </p:txBody>
      </p:sp>
    </p:spTree>
    <p:extLst>
      <p:ext uri="{BB962C8B-B14F-4D97-AF65-F5344CB8AC3E}">
        <p14:creationId xmlns:p14="http://schemas.microsoft.com/office/powerpoint/2010/main" val="2445716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Des applications de </a:t>
            </a:r>
            <a:r>
              <a:rPr lang="fr-FR" dirty="0" err="1" smtClean="0"/>
              <a:t>plsu</a:t>
            </a:r>
            <a:r>
              <a:rPr lang="fr-FR" dirty="0" smtClean="0"/>
              <a:t> en plus vastes</a:t>
            </a:r>
            <a:endParaRPr lang="fr-FR"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18</a:t>
            </a:fld>
            <a:endParaRPr lang="fr-FR"/>
          </a:p>
        </p:txBody>
      </p:sp>
    </p:spTree>
    <p:extLst>
      <p:ext uri="{BB962C8B-B14F-4D97-AF65-F5344CB8AC3E}">
        <p14:creationId xmlns:p14="http://schemas.microsoft.com/office/powerpoint/2010/main" val="1533921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Des applications de </a:t>
            </a:r>
            <a:r>
              <a:rPr lang="fr-FR" dirty="0" err="1" smtClean="0"/>
              <a:t>plsu</a:t>
            </a:r>
            <a:r>
              <a:rPr lang="fr-FR" dirty="0" smtClean="0"/>
              <a:t> en plus vastes</a:t>
            </a:r>
            <a:endParaRPr lang="fr-FR"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19</a:t>
            </a:fld>
            <a:endParaRPr lang="fr-FR"/>
          </a:p>
        </p:txBody>
      </p:sp>
    </p:spTree>
    <p:extLst>
      <p:ext uri="{BB962C8B-B14F-4D97-AF65-F5344CB8AC3E}">
        <p14:creationId xmlns:p14="http://schemas.microsoft.com/office/powerpoint/2010/main" val="1533921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improvements in sequencing technologies and software tools, it is now becoming possible to study certain features of the genome exclusively through the lens of the </a:t>
            </a:r>
            <a:r>
              <a:rPr lang="en-US" baseline="0" dirty="0" err="1" smtClean="0"/>
              <a:t>transcriptome</a:t>
            </a:r>
            <a:r>
              <a:rPr lang="en-US" baseline="0" dirty="0" smtClean="0"/>
              <a:t>.</a:t>
            </a:r>
          </a:p>
          <a:p>
            <a:endParaRPr lang="en-US" baseline="0" dirty="0" smtClean="0"/>
          </a:p>
          <a:p>
            <a:r>
              <a:rPr lang="en-US" baseline="0" dirty="0" smtClean="0"/>
              <a:t>This alternative approach is made possible by our being able to directly assemble the RNA-</a:t>
            </a:r>
            <a:r>
              <a:rPr lang="en-US" baseline="0" dirty="0" err="1" smtClean="0"/>
              <a:t>Seq</a:t>
            </a:r>
            <a:r>
              <a:rPr lang="en-US" baseline="0" dirty="0" smtClean="0"/>
              <a:t> data into transcripts, from which we can glean insights into expression, protein coding content, and polymorphisms.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pPr/>
              <a:t>23</a:t>
            </a:fld>
            <a:endParaRPr lang="en-US"/>
          </a:p>
        </p:txBody>
      </p:sp>
    </p:spTree>
    <p:extLst>
      <p:ext uri="{BB962C8B-B14F-4D97-AF65-F5344CB8AC3E}">
        <p14:creationId xmlns:p14="http://schemas.microsoft.com/office/powerpoint/2010/main" val="374749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2</a:t>
            </a:r>
            <a:r>
              <a:rPr lang="fr-FR" noProof="0" dirty="0" smtClean="0"/>
              <a:t> principaux types de détermination du sexe lié</a:t>
            </a:r>
            <a:r>
              <a:rPr lang="fr-FR" baseline="0" noProof="0" dirty="0" smtClean="0"/>
              <a:t> au cycle de vie. </a:t>
            </a:r>
          </a:p>
          <a:p>
            <a:r>
              <a:rPr lang="fr-FR" b="1" baseline="0" noProof="0" dirty="0" smtClean="0"/>
              <a:t>Diploïde</a:t>
            </a:r>
            <a:r>
              <a:rPr lang="fr-FR" baseline="0" noProof="0" dirty="0" smtClean="0"/>
              <a:t>: le sexe mâle et femelle sont déterminés lors de la phase diploïde. Deux système chromosomiques de type XY et ZW. Le système XY, le sexe mâle est déterminé par la présence du chromosome Y. Le système ZW, la sexe femelle est déterminé par la présence du chromosome W.</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3</a:t>
            </a:fld>
            <a:endParaRPr lang="fr-FR"/>
          </a:p>
        </p:txBody>
      </p:sp>
    </p:spTree>
    <p:extLst>
      <p:ext uri="{BB962C8B-B14F-4D97-AF65-F5344CB8AC3E}">
        <p14:creationId xmlns:p14="http://schemas.microsoft.com/office/powerpoint/2010/main" val="3199670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improvements in sequencing technologies and software tools, it is now becoming possible to study certain features of the genome exclusively through the lens of the </a:t>
            </a:r>
            <a:r>
              <a:rPr lang="en-US" baseline="0" dirty="0" err="1" smtClean="0"/>
              <a:t>transcriptome</a:t>
            </a:r>
            <a:r>
              <a:rPr lang="en-US" baseline="0" dirty="0" smtClean="0"/>
              <a:t>.</a:t>
            </a:r>
          </a:p>
          <a:p>
            <a:endParaRPr lang="en-US" baseline="0" dirty="0" smtClean="0"/>
          </a:p>
          <a:p>
            <a:r>
              <a:rPr lang="en-US" baseline="0" dirty="0" smtClean="0"/>
              <a:t>This alternative approach is made possible by our being able to directly assemble the RNA-</a:t>
            </a:r>
            <a:r>
              <a:rPr lang="en-US" baseline="0" dirty="0" err="1" smtClean="0"/>
              <a:t>Seq</a:t>
            </a:r>
            <a:r>
              <a:rPr lang="en-US" baseline="0" dirty="0" smtClean="0"/>
              <a:t> data into transcripts, from which we can glean insights into expression, protein coding content, and polymorphisms.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pPr/>
              <a:t>24</a:t>
            </a:fld>
            <a:endParaRPr lang="en-US"/>
          </a:p>
        </p:txBody>
      </p:sp>
    </p:spTree>
    <p:extLst>
      <p:ext uri="{BB962C8B-B14F-4D97-AF65-F5344CB8AC3E}">
        <p14:creationId xmlns:p14="http://schemas.microsoft.com/office/powerpoint/2010/main" val="374749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improvements in sequencing technologies and software tools, it is now becoming possible to study certain features of the genome exclusively through the lens of the </a:t>
            </a:r>
            <a:r>
              <a:rPr lang="en-US" baseline="0" dirty="0" err="1" smtClean="0"/>
              <a:t>transcriptome</a:t>
            </a:r>
            <a:r>
              <a:rPr lang="en-US" baseline="0" dirty="0" smtClean="0"/>
              <a:t>.</a:t>
            </a:r>
          </a:p>
          <a:p>
            <a:endParaRPr lang="en-US" baseline="0" dirty="0" smtClean="0"/>
          </a:p>
          <a:p>
            <a:r>
              <a:rPr lang="en-US" baseline="0" dirty="0" smtClean="0"/>
              <a:t>This alternative approach is made possible by our being able to directly assemble the RNA-</a:t>
            </a:r>
            <a:r>
              <a:rPr lang="en-US" baseline="0" dirty="0" err="1" smtClean="0"/>
              <a:t>Seq</a:t>
            </a:r>
            <a:r>
              <a:rPr lang="en-US" baseline="0" dirty="0" smtClean="0"/>
              <a:t> data into transcripts, from which we can glean insights into expression, protein coding content, and polymorphisms.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pPr/>
              <a:t>25</a:t>
            </a:fld>
            <a:endParaRPr lang="en-US"/>
          </a:p>
        </p:txBody>
      </p:sp>
    </p:spTree>
    <p:extLst>
      <p:ext uri="{BB962C8B-B14F-4D97-AF65-F5344CB8AC3E}">
        <p14:creationId xmlns:p14="http://schemas.microsoft.com/office/powerpoint/2010/main" val="3747492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68</a:t>
            </a:fld>
            <a:endParaRPr lang="en-GB"/>
          </a:p>
        </p:txBody>
      </p:sp>
    </p:spTree>
    <p:extLst>
      <p:ext uri="{BB962C8B-B14F-4D97-AF65-F5344CB8AC3E}">
        <p14:creationId xmlns:p14="http://schemas.microsoft.com/office/powerpoint/2010/main" val="64582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69</a:t>
            </a:fld>
            <a:endParaRPr lang="en-GB"/>
          </a:p>
        </p:txBody>
      </p:sp>
    </p:spTree>
    <p:extLst>
      <p:ext uri="{BB962C8B-B14F-4D97-AF65-F5344CB8AC3E}">
        <p14:creationId xmlns:p14="http://schemas.microsoft.com/office/powerpoint/2010/main" val="645824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82</a:t>
            </a:fld>
            <a:endParaRPr lang="en-GB"/>
          </a:p>
        </p:txBody>
      </p:sp>
    </p:spTree>
    <p:extLst>
      <p:ext uri="{BB962C8B-B14F-4D97-AF65-F5344CB8AC3E}">
        <p14:creationId xmlns:p14="http://schemas.microsoft.com/office/powerpoint/2010/main" val="3008301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83</a:t>
            </a:fld>
            <a:endParaRPr lang="en-GB"/>
          </a:p>
        </p:txBody>
      </p:sp>
    </p:spTree>
    <p:extLst>
      <p:ext uri="{BB962C8B-B14F-4D97-AF65-F5344CB8AC3E}">
        <p14:creationId xmlns:p14="http://schemas.microsoft.com/office/powerpoint/2010/main" val="3008301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84</a:t>
            </a:fld>
            <a:endParaRPr lang="fr-FR"/>
          </a:p>
        </p:txBody>
      </p:sp>
    </p:spTree>
    <p:extLst>
      <p:ext uri="{BB962C8B-B14F-4D97-AF65-F5344CB8AC3E}">
        <p14:creationId xmlns:p14="http://schemas.microsoft.com/office/powerpoint/2010/main" val="191216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85</a:t>
            </a:fld>
            <a:endParaRPr lang="en-GB"/>
          </a:p>
        </p:txBody>
      </p:sp>
    </p:spTree>
    <p:extLst>
      <p:ext uri="{BB962C8B-B14F-4D97-AF65-F5344CB8AC3E}">
        <p14:creationId xmlns:p14="http://schemas.microsoft.com/office/powerpoint/2010/main" val="3075203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995" eaLnBrk="0" fontAlgn="base" hangingPunct="0">
              <a:spcBef>
                <a:spcPct val="30000"/>
              </a:spcBef>
              <a:spcAft>
                <a:spcPct val="0"/>
              </a:spcAft>
              <a:defRPr/>
            </a:pPr>
            <a:r>
              <a:rPr lang="fr-FR" noProof="0" dirty="0" smtClean="0"/>
              <a:t>Avantage -&gt; permet d’identifier</a:t>
            </a:r>
            <a:r>
              <a:rPr lang="fr-FR" baseline="0" noProof="0" dirty="0" smtClean="0"/>
              <a:t> les gènes codants spécifique à la femelle.</a:t>
            </a:r>
          </a:p>
          <a:p>
            <a:pPr defTabSz="882995" eaLnBrk="0" fontAlgn="base" hangingPunct="0">
              <a:spcBef>
                <a:spcPct val="30000"/>
              </a:spcBef>
              <a:spcAft>
                <a:spcPct val="0"/>
              </a:spcAft>
              <a:defRPr/>
            </a:pPr>
            <a:r>
              <a:rPr lang="fr-FR" baseline="0" noProof="0" dirty="0" smtClean="0"/>
              <a:t>Défaut -&gt; ne fonctionne pas pour les régions </a:t>
            </a:r>
            <a:r>
              <a:rPr lang="fr-FR" baseline="0" noProof="0" dirty="0" err="1" smtClean="0"/>
              <a:t>intergéniques</a:t>
            </a:r>
            <a:endParaRPr lang="fr-FR" noProof="0" dirty="0" smtClean="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86</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995" eaLnBrk="0" fontAlgn="base" hangingPunct="0">
              <a:spcBef>
                <a:spcPct val="30000"/>
              </a:spcBef>
              <a:spcAft>
                <a:spcPct val="0"/>
              </a:spcAft>
              <a:defRPr/>
            </a:pPr>
            <a:r>
              <a:rPr lang="fr-FR" noProof="0" dirty="0" smtClean="0"/>
              <a:t>Avantage -&gt; permet d’identifier</a:t>
            </a:r>
            <a:r>
              <a:rPr lang="fr-FR" baseline="0" noProof="0" dirty="0" smtClean="0"/>
              <a:t> les gènes codants spécifique à la femelle.</a:t>
            </a:r>
          </a:p>
          <a:p>
            <a:pPr defTabSz="882995" eaLnBrk="0" fontAlgn="base" hangingPunct="0">
              <a:spcBef>
                <a:spcPct val="30000"/>
              </a:spcBef>
              <a:spcAft>
                <a:spcPct val="0"/>
              </a:spcAft>
              <a:defRPr/>
            </a:pPr>
            <a:r>
              <a:rPr lang="fr-FR" baseline="0" noProof="0" dirty="0" smtClean="0"/>
              <a:t>Défaut -&gt; ne fonctionne pas pour les régions </a:t>
            </a:r>
            <a:r>
              <a:rPr lang="fr-FR" baseline="0" noProof="0" dirty="0" err="1" smtClean="0"/>
              <a:t>intergéniques</a:t>
            </a:r>
            <a:endParaRPr lang="fr-FR" noProof="0" dirty="0" smtClean="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87</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56554">
              <a:defRPr/>
            </a:pPr>
            <a:r>
              <a:rPr lang="fr-FR" b="1" baseline="0" noProof="0" dirty="0" smtClean="0"/>
              <a:t>Haploïde</a:t>
            </a:r>
            <a:r>
              <a:rPr lang="fr-FR" baseline="0" noProof="0" dirty="0" smtClean="0"/>
              <a:t>:  système chromosomique de type UV. Le sexe est exprimé au stade haploïde, lorsque les chromosomes sexuels sont séparés. Dans ce système, le mâle est déterminé par la présence du chromosome V et la femelle par la présence du chromosome U.</a:t>
            </a:r>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4</a:t>
            </a:fld>
            <a:endParaRPr lang="en-GB"/>
          </a:p>
        </p:txBody>
      </p:sp>
    </p:spTree>
    <p:extLst>
      <p:ext uri="{BB962C8B-B14F-4D97-AF65-F5344CB8AC3E}">
        <p14:creationId xmlns:p14="http://schemas.microsoft.com/office/powerpoint/2010/main" val="1827992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995" eaLnBrk="0" fontAlgn="base" hangingPunct="0">
              <a:spcBef>
                <a:spcPct val="30000"/>
              </a:spcBef>
              <a:spcAft>
                <a:spcPct val="0"/>
              </a:spcAft>
              <a:defRPr/>
            </a:pPr>
            <a:r>
              <a:rPr lang="fr-FR" noProof="0" dirty="0" smtClean="0"/>
              <a:t>Avantage -&gt; permet d’identifier</a:t>
            </a:r>
            <a:r>
              <a:rPr lang="fr-FR" baseline="0" noProof="0" dirty="0" smtClean="0"/>
              <a:t> les gènes codants spécifique à la femelle.</a:t>
            </a:r>
          </a:p>
          <a:p>
            <a:pPr defTabSz="882995" eaLnBrk="0" fontAlgn="base" hangingPunct="0">
              <a:spcBef>
                <a:spcPct val="30000"/>
              </a:spcBef>
              <a:spcAft>
                <a:spcPct val="0"/>
              </a:spcAft>
              <a:defRPr/>
            </a:pPr>
            <a:r>
              <a:rPr lang="fr-FR" baseline="0" noProof="0" dirty="0" smtClean="0"/>
              <a:t>Défaut -&gt; ne fonctionne pas pour les régions </a:t>
            </a:r>
            <a:r>
              <a:rPr lang="fr-FR" baseline="0" noProof="0" dirty="0" err="1" smtClean="0"/>
              <a:t>intergéniques</a:t>
            </a:r>
            <a:endParaRPr lang="fr-FR" noProof="0" dirty="0" smtClean="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88</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995" eaLnBrk="0" fontAlgn="base" hangingPunct="0">
              <a:spcBef>
                <a:spcPct val="30000"/>
              </a:spcBef>
              <a:spcAft>
                <a:spcPct val="0"/>
              </a:spcAft>
              <a:defRPr/>
            </a:pPr>
            <a:r>
              <a:rPr lang="fr-FR" baseline="0" noProof="0" dirty="0" smtClean="0"/>
              <a:t>Méthode YGS pour permettre la détection des régions intergénique.</a:t>
            </a:r>
          </a:p>
          <a:p>
            <a:pPr defTabSz="882995" eaLnBrk="0" fontAlgn="base" hangingPunct="0">
              <a:spcBef>
                <a:spcPct val="30000"/>
              </a:spcBef>
              <a:spcAft>
                <a:spcPct val="0"/>
              </a:spcAft>
              <a:defRPr/>
            </a:pPr>
            <a:r>
              <a:rPr lang="fr-FR" baseline="0" noProof="0" dirty="0" err="1" smtClean="0"/>
              <a:t>Kmers</a:t>
            </a:r>
            <a:r>
              <a:rPr lang="fr-FR" baseline="0" noProof="0" dirty="0" smtClean="0"/>
              <a:t> -&gt; séquence génomique découpé en sous séquences d’une taille définit, K</a:t>
            </a:r>
          </a:p>
          <a:p>
            <a:pPr defTabSz="882995" eaLnBrk="0" fontAlgn="base" hangingPunct="0">
              <a:spcBef>
                <a:spcPct val="30000"/>
              </a:spcBef>
              <a:spcAft>
                <a:spcPct val="0"/>
              </a:spcAft>
              <a:defRPr/>
            </a:pPr>
            <a:r>
              <a:rPr lang="fr-FR" baseline="0" noProof="0" dirty="0" smtClean="0"/>
              <a:t>Les deux méthodes ont aussi été utilisées pour vérifier que l’identification de la SDR male était bien complète.</a:t>
            </a:r>
          </a:p>
          <a:p>
            <a:pPr defTabSz="882995" eaLnBrk="0" fontAlgn="base" hangingPunct="0">
              <a:spcBef>
                <a:spcPct val="30000"/>
              </a:spcBef>
              <a:spcAft>
                <a:spcPct val="0"/>
              </a:spcAft>
              <a:defRPr/>
            </a:pPr>
            <a:r>
              <a:rPr lang="fr-FR" baseline="0" noProof="0" dirty="0" smtClean="0"/>
              <a:t>Méthodes utilisables car les séquences génomique de la SDR mâle et femelle sont très différentes.</a:t>
            </a:r>
          </a:p>
          <a:p>
            <a:pPr marL="0" marR="0" indent="0" algn="l" defTabSz="882995" rtl="0" eaLnBrk="0" fontAlgn="base" latinLnBrk="0" hangingPunct="0">
              <a:lnSpc>
                <a:spcPct val="100000"/>
              </a:lnSpc>
              <a:spcBef>
                <a:spcPct val="30000"/>
              </a:spcBef>
              <a:spcAft>
                <a:spcPct val="0"/>
              </a:spcAft>
              <a:buClrTx/>
              <a:buSzTx/>
              <a:buFontTx/>
              <a:buNone/>
              <a:tabLst/>
              <a:defRPr/>
            </a:pPr>
            <a:r>
              <a:rPr lang="fr-FR" baseline="0" noProof="0" dirty="0" smtClean="0"/>
              <a:t>Caractérisation de la SDR mâle en 2011 et de la femelle en 2014</a:t>
            </a:r>
          </a:p>
          <a:p>
            <a:pPr defTabSz="882995" eaLnBrk="0" fontAlgn="base" hangingPunct="0">
              <a:spcBef>
                <a:spcPct val="30000"/>
              </a:spcBef>
              <a:spcAft>
                <a:spcPct val="0"/>
              </a:spcAft>
              <a:defRPr/>
            </a:pPr>
            <a:endParaRPr lang="fr-FR" noProof="0" dirty="0" smtClean="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89</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995" eaLnBrk="0" fontAlgn="base" hangingPunct="0">
              <a:spcBef>
                <a:spcPct val="30000"/>
              </a:spcBef>
              <a:spcAft>
                <a:spcPct val="0"/>
              </a:spcAft>
              <a:defRPr/>
            </a:pPr>
            <a:r>
              <a:rPr lang="fr-FR" baseline="0" noProof="0" dirty="0" smtClean="0"/>
              <a:t>Méthode YGS pour permettre la détection des régions intergénique.</a:t>
            </a:r>
          </a:p>
          <a:p>
            <a:pPr defTabSz="882995" eaLnBrk="0" fontAlgn="base" hangingPunct="0">
              <a:spcBef>
                <a:spcPct val="30000"/>
              </a:spcBef>
              <a:spcAft>
                <a:spcPct val="0"/>
              </a:spcAft>
              <a:defRPr/>
            </a:pPr>
            <a:r>
              <a:rPr lang="fr-FR" baseline="0" noProof="0" dirty="0" err="1" smtClean="0"/>
              <a:t>Kmers</a:t>
            </a:r>
            <a:r>
              <a:rPr lang="fr-FR" baseline="0" noProof="0" dirty="0" smtClean="0"/>
              <a:t> -&gt; séquence génomique découpé en sous séquences d’une taille définit, K</a:t>
            </a:r>
          </a:p>
          <a:p>
            <a:pPr defTabSz="882995" eaLnBrk="0" fontAlgn="base" hangingPunct="0">
              <a:spcBef>
                <a:spcPct val="30000"/>
              </a:spcBef>
              <a:spcAft>
                <a:spcPct val="0"/>
              </a:spcAft>
              <a:defRPr/>
            </a:pPr>
            <a:r>
              <a:rPr lang="fr-FR" baseline="0" noProof="0" dirty="0" smtClean="0"/>
              <a:t>Les deux méthodes ont aussi été utilisées pour vérifier que l’identification de la SDR male était bien complète.</a:t>
            </a:r>
          </a:p>
          <a:p>
            <a:pPr defTabSz="882995" eaLnBrk="0" fontAlgn="base" hangingPunct="0">
              <a:spcBef>
                <a:spcPct val="30000"/>
              </a:spcBef>
              <a:spcAft>
                <a:spcPct val="0"/>
              </a:spcAft>
              <a:defRPr/>
            </a:pPr>
            <a:r>
              <a:rPr lang="fr-FR" baseline="0" noProof="0" dirty="0" smtClean="0"/>
              <a:t>Méthodes utilisables car les séquences génomique de la SDR mâle et femelle sont très différentes.</a:t>
            </a:r>
          </a:p>
          <a:p>
            <a:pPr marL="0" marR="0" indent="0" algn="l" defTabSz="882995" rtl="0" eaLnBrk="0" fontAlgn="base" latinLnBrk="0" hangingPunct="0">
              <a:lnSpc>
                <a:spcPct val="100000"/>
              </a:lnSpc>
              <a:spcBef>
                <a:spcPct val="30000"/>
              </a:spcBef>
              <a:spcAft>
                <a:spcPct val="0"/>
              </a:spcAft>
              <a:buClrTx/>
              <a:buSzTx/>
              <a:buFontTx/>
              <a:buNone/>
              <a:tabLst/>
              <a:defRPr/>
            </a:pPr>
            <a:r>
              <a:rPr lang="fr-FR" baseline="0" noProof="0" dirty="0" smtClean="0"/>
              <a:t>Caractérisation de la SDR mâle en 2011 et de la femelle en 2014</a:t>
            </a:r>
          </a:p>
          <a:p>
            <a:pPr defTabSz="882995" eaLnBrk="0" fontAlgn="base" hangingPunct="0">
              <a:spcBef>
                <a:spcPct val="30000"/>
              </a:spcBef>
              <a:spcAft>
                <a:spcPct val="0"/>
              </a:spcAft>
              <a:defRPr/>
            </a:pPr>
            <a:endParaRPr lang="fr-FR" noProof="0" dirty="0" smtClean="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90</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HMG -&gt; SRY chez l’homme, le gène responsable du lancement du programme du déterminisme masculin.</a:t>
            </a:r>
          </a:p>
          <a:p>
            <a:r>
              <a:rPr lang="fr-FR" baseline="0" noProof="0" dirty="0" smtClean="0"/>
              <a:t>SDR femelle très fragmentée par rapport à la mâle.</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92</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93</a:t>
            </a:fld>
            <a:endParaRPr lang="en-GB"/>
          </a:p>
        </p:txBody>
      </p:sp>
    </p:spTree>
    <p:extLst>
      <p:ext uri="{BB962C8B-B14F-4D97-AF65-F5344CB8AC3E}">
        <p14:creationId xmlns:p14="http://schemas.microsoft.com/office/powerpoint/2010/main" val="736601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Parler de la diminution de la taille des CDS et l’augmentation des introns, celle si lié à l’augmentation de la densité en éléments transposables.</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94</a:t>
            </a:fld>
            <a:endParaRPr lang="fr-FR"/>
          </a:p>
        </p:txBody>
      </p:sp>
    </p:spTree>
    <p:extLst>
      <p:ext uri="{BB962C8B-B14F-4D97-AF65-F5344CB8AC3E}">
        <p14:creationId xmlns:p14="http://schemas.microsoft.com/office/powerpoint/2010/main" val="2691014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95</a:t>
            </a:fld>
            <a:endParaRPr lang="en-GB"/>
          </a:p>
        </p:txBody>
      </p:sp>
    </p:spTree>
    <p:extLst>
      <p:ext uri="{BB962C8B-B14F-4D97-AF65-F5344CB8AC3E}">
        <p14:creationId xmlns:p14="http://schemas.microsoft.com/office/powerpoint/2010/main" val="930658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1" defTabSz="882995" eaLnBrk="0" fontAlgn="base" hangingPunct="0">
              <a:spcBef>
                <a:spcPct val="30000"/>
              </a:spcBef>
              <a:spcAft>
                <a:spcPct val="0"/>
              </a:spcAft>
              <a:defRPr/>
            </a:pPr>
            <a:r>
              <a:rPr lang="fr-FR" dirty="0" smtClean="0"/>
              <a:t>Analyse</a:t>
            </a:r>
            <a:r>
              <a:rPr lang="fr-FR" baseline="0" dirty="0" smtClean="0"/>
              <a:t> des gènes biaisés par le sexe.</a:t>
            </a:r>
          </a:p>
          <a:p>
            <a:pPr marL="0" lvl="1" defTabSz="882995" eaLnBrk="0" fontAlgn="base" hangingPunct="0">
              <a:spcBef>
                <a:spcPct val="30000"/>
              </a:spcBef>
              <a:spcAft>
                <a:spcPct val="0"/>
              </a:spcAft>
              <a:defRPr/>
            </a:pPr>
            <a:r>
              <a:rPr lang="fr-FR" baseline="0" dirty="0" smtClean="0"/>
              <a:t>Regarde dans un premier temps s’il existait des profils d’expression spécifiques à un stade d’évolution et le nombre de gènes différentiellement exprimés pour un modèle pour lequel le dimorphisme sexuel est limité.</a:t>
            </a:r>
            <a:endParaRPr lang="fr-FR" dirty="0" smtClean="0"/>
          </a:p>
          <a:p>
            <a:pPr marL="0" lvl="1" defTabSz="882995" eaLnBrk="0" fontAlgn="base" hangingPunct="0">
              <a:spcBef>
                <a:spcPct val="30000"/>
              </a:spcBef>
              <a:spcAft>
                <a:spcPct val="0"/>
              </a:spcAft>
              <a:defRPr/>
            </a:pPr>
            <a:r>
              <a:rPr lang="fr-FR" dirty="0" smtClean="0"/>
              <a:t>Identifier</a:t>
            </a:r>
            <a:r>
              <a:rPr lang="fr-FR" baseline="0" dirty="0" smtClean="0"/>
              <a:t> les gènes différentiellement exprimés (pas vraiment d’analyse fonctionnel, car annotation limitée pour </a:t>
            </a:r>
            <a:r>
              <a:rPr lang="fr-FR" baseline="0" dirty="0" err="1" smtClean="0"/>
              <a:t>ecto</a:t>
            </a:r>
            <a:r>
              <a:rPr lang="fr-FR" baseline="0" dirty="0" smtClean="0"/>
              <a:t>).</a:t>
            </a:r>
          </a:p>
          <a:p>
            <a:pPr marL="0" lvl="1" defTabSz="882995" eaLnBrk="0" fontAlgn="base" hangingPunct="0">
              <a:spcBef>
                <a:spcPct val="30000"/>
              </a:spcBef>
              <a:spcAft>
                <a:spcPct val="0"/>
              </a:spcAft>
              <a:defRPr/>
            </a:pPr>
            <a:r>
              <a:rPr lang="fr-FR" sz="2300" baseline="0" dirty="0" smtClean="0"/>
              <a:t>Evolution de ces gènes dans le système de détermination sexuel haploïde. </a:t>
            </a:r>
          </a:p>
          <a:p>
            <a:pPr marL="0" lvl="1" defTabSz="882995" eaLnBrk="0" fontAlgn="base" hangingPunct="0">
              <a:spcBef>
                <a:spcPct val="30000"/>
              </a:spcBef>
              <a:spcAft>
                <a:spcPct val="0"/>
              </a:spcAft>
              <a:defRPr/>
            </a:pPr>
            <a:endParaRPr lang="fr-FR" sz="2300" dirty="0"/>
          </a:p>
          <a:p>
            <a:pPr marL="0" lvl="1" defTabSz="882995" eaLnBrk="0" fontAlgn="base" hangingPunct="0">
              <a:spcBef>
                <a:spcPct val="30000"/>
              </a:spcBef>
              <a:spcAft>
                <a:spcPct val="0"/>
              </a:spcAft>
              <a:defRPr/>
            </a:pPr>
            <a:endParaRPr lang="en-GB" sz="2300" dirty="0"/>
          </a:p>
          <a:p>
            <a:endParaRPr lang="en-GB"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96</a:t>
            </a:fld>
            <a:endParaRPr lang="fr-FR"/>
          </a:p>
        </p:txBody>
      </p:sp>
    </p:spTree>
    <p:extLst>
      <p:ext uri="{BB962C8B-B14F-4D97-AF65-F5344CB8AC3E}">
        <p14:creationId xmlns:p14="http://schemas.microsoft.com/office/powerpoint/2010/main" val="1910752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97</a:t>
            </a:fld>
            <a:endParaRPr lang="fr-FR"/>
          </a:p>
        </p:txBody>
      </p:sp>
    </p:spTree>
    <p:extLst>
      <p:ext uri="{BB962C8B-B14F-4D97-AF65-F5344CB8AC3E}">
        <p14:creationId xmlns:p14="http://schemas.microsoft.com/office/powerpoint/2010/main" val="228283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98</a:t>
            </a:fld>
            <a:endParaRPr lang="fr-FR"/>
          </a:p>
        </p:txBody>
      </p:sp>
    </p:spTree>
    <p:extLst>
      <p:ext uri="{BB962C8B-B14F-4D97-AF65-F5344CB8AC3E}">
        <p14:creationId xmlns:p14="http://schemas.microsoft.com/office/powerpoint/2010/main" val="2282831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L’absence de recombinaison et la dégénérescence génétique peuvent entrainer la perte de portions de régions génomiques non fonctionnelles et ainsi entrainer une diminution de la taille du chromosome Y.</a:t>
            </a:r>
            <a:endParaRPr lang="fr-FR" noProof="0" dirty="0"/>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5</a:t>
            </a:fld>
            <a:endParaRPr lang="en-GB"/>
          </a:p>
        </p:txBody>
      </p:sp>
    </p:spTree>
    <p:extLst>
      <p:ext uri="{BB962C8B-B14F-4D97-AF65-F5344CB8AC3E}">
        <p14:creationId xmlns:p14="http://schemas.microsoft.com/office/powerpoint/2010/main" val="238592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La majorité des gènes sont exprimés durant la phase sexuelles, avec un nombre limité de gènes qui sont spécifiques à l’un des stades de développement sexué.</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99</a:t>
            </a:fld>
            <a:endParaRPr lang="fr-FR"/>
          </a:p>
        </p:txBody>
      </p:sp>
    </p:spTree>
    <p:extLst>
      <p:ext uri="{BB962C8B-B14F-4D97-AF65-F5344CB8AC3E}">
        <p14:creationId xmlns:p14="http://schemas.microsoft.com/office/powerpoint/2010/main" val="1520825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defTabSz="882995">
              <a:spcBef>
                <a:spcPts val="386"/>
              </a:spcBef>
              <a:spcAft>
                <a:spcPts val="386"/>
              </a:spcAft>
              <a:buFontTx/>
              <a:buNone/>
              <a:defRPr/>
            </a:pPr>
            <a:r>
              <a:rPr lang="fr-FR" dirty="0">
                <a:latin typeface="Arial" charset="0"/>
                <a:ea typeface="ＭＳ Ｐゴシック" charset="0"/>
                <a:cs typeface="Arial" charset="0"/>
              </a:rPr>
              <a:t>12% des gènes sont DE si l’on prend les matures et immatures, ce qui est très peu par rapport aux autres espèces </a:t>
            </a:r>
            <a:r>
              <a:rPr lang="fr-FR" dirty="0" smtClean="0">
                <a:latin typeface="Arial" charset="0"/>
                <a:ea typeface="ＭＳ Ｐゴシック" charset="0"/>
                <a:cs typeface="Arial" charset="0"/>
              </a:rPr>
              <a:t>étudiés (up to 75% chez le drosophile)</a:t>
            </a:r>
            <a:r>
              <a:rPr lang="fr-FR" baseline="0" dirty="0" smtClean="0">
                <a:latin typeface="Arial" charset="0"/>
                <a:ea typeface="ＭＳ Ｐゴシック" charset="0"/>
                <a:cs typeface="Arial" charset="0"/>
              </a:rPr>
              <a:t> mais cohérent avec un faible niveau de dimorphisme sexuel.</a:t>
            </a:r>
          </a:p>
          <a:p>
            <a:pPr marL="0" indent="0" defTabSz="882995">
              <a:spcBef>
                <a:spcPts val="386"/>
              </a:spcBef>
              <a:spcAft>
                <a:spcPts val="386"/>
              </a:spcAft>
              <a:buFontTx/>
              <a:buNone/>
              <a:defRPr/>
            </a:pPr>
            <a:endParaRPr lang="fr-FR" baseline="0" dirty="0" smtClean="0">
              <a:latin typeface="Arial" charset="0"/>
              <a:ea typeface="ＭＳ Ｐゴシック" charset="0"/>
              <a:cs typeface="Arial" charset="0"/>
            </a:endParaRPr>
          </a:p>
          <a:p>
            <a:pPr marL="0" indent="0" defTabSz="882995">
              <a:spcBef>
                <a:spcPts val="386"/>
              </a:spcBef>
              <a:spcAft>
                <a:spcPts val="386"/>
              </a:spcAft>
              <a:buFontTx/>
              <a:buNone/>
              <a:defRPr/>
            </a:pPr>
            <a:r>
              <a:rPr lang="fr-FR" dirty="0" smtClean="0">
                <a:latin typeface="Arial" charset="0"/>
                <a:ea typeface="ＭＳ Ｐゴシック" charset="0"/>
                <a:cs typeface="Arial" charset="0"/>
              </a:rPr>
              <a:t>12% de</a:t>
            </a:r>
            <a:r>
              <a:rPr lang="fr-FR" baseline="0" dirty="0" smtClean="0">
                <a:latin typeface="Arial" charset="0"/>
                <a:ea typeface="ＭＳ Ｐゴシック" charset="0"/>
                <a:cs typeface="Arial" charset="0"/>
              </a:rPr>
              <a:t> gènes différentiellement exprimés au stade immature (1662 | male – 1077; femelle – 585) et seulement 4% au stade mature (482 | male – 168; femelle – 314). Attendu le contraire car l’observation du dimorphisme sexuel est tardive chez </a:t>
            </a:r>
            <a:r>
              <a:rPr lang="fr-FR" baseline="0" dirty="0" err="1" smtClean="0">
                <a:latin typeface="Arial" charset="0"/>
                <a:ea typeface="ＭＳ Ｐゴシック" charset="0"/>
                <a:cs typeface="Arial" charset="0"/>
              </a:rPr>
              <a:t>Ecto</a:t>
            </a:r>
            <a:r>
              <a:rPr lang="fr-FR" baseline="0" dirty="0" smtClean="0">
                <a:latin typeface="Arial" charset="0"/>
                <a:ea typeface="ＭＳ Ｐゴシック" charset="0"/>
                <a:cs typeface="Arial" charset="0"/>
              </a:rPr>
              <a:t>. Mais dans la biblio, chez drosophile on observe aussi un nombre important de gènes DE au stade immature. Cela montre la mis en place précoce du programme de différentiation sexuel. </a:t>
            </a:r>
            <a:endParaRPr lang="fr-FR" dirty="0">
              <a:latin typeface="Arial" charset="0"/>
              <a:ea typeface="ＭＳ Ｐゴシック" charset="0"/>
              <a:cs typeface="Arial" charset="0"/>
            </a:endParaRPr>
          </a:p>
          <a:p>
            <a:pPr marL="0" indent="0" defTabSz="882995">
              <a:spcBef>
                <a:spcPts val="386"/>
              </a:spcBef>
              <a:spcAft>
                <a:spcPts val="386"/>
              </a:spcAft>
              <a:buFontTx/>
              <a:buNone/>
              <a:defRPr/>
            </a:pPr>
            <a:r>
              <a:rPr lang="fr-FR" dirty="0" smtClean="0">
                <a:latin typeface="Arial" charset="0"/>
                <a:ea typeface="ＭＳ Ｐゴシック" charset="0"/>
                <a:cs typeface="Arial" charset="0"/>
              </a:rPr>
              <a:t>Le faible nombre au stade adulte serait simplement</a:t>
            </a:r>
            <a:r>
              <a:rPr lang="fr-FR" baseline="0" dirty="0" smtClean="0">
                <a:latin typeface="Arial" charset="0"/>
                <a:ea typeface="ＭＳ Ｐゴシック" charset="0"/>
                <a:cs typeface="Arial" charset="0"/>
              </a:rPr>
              <a:t> le fait que le programme de différentiation sexuel est achevé.</a:t>
            </a:r>
            <a:endParaRPr lang="fr-FR" dirty="0">
              <a:latin typeface="Arial" charset="0"/>
              <a:ea typeface="ＭＳ Ｐゴシック" charset="0"/>
              <a:cs typeface="Arial" charset="0"/>
            </a:endParaRPr>
          </a:p>
          <a:p>
            <a:pPr marL="0" indent="0" defTabSz="882995">
              <a:spcBef>
                <a:spcPts val="386"/>
              </a:spcBef>
              <a:spcAft>
                <a:spcPts val="386"/>
              </a:spcAft>
              <a:buFontTx/>
              <a:buNone/>
              <a:defRPr/>
            </a:pPr>
            <a:r>
              <a:rPr lang="fr-FR" dirty="0" smtClean="0">
                <a:latin typeface="Arial" charset="0"/>
                <a:ea typeface="ＭＳ Ｐゴシック" charset="0"/>
                <a:cs typeface="Arial" charset="0"/>
              </a:rPr>
              <a:t>Expression </a:t>
            </a:r>
            <a:r>
              <a:rPr lang="fr-FR" dirty="0">
                <a:latin typeface="Arial" charset="0"/>
                <a:ea typeface="ＭＳ Ｐゴシック" charset="0"/>
                <a:cs typeface="Arial" charset="0"/>
              </a:rPr>
              <a:t>DE éphémère, rarement des gènes sont DE dans les 2 stades du cycle de vie.</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100</a:t>
            </a:fld>
            <a:endParaRPr lang="fr-FR"/>
          </a:p>
        </p:txBody>
      </p:sp>
    </p:spTree>
    <p:extLst>
      <p:ext uri="{BB962C8B-B14F-4D97-AF65-F5344CB8AC3E}">
        <p14:creationId xmlns:p14="http://schemas.microsoft.com/office/powerpoint/2010/main" val="1356588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Besoin d’une autre espèce</a:t>
            </a:r>
            <a:r>
              <a:rPr lang="fr-FR" baseline="0" noProof="0" dirty="0" smtClean="0"/>
              <a:t> pour mesure le rapport entre le taux de mutation synonymes (même </a:t>
            </a:r>
            <a:r>
              <a:rPr lang="fr-FR" baseline="0" noProof="0" dirty="0" err="1" smtClean="0"/>
              <a:t>aa</a:t>
            </a:r>
            <a:r>
              <a:rPr lang="fr-FR" baseline="0" noProof="0" dirty="0" smtClean="0"/>
              <a:t>) et taux de mutation non-synonymes (donne un autre </a:t>
            </a:r>
            <a:r>
              <a:rPr lang="fr-FR" baseline="0" noProof="0" dirty="0" err="1" smtClean="0"/>
              <a:t>aa</a:t>
            </a:r>
            <a:r>
              <a:rPr lang="fr-FR" baseline="0" noProof="0" dirty="0" smtClean="0"/>
              <a:t>).</a:t>
            </a:r>
          </a:p>
          <a:p>
            <a:endParaRPr lang="fr-FR" noProof="0" dirty="0"/>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101</a:t>
            </a:fld>
            <a:endParaRPr lang="en-GB"/>
          </a:p>
        </p:txBody>
      </p:sp>
    </p:spTree>
    <p:extLst>
      <p:ext uri="{BB962C8B-B14F-4D97-AF65-F5344CB8AC3E}">
        <p14:creationId xmlns:p14="http://schemas.microsoft.com/office/powerpoint/2010/main" val="734722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102</a:t>
            </a:fld>
            <a:endParaRPr lang="en-GB"/>
          </a:p>
        </p:txBody>
      </p:sp>
    </p:spTree>
    <p:extLst>
      <p:ext uri="{BB962C8B-B14F-4D97-AF65-F5344CB8AC3E}">
        <p14:creationId xmlns:p14="http://schemas.microsoft.com/office/powerpoint/2010/main" val="734722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103</a:t>
            </a:fld>
            <a:endParaRPr lang="en-GB"/>
          </a:p>
        </p:txBody>
      </p:sp>
    </p:spTree>
    <p:extLst>
      <p:ext uri="{BB962C8B-B14F-4D97-AF65-F5344CB8AC3E}">
        <p14:creationId xmlns:p14="http://schemas.microsoft.com/office/powerpoint/2010/main" val="3372342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104</a:t>
            </a:fld>
            <a:endParaRPr lang="en-GB"/>
          </a:p>
        </p:txBody>
      </p:sp>
    </p:spTree>
    <p:extLst>
      <p:ext uri="{BB962C8B-B14F-4D97-AF65-F5344CB8AC3E}">
        <p14:creationId xmlns:p14="http://schemas.microsoft.com/office/powerpoint/2010/main" val="3372342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Evolution plus rapide des SBG</a:t>
            </a:r>
            <a:r>
              <a:rPr lang="fr-FR" baseline="0" dirty="0" smtClean="0"/>
              <a:t> (partiellement lié à une sélection positive au niveau des bases.) mâle et femelle comme attendu.</a:t>
            </a:r>
          </a:p>
          <a:p>
            <a:r>
              <a:rPr lang="fr-FR" baseline="0" dirty="0" smtClean="0"/>
              <a:t>Caractéristique particulière chez </a:t>
            </a:r>
            <a:r>
              <a:rPr lang="fr-FR" baseline="0" noProof="0" dirty="0" err="1" smtClean="0"/>
              <a:t>Ecto</a:t>
            </a:r>
            <a:r>
              <a:rPr lang="fr-FR" baseline="0" noProof="0" dirty="0" smtClean="0"/>
              <a:t>, évolution symétrique </a:t>
            </a:r>
            <a:r>
              <a:rPr lang="fr-FR" baseline="0" dirty="0" smtClean="0"/>
              <a:t>entre male et femelle au niveau du taux d’évolution.</a:t>
            </a:r>
          </a:p>
          <a:p>
            <a:endParaRPr lang="fr-FR" baseline="0" dirty="0" smtClean="0"/>
          </a:p>
          <a:p>
            <a:r>
              <a:rPr lang="fr-FR" baseline="0" dirty="0" smtClean="0"/>
              <a:t>(Plusieurs explications possibles:</a:t>
            </a:r>
          </a:p>
          <a:p>
            <a:pPr marL="165561" indent="-165561">
              <a:buFont typeface="Arial" panose="020B0604020202020204" pitchFamily="34" charset="0"/>
              <a:buChar char="•"/>
            </a:pPr>
            <a:r>
              <a:rPr lang="fr-FR" baseline="0" dirty="0" smtClean="0"/>
              <a:t>peu de différences morpho entre mâle et femelle -&gt; sélection sexuel assez limitée.</a:t>
            </a:r>
          </a:p>
          <a:p>
            <a:pPr marL="165561" indent="-165561">
              <a:buFont typeface="Arial" panose="020B0604020202020204" pitchFamily="34" charset="0"/>
              <a:buChar char="•"/>
            </a:pPr>
            <a:r>
              <a:rPr lang="fr-FR" baseline="0" dirty="0" smtClean="0"/>
              <a:t>Purification de sélection (retire allèle délétère) qui masque les différences les effets de la sélection sexuelles.</a:t>
            </a:r>
          </a:p>
          <a:p>
            <a:pPr marL="165561" indent="-165561">
              <a:buFont typeface="Arial" panose="020B0604020202020204" pitchFamily="34" charset="0"/>
              <a:buChar char="•"/>
            </a:pPr>
            <a:r>
              <a:rPr lang="fr-FR" baseline="0" dirty="0" smtClean="0"/>
              <a:t>Expression limité des SBG -&gt; exprimés uniquement à un stade précis du cycle de vie, ce qui autorise une évolution plus rapide.)</a:t>
            </a:r>
          </a:p>
          <a:p>
            <a:endParaRPr lang="fr-FR" baseline="0" dirty="0" smtClean="0"/>
          </a:p>
          <a:p>
            <a:r>
              <a:rPr lang="fr-FR" baseline="0" dirty="0" smtClean="0"/>
              <a:t>L’étude des valeurs de </a:t>
            </a:r>
            <a:r>
              <a:rPr lang="fr-FR" baseline="0" dirty="0" err="1" smtClean="0"/>
              <a:t>dN</a:t>
            </a:r>
            <a:r>
              <a:rPr lang="fr-FR" baseline="0" dirty="0" smtClean="0"/>
              <a:t>/</a:t>
            </a:r>
            <a:r>
              <a:rPr lang="fr-FR" baseline="0" dirty="0" err="1" smtClean="0"/>
              <a:t>dS</a:t>
            </a:r>
            <a:r>
              <a:rPr lang="fr-FR" baseline="0" dirty="0" smtClean="0"/>
              <a:t> pour les SBG montre une sélection positive pour un grand nombre de ces gènes -&gt; sélection sexuelle qui contrôle l’évolution d’une partie des SBG.</a:t>
            </a:r>
          </a:p>
          <a:p>
            <a:r>
              <a:rPr lang="fr-FR" baseline="0" dirty="0" smtClean="0"/>
              <a:t>Type de pression de sélection encore à déterminer (positive ou négative). Les premiers résultats complémentaire en utilisant d’autres algues brunes tendent à montrer une sélection positive.</a:t>
            </a:r>
          </a:p>
          <a:p>
            <a:endParaRPr lang="fr-FR" baseline="0" dirty="0" smtClean="0"/>
          </a:p>
          <a:p>
            <a:r>
              <a:rPr lang="fr-FR" baseline="0" dirty="0" smtClean="0"/>
              <a:t>Comme peu </a:t>
            </a:r>
            <a:r>
              <a:rPr lang="fr-FR" baseline="0" smtClean="0"/>
              <a:t>de dimorphisme </a:t>
            </a:r>
            <a:r>
              <a:rPr lang="fr-FR" baseline="0" dirty="0" smtClean="0"/>
              <a:t>et beaucoup de gamètes, faible sélection au niveau des sexes.</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105</a:t>
            </a:fld>
            <a:endParaRPr lang="fr-FR"/>
          </a:p>
        </p:txBody>
      </p:sp>
    </p:spTree>
    <p:extLst>
      <p:ext uri="{BB962C8B-B14F-4D97-AF65-F5344CB8AC3E}">
        <p14:creationId xmlns:p14="http://schemas.microsoft.com/office/powerpoint/2010/main" val="3297009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106</a:t>
            </a:fld>
            <a:endParaRPr lang="en-GB"/>
          </a:p>
        </p:txBody>
      </p:sp>
    </p:spTree>
    <p:extLst>
      <p:ext uri="{BB962C8B-B14F-4D97-AF65-F5344CB8AC3E}">
        <p14:creationId xmlns:p14="http://schemas.microsoft.com/office/powerpoint/2010/main" val="372568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85E4B8C8-3118-4A74-AB44-4A9AD5AC20DA}" type="slidenum">
              <a:rPr lang="en-GB" smtClean="0"/>
              <a:pPr/>
              <a:t>107</a:t>
            </a:fld>
            <a:endParaRPr lang="en-GB"/>
          </a:p>
        </p:txBody>
      </p:sp>
    </p:spTree>
    <p:extLst>
      <p:ext uri="{BB962C8B-B14F-4D97-AF65-F5344CB8AC3E}">
        <p14:creationId xmlns:p14="http://schemas.microsoft.com/office/powerpoint/2010/main" val="142638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Tandis</a:t>
            </a:r>
            <a:r>
              <a:rPr lang="fr-FR" baseline="0" noProof="0" dirty="0" smtClean="0"/>
              <a:t> que chez le male, on a la présence d’un chromosome X et du Y. Le chromosome Y dernier présente une structure particulière, avec la présence de régions qui continu de recombiner le X, les régions pseudo-</a:t>
            </a:r>
            <a:r>
              <a:rPr lang="fr-FR" baseline="0" noProof="0" dirty="0" err="1" smtClean="0"/>
              <a:t>autosomales</a:t>
            </a:r>
            <a:r>
              <a:rPr lang="fr-FR" baseline="0" noProof="0" dirty="0" smtClean="0"/>
              <a:t>. Et la région spécifique au male, la SDR, qui a totalement arrêtée de recombiner.</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6</a:t>
            </a:fld>
            <a:endParaRPr lang="fr-FR"/>
          </a:p>
        </p:txBody>
      </p:sp>
    </p:spTree>
    <p:extLst>
      <p:ext uri="{BB962C8B-B14F-4D97-AF65-F5344CB8AC3E}">
        <p14:creationId xmlns:p14="http://schemas.microsoft.com/office/powerpoint/2010/main" val="46747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Dans le chromosome sexuel, la PAR</a:t>
            </a:r>
            <a:r>
              <a:rPr lang="fr-FR" baseline="0" noProof="0" dirty="0" smtClean="0"/>
              <a:t> est une région intermédiaire, qui va progressivement diminuer au profit de la SDR par la suppression de la recombinaison pour l’intégration de gènes antagoniste pour le sexe.</a:t>
            </a:r>
          </a:p>
          <a:p>
            <a:r>
              <a:rPr lang="fr-FR" baseline="0" noProof="0" dirty="0" smtClean="0"/>
              <a:t>Da manière théorique, on attend une disparition à long terme de cette région au bénéfice de la SDR.</a:t>
            </a:r>
          </a:p>
          <a:p>
            <a:r>
              <a:rPr lang="fr-FR" baseline="0" noProof="0" dirty="0" smtClean="0"/>
              <a:t>Cependant, elle continue de subsister chez un très grand nombre d’espèces même pour celles dont les chromosomes sexuel sont </a:t>
            </a:r>
            <a:r>
              <a:rPr lang="fr-FR" baseline="0" noProof="0" dirty="0" err="1" smtClean="0"/>
              <a:t>agés</a:t>
            </a:r>
            <a:r>
              <a:rPr lang="fr-FR" baseline="0" noProof="0" dirty="0" smtClean="0"/>
              <a:t>. </a:t>
            </a:r>
          </a:p>
          <a:p>
            <a:r>
              <a:rPr lang="fr-FR" baseline="0" noProof="0" dirty="0" smtClean="0"/>
              <a:t>Plusieurs explications sont possibles pour expliquer la maintient de cette région:</a:t>
            </a:r>
          </a:p>
          <a:p>
            <a:r>
              <a:rPr lang="fr-FR" baseline="0" noProof="0" dirty="0" smtClean="0"/>
              <a:t>-pour une correcte ségrégation des chromosomes sexuels</a:t>
            </a:r>
          </a:p>
          <a:p>
            <a:r>
              <a:rPr lang="fr-FR" baseline="0" noProof="0" dirty="0" smtClean="0"/>
              <a:t>-translocation de régions contenant des gènes bénéfique pour le mâle</a:t>
            </a:r>
          </a:p>
          <a:p>
            <a:r>
              <a:rPr lang="fr-FR" baseline="0" noProof="0" dirty="0" smtClean="0"/>
              <a:t>-résolution de l’</a:t>
            </a:r>
            <a:r>
              <a:rPr lang="fr-FR" baseline="0" noProof="0" dirty="0" err="1" smtClean="0"/>
              <a:t>antagonsime</a:t>
            </a:r>
            <a:r>
              <a:rPr lang="fr-FR" baseline="0" noProof="0" dirty="0" smtClean="0"/>
              <a:t> sexuel des gènes par une autre méthode. </a:t>
            </a:r>
          </a:p>
          <a:p>
            <a:endParaRPr lang="fr-FR" baseline="0" noProof="0" dirty="0" smtClean="0"/>
          </a:p>
          <a:p>
            <a:r>
              <a:rPr lang="fr-FR" baseline="0" noProof="0" dirty="0" smtClean="0"/>
              <a:t>La taille de la PAR est très variable entre les espèces. Elle n’occupe par exemple que 4,6% du chromosome Y chez l’homme et  85% alors qu’elle occupe 85% du chromosome Y chez la papaye.</a:t>
            </a:r>
          </a:p>
          <a:p>
            <a:endParaRPr lang="fr-FR" baseline="0" noProof="0" dirty="0" smtClean="0"/>
          </a:p>
          <a:p>
            <a:r>
              <a:rPr lang="fr-FR" strike="sngStrike" baseline="0" noProof="0" dirty="0" smtClean="0">
                <a:effectLst/>
              </a:rPr>
              <a:t>Taux d’occupation de la PAR:</a:t>
            </a:r>
          </a:p>
          <a:p>
            <a:r>
              <a:rPr lang="fr-FR" strike="sngStrike" baseline="0" noProof="0" dirty="0" smtClean="0">
                <a:effectLst/>
              </a:rPr>
              <a:t>Vieux :	</a:t>
            </a:r>
          </a:p>
          <a:p>
            <a:pPr marL="636554" lvl="1" indent="-179354">
              <a:buFont typeface="Arial" panose="020B0604020202020204" pitchFamily="34" charset="0"/>
              <a:buChar char="•"/>
            </a:pPr>
            <a:r>
              <a:rPr lang="fr-FR" strike="sngStrike" baseline="0" noProof="0" dirty="0" smtClean="0">
                <a:effectLst/>
              </a:rPr>
              <a:t>Homme : 4,6%</a:t>
            </a:r>
          </a:p>
          <a:p>
            <a:pPr marL="636554" lvl="1" indent="-179354">
              <a:buFont typeface="Arial" panose="020B0604020202020204" pitchFamily="34" charset="0"/>
              <a:buChar char="•"/>
            </a:pPr>
            <a:r>
              <a:rPr lang="fr-FR" strike="sngStrike" baseline="0" noProof="0" dirty="0" smtClean="0">
                <a:effectLst/>
              </a:rPr>
              <a:t>Souris : 1%</a:t>
            </a:r>
          </a:p>
          <a:p>
            <a:pPr marL="0" lvl="0" indent="0">
              <a:buFont typeface="Arial" panose="020B0604020202020204" pitchFamily="34" charset="0"/>
              <a:buNone/>
            </a:pPr>
            <a:r>
              <a:rPr lang="fr-FR" strike="sngStrike" baseline="0" noProof="0" dirty="0" smtClean="0">
                <a:effectLst/>
              </a:rPr>
              <a:t>Jeunes:</a:t>
            </a:r>
          </a:p>
          <a:p>
            <a:pPr marL="636554" lvl="1" indent="-179354">
              <a:buFont typeface="Arial" panose="020B0604020202020204" pitchFamily="34" charset="0"/>
              <a:buChar char="•"/>
            </a:pPr>
            <a:r>
              <a:rPr lang="fr-FR" strike="sngStrike" baseline="0" noProof="0" dirty="0" smtClean="0">
                <a:effectLst/>
              </a:rPr>
              <a:t>Epinoche : 16%</a:t>
            </a:r>
          </a:p>
          <a:p>
            <a:pPr marL="636554" lvl="1" indent="-179354">
              <a:buFont typeface="Arial" panose="020B0604020202020204" pitchFamily="34" charset="0"/>
              <a:buChar char="•"/>
            </a:pPr>
            <a:r>
              <a:rPr lang="fr-FR" strike="sngStrike" baseline="0" noProof="0" dirty="0" smtClean="0">
                <a:effectLst/>
              </a:rPr>
              <a:t>Autruche : 65%</a:t>
            </a:r>
          </a:p>
          <a:p>
            <a:pPr marL="636554" lvl="1" indent="-179354">
              <a:buFont typeface="Arial" panose="020B0604020202020204" pitchFamily="34" charset="0"/>
              <a:buChar char="•"/>
            </a:pPr>
            <a:r>
              <a:rPr lang="fr-FR" strike="sngStrike" baseline="0" noProof="0" dirty="0" smtClean="0">
                <a:effectLst/>
              </a:rPr>
              <a:t>Papaye : 85%</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7</a:t>
            </a:fld>
            <a:endParaRPr lang="fr-FR"/>
          </a:p>
        </p:txBody>
      </p:sp>
    </p:spTree>
    <p:extLst>
      <p:ext uri="{BB962C8B-B14F-4D97-AF65-F5344CB8AC3E}">
        <p14:creationId xmlns:p14="http://schemas.microsoft.com/office/powerpoint/2010/main" val="154963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Dans le chromosome sexuel, la PAR</a:t>
            </a:r>
            <a:r>
              <a:rPr lang="fr-FR" baseline="0" noProof="0" dirty="0" smtClean="0"/>
              <a:t> est une région intermédiaire, qui va progressivement diminuer au profit de la SDR par la suppression de la recombinaison pour l’intégration de gènes antagoniste pour le sexe.</a:t>
            </a:r>
          </a:p>
          <a:p>
            <a:r>
              <a:rPr lang="fr-FR" baseline="0" noProof="0" dirty="0" smtClean="0"/>
              <a:t>Da manière théorique, on attend une disparition à long terme de cette région au bénéfice de la SDR.</a:t>
            </a:r>
          </a:p>
          <a:p>
            <a:r>
              <a:rPr lang="fr-FR" baseline="0" noProof="0" dirty="0" smtClean="0"/>
              <a:t>Cependant, elle continue de subsister chez un très grand nombre d’espèces même pour celles dont les chromosomes sexuel sont </a:t>
            </a:r>
            <a:r>
              <a:rPr lang="fr-FR" baseline="0" noProof="0" dirty="0" err="1" smtClean="0"/>
              <a:t>agés</a:t>
            </a:r>
            <a:r>
              <a:rPr lang="fr-FR" baseline="0" noProof="0" dirty="0" smtClean="0"/>
              <a:t>. </a:t>
            </a:r>
          </a:p>
          <a:p>
            <a:r>
              <a:rPr lang="fr-FR" baseline="0" noProof="0" dirty="0" smtClean="0"/>
              <a:t>Plusieurs explications sont possibles pour expliquer la maintient de cette région:</a:t>
            </a:r>
          </a:p>
          <a:p>
            <a:r>
              <a:rPr lang="fr-FR" baseline="0" noProof="0" dirty="0" smtClean="0"/>
              <a:t>-pour une correcte ségrégation des chromosomes sexuels</a:t>
            </a:r>
          </a:p>
          <a:p>
            <a:r>
              <a:rPr lang="fr-FR" baseline="0" noProof="0" dirty="0" smtClean="0"/>
              <a:t>-translocation de régions contenant des gènes bénéfique pour le mâle</a:t>
            </a:r>
          </a:p>
          <a:p>
            <a:r>
              <a:rPr lang="fr-FR" baseline="0" noProof="0" dirty="0" smtClean="0"/>
              <a:t>-résolution de l’</a:t>
            </a:r>
            <a:r>
              <a:rPr lang="fr-FR" baseline="0" noProof="0" dirty="0" err="1" smtClean="0"/>
              <a:t>antagonsime</a:t>
            </a:r>
            <a:r>
              <a:rPr lang="fr-FR" baseline="0" noProof="0" dirty="0" smtClean="0"/>
              <a:t> sexuel des gènes par une autre méthode. </a:t>
            </a:r>
          </a:p>
          <a:p>
            <a:endParaRPr lang="fr-FR" baseline="0" noProof="0" dirty="0" smtClean="0"/>
          </a:p>
          <a:p>
            <a:r>
              <a:rPr lang="fr-FR" baseline="0" noProof="0" dirty="0" smtClean="0"/>
              <a:t>La taille de la PAR est très variable entre les espèces. Elle n’occupe par exemple que 4,6% du chromosome Y chez l’homme et  85% alors qu’elle occupe 85% du chromosome Y chez la papaye.</a:t>
            </a:r>
          </a:p>
          <a:p>
            <a:endParaRPr lang="fr-FR" baseline="0" noProof="0" dirty="0" smtClean="0"/>
          </a:p>
          <a:p>
            <a:r>
              <a:rPr lang="fr-FR" strike="sngStrike" baseline="0" noProof="0" dirty="0" smtClean="0">
                <a:effectLst/>
              </a:rPr>
              <a:t>Taux d’occupation de la PAR:</a:t>
            </a:r>
          </a:p>
          <a:p>
            <a:r>
              <a:rPr lang="fr-FR" strike="sngStrike" baseline="0" noProof="0" dirty="0" smtClean="0">
                <a:effectLst/>
              </a:rPr>
              <a:t>Vieux :	</a:t>
            </a:r>
          </a:p>
          <a:p>
            <a:pPr marL="636554" lvl="1" indent="-179354">
              <a:buFont typeface="Arial" panose="020B0604020202020204" pitchFamily="34" charset="0"/>
              <a:buChar char="•"/>
            </a:pPr>
            <a:r>
              <a:rPr lang="fr-FR" strike="sngStrike" baseline="0" noProof="0" dirty="0" smtClean="0">
                <a:effectLst/>
              </a:rPr>
              <a:t>Homme : 4,6%</a:t>
            </a:r>
          </a:p>
          <a:p>
            <a:pPr marL="636554" lvl="1" indent="-179354">
              <a:buFont typeface="Arial" panose="020B0604020202020204" pitchFamily="34" charset="0"/>
              <a:buChar char="•"/>
            </a:pPr>
            <a:r>
              <a:rPr lang="fr-FR" strike="sngStrike" baseline="0" noProof="0" dirty="0" smtClean="0">
                <a:effectLst/>
              </a:rPr>
              <a:t>Souris : 1%</a:t>
            </a:r>
          </a:p>
          <a:p>
            <a:pPr marL="0" lvl="0" indent="0">
              <a:buFont typeface="Arial" panose="020B0604020202020204" pitchFamily="34" charset="0"/>
              <a:buNone/>
            </a:pPr>
            <a:r>
              <a:rPr lang="fr-FR" strike="sngStrike" baseline="0" noProof="0" dirty="0" smtClean="0">
                <a:effectLst/>
              </a:rPr>
              <a:t>Jeunes:</a:t>
            </a:r>
          </a:p>
          <a:p>
            <a:pPr marL="636554" lvl="1" indent="-179354">
              <a:buFont typeface="Arial" panose="020B0604020202020204" pitchFamily="34" charset="0"/>
              <a:buChar char="•"/>
            </a:pPr>
            <a:r>
              <a:rPr lang="fr-FR" strike="sngStrike" baseline="0" noProof="0" dirty="0" smtClean="0">
                <a:effectLst/>
              </a:rPr>
              <a:t>Epinoche : 16%</a:t>
            </a:r>
          </a:p>
          <a:p>
            <a:pPr marL="636554" lvl="1" indent="-179354">
              <a:buFont typeface="Arial" panose="020B0604020202020204" pitchFamily="34" charset="0"/>
              <a:buChar char="•"/>
            </a:pPr>
            <a:r>
              <a:rPr lang="fr-FR" strike="sngStrike" baseline="0" noProof="0" dirty="0" smtClean="0">
                <a:effectLst/>
              </a:rPr>
              <a:t>Autruche : 65%</a:t>
            </a:r>
          </a:p>
          <a:p>
            <a:pPr marL="636554" lvl="1" indent="-179354">
              <a:buFont typeface="Arial" panose="020B0604020202020204" pitchFamily="34" charset="0"/>
              <a:buChar char="•"/>
            </a:pPr>
            <a:r>
              <a:rPr lang="fr-FR" strike="sngStrike" baseline="0" noProof="0" dirty="0" smtClean="0">
                <a:effectLst/>
              </a:rPr>
              <a:t>Papaye : 85%</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8</a:t>
            </a:fld>
            <a:endParaRPr lang="fr-FR"/>
          </a:p>
        </p:txBody>
      </p:sp>
    </p:spTree>
    <p:extLst>
      <p:ext uri="{BB962C8B-B14F-4D97-AF65-F5344CB8AC3E}">
        <p14:creationId xmlns:p14="http://schemas.microsoft.com/office/powerpoint/2010/main" val="154963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Dans le chromosome sexuel, la PAR</a:t>
            </a:r>
            <a:r>
              <a:rPr lang="fr-FR" baseline="0" noProof="0" dirty="0" smtClean="0"/>
              <a:t> est une région intermédiaire, qui va progressivement diminuer au profit de la SDR par la suppression de la recombinaison pour l’intégration de gènes antagoniste pour le sexe.</a:t>
            </a:r>
          </a:p>
          <a:p>
            <a:r>
              <a:rPr lang="fr-FR" baseline="0" noProof="0" dirty="0" smtClean="0"/>
              <a:t>Da manière théorique, on attend une disparition à long terme de cette région au bénéfice de la SDR.</a:t>
            </a:r>
          </a:p>
          <a:p>
            <a:r>
              <a:rPr lang="fr-FR" baseline="0" noProof="0" dirty="0" smtClean="0"/>
              <a:t>Cependant, elle continue de subsister chez un très grand nombre d’espèces même pour celles dont les chromosomes sexuel sont </a:t>
            </a:r>
            <a:r>
              <a:rPr lang="fr-FR" baseline="0" noProof="0" dirty="0" err="1" smtClean="0"/>
              <a:t>agés</a:t>
            </a:r>
            <a:r>
              <a:rPr lang="fr-FR" baseline="0" noProof="0" dirty="0" smtClean="0"/>
              <a:t>. </a:t>
            </a:r>
          </a:p>
          <a:p>
            <a:r>
              <a:rPr lang="fr-FR" baseline="0" noProof="0" dirty="0" smtClean="0"/>
              <a:t>Plusieurs explications sont possibles pour expliquer la maintient de cette région:</a:t>
            </a:r>
          </a:p>
          <a:p>
            <a:r>
              <a:rPr lang="fr-FR" baseline="0" noProof="0" dirty="0" smtClean="0"/>
              <a:t>-pour une correcte ségrégation des chromosomes sexuels</a:t>
            </a:r>
          </a:p>
          <a:p>
            <a:r>
              <a:rPr lang="fr-FR" baseline="0" noProof="0" dirty="0" smtClean="0"/>
              <a:t>-translocation de régions contenant des gènes bénéfique pour le mâle</a:t>
            </a:r>
          </a:p>
          <a:p>
            <a:r>
              <a:rPr lang="fr-FR" baseline="0" noProof="0" dirty="0" smtClean="0"/>
              <a:t>-résolution de l’</a:t>
            </a:r>
            <a:r>
              <a:rPr lang="fr-FR" baseline="0" noProof="0" dirty="0" err="1" smtClean="0"/>
              <a:t>antagonsime</a:t>
            </a:r>
            <a:r>
              <a:rPr lang="fr-FR" baseline="0" noProof="0" dirty="0" smtClean="0"/>
              <a:t> sexuel des gènes par une autre méthode. </a:t>
            </a:r>
          </a:p>
          <a:p>
            <a:endParaRPr lang="fr-FR" baseline="0" noProof="0" dirty="0" smtClean="0"/>
          </a:p>
          <a:p>
            <a:r>
              <a:rPr lang="fr-FR" baseline="0" noProof="0" dirty="0" smtClean="0"/>
              <a:t>La taille de la PAR est très variable entre les espèces. Elle n’occupe par exemple que 4,6% du chromosome Y chez l’homme et  85% alors qu’elle occupe 85% du chromosome Y chez la papaye.</a:t>
            </a:r>
          </a:p>
          <a:p>
            <a:endParaRPr lang="fr-FR" baseline="0" noProof="0" dirty="0" smtClean="0"/>
          </a:p>
          <a:p>
            <a:r>
              <a:rPr lang="fr-FR" strike="sngStrike" baseline="0" noProof="0" dirty="0" smtClean="0">
                <a:effectLst/>
              </a:rPr>
              <a:t>Taux d’occupation de la PAR:</a:t>
            </a:r>
          </a:p>
          <a:p>
            <a:r>
              <a:rPr lang="fr-FR" strike="sngStrike" baseline="0" noProof="0" dirty="0" smtClean="0">
                <a:effectLst/>
              </a:rPr>
              <a:t>Vieux :	</a:t>
            </a:r>
          </a:p>
          <a:p>
            <a:pPr marL="636554" lvl="1" indent="-179354">
              <a:buFont typeface="Arial" panose="020B0604020202020204" pitchFamily="34" charset="0"/>
              <a:buChar char="•"/>
            </a:pPr>
            <a:r>
              <a:rPr lang="fr-FR" strike="sngStrike" baseline="0" noProof="0" dirty="0" smtClean="0">
                <a:effectLst/>
              </a:rPr>
              <a:t>Homme : 4,6%</a:t>
            </a:r>
          </a:p>
          <a:p>
            <a:pPr marL="636554" lvl="1" indent="-179354">
              <a:buFont typeface="Arial" panose="020B0604020202020204" pitchFamily="34" charset="0"/>
              <a:buChar char="•"/>
            </a:pPr>
            <a:r>
              <a:rPr lang="fr-FR" strike="sngStrike" baseline="0" noProof="0" dirty="0" smtClean="0">
                <a:effectLst/>
              </a:rPr>
              <a:t>Souris : 1%</a:t>
            </a:r>
          </a:p>
          <a:p>
            <a:pPr marL="0" lvl="0" indent="0">
              <a:buFont typeface="Arial" panose="020B0604020202020204" pitchFamily="34" charset="0"/>
              <a:buNone/>
            </a:pPr>
            <a:r>
              <a:rPr lang="fr-FR" strike="sngStrike" baseline="0" noProof="0" dirty="0" smtClean="0">
                <a:effectLst/>
              </a:rPr>
              <a:t>Jeunes:</a:t>
            </a:r>
          </a:p>
          <a:p>
            <a:pPr marL="636554" lvl="1" indent="-179354">
              <a:buFont typeface="Arial" panose="020B0604020202020204" pitchFamily="34" charset="0"/>
              <a:buChar char="•"/>
            </a:pPr>
            <a:r>
              <a:rPr lang="fr-FR" strike="sngStrike" baseline="0" noProof="0" dirty="0" smtClean="0">
                <a:effectLst/>
              </a:rPr>
              <a:t>Epinoche : 16%</a:t>
            </a:r>
          </a:p>
          <a:p>
            <a:pPr marL="636554" lvl="1" indent="-179354">
              <a:buFont typeface="Arial" panose="020B0604020202020204" pitchFamily="34" charset="0"/>
              <a:buChar char="•"/>
            </a:pPr>
            <a:r>
              <a:rPr lang="fr-FR" strike="sngStrike" baseline="0" noProof="0" dirty="0" smtClean="0">
                <a:effectLst/>
              </a:rPr>
              <a:t>Autruche : 65%</a:t>
            </a:r>
          </a:p>
          <a:p>
            <a:pPr marL="636554" lvl="1" indent="-179354">
              <a:buFont typeface="Arial" panose="020B0604020202020204" pitchFamily="34" charset="0"/>
              <a:buChar char="•"/>
            </a:pPr>
            <a:r>
              <a:rPr lang="fr-FR" strike="sngStrike" baseline="0" noProof="0" dirty="0" smtClean="0">
                <a:effectLst/>
              </a:rPr>
              <a:t>Papaye : 85%</a:t>
            </a:r>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9</a:t>
            </a:fld>
            <a:endParaRPr lang="fr-FR"/>
          </a:p>
        </p:txBody>
      </p:sp>
    </p:spTree>
    <p:extLst>
      <p:ext uri="{BB962C8B-B14F-4D97-AF65-F5344CB8AC3E}">
        <p14:creationId xmlns:p14="http://schemas.microsoft.com/office/powerpoint/2010/main" val="154963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La</a:t>
            </a:r>
            <a:r>
              <a:rPr lang="fr-FR" baseline="0" noProof="0" dirty="0" smtClean="0"/>
              <a:t> plupart des biais d’expression des gènes entre mâle et femelle provient d’une utilisation préférentielle d’un gène par un sexe.</a:t>
            </a:r>
            <a:endParaRPr lang="fr-FR" noProof="0" dirty="0" smtClean="0"/>
          </a:p>
          <a:p>
            <a:r>
              <a:rPr lang="fr-FR" noProof="0" dirty="0" smtClean="0"/>
              <a:t>L’une des origines des GBS est la présence d’un antagonisme pour un gène entre le mâle et la</a:t>
            </a:r>
            <a:r>
              <a:rPr lang="fr-FR" baseline="0" noProof="0" dirty="0" smtClean="0"/>
              <a:t> femelle. Lors de l’acquisition de cet antagonisme, les gènes sont </a:t>
            </a:r>
            <a:r>
              <a:rPr lang="fr-FR" baseline="0" noProof="0" dirty="0" err="1" smtClean="0"/>
              <a:t>expirmés</a:t>
            </a:r>
            <a:r>
              <a:rPr lang="fr-FR" baseline="0" noProof="0" dirty="0" smtClean="0"/>
              <a:t> au même niveau entre mâle et femelle mais cela ne représente pas l’optimum d’expression pour les 2 sexes. On observe un décalage du niveau d’expression entre les deux sexes et l’</a:t>
            </a:r>
            <a:r>
              <a:rPr lang="fr-FR" baseline="0" noProof="0" dirty="0" err="1" smtClean="0"/>
              <a:t>apparoition</a:t>
            </a:r>
            <a:r>
              <a:rPr lang="fr-FR" baseline="0" noProof="0" dirty="0" smtClean="0"/>
              <a:t> d’un gène biaisé par le sexe.</a:t>
            </a:r>
          </a:p>
          <a:p>
            <a:r>
              <a:rPr lang="fr-FR" baseline="0" noProof="0" dirty="0" smtClean="0"/>
              <a:t>Cependant, tout les gènes biaisés par le sexe ne sont pas des antagonistes au niveau du sexe. La différence d’expression pour un même gène peut simplement provenir de l’utilisation d’une voix métabolique de manière préférentielle pour un sexe et non pour l’autre.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noProof="0" dirty="0" smtClean="0"/>
              <a:t>Fitness pour l’expression</a:t>
            </a:r>
            <a:r>
              <a:rPr lang="fr-FR" baseline="0" noProof="0" dirty="0" smtClean="0"/>
              <a:t> du gène : ratio entre le coût de l’expression de ce gène et le bénéficie apporté par le produit (protéine)</a:t>
            </a:r>
          </a:p>
          <a:p>
            <a:r>
              <a:rPr lang="fr-FR" noProof="0" dirty="0" smtClean="0"/>
              <a:t>Expression biaisé dans un tissus</a:t>
            </a:r>
            <a:r>
              <a:rPr lang="fr-FR" baseline="0" noProof="0" dirty="0" smtClean="0"/>
              <a:t> stade du cycle de vie, lors d’un stress,…</a:t>
            </a:r>
            <a:endParaRPr lang="fr-FR" noProof="0" dirty="0"/>
          </a:p>
        </p:txBody>
      </p:sp>
      <p:sp>
        <p:nvSpPr>
          <p:cNvPr id="4" name="Espace réservé du numéro de diapositive 3"/>
          <p:cNvSpPr>
            <a:spLocks noGrp="1"/>
          </p:cNvSpPr>
          <p:nvPr>
            <p:ph type="sldNum" sz="quarter" idx="10"/>
          </p:nvPr>
        </p:nvSpPr>
        <p:spPr/>
        <p:txBody>
          <a:bodyPr/>
          <a:lstStyle/>
          <a:p>
            <a:fld id="{8B53C249-28A3-40E1-B5D3-A54C4FF867E5}" type="slidenum">
              <a:rPr lang="fr-FR" smtClean="0"/>
              <a:pPr/>
              <a:t>10</a:t>
            </a:fld>
            <a:endParaRPr lang="fr-FR"/>
          </a:p>
        </p:txBody>
      </p:sp>
    </p:spTree>
    <p:extLst>
      <p:ext uri="{BB962C8B-B14F-4D97-AF65-F5344CB8AC3E}">
        <p14:creationId xmlns:p14="http://schemas.microsoft.com/office/powerpoint/2010/main" val="374868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en-GB"/>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GB"/>
          </a:p>
        </p:txBody>
      </p:sp>
      <p:sp>
        <p:nvSpPr>
          <p:cNvPr id="4" name="Espace réservé de la date 3"/>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3249680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2414013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en-GB"/>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102003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apositive de titre">
    <p:bg>
      <p:bgPr>
        <a:solidFill>
          <a:srgbClr val="297FD5"/>
        </a:solidFill>
        <a:effectLst/>
      </p:bgPr>
    </p:bg>
    <p:spTree>
      <p:nvGrpSpPr>
        <p:cNvPr id="1" name=""/>
        <p:cNvGrpSpPr/>
        <p:nvPr/>
      </p:nvGrpSpPr>
      <p:grpSpPr>
        <a:xfrm>
          <a:off x="0" y="0"/>
          <a:ext cx="0" cy="0"/>
          <a:chOff x="0" y="0"/>
          <a:chExt cx="0" cy="0"/>
        </a:xfrm>
      </p:grpSpPr>
      <p:sp>
        <p:nvSpPr>
          <p:cNvPr id="2" name="Rectangle 1"/>
          <p:cNvSpPr/>
          <p:nvPr userDrawn="1"/>
        </p:nvSpPr>
        <p:spPr>
          <a:xfrm>
            <a:off x="71500" y="58316"/>
            <a:ext cx="9001000" cy="6741368"/>
          </a:xfrm>
          <a:prstGeom prst="rect">
            <a:avLst/>
          </a:prstGeom>
          <a:blipFill dpi="0" rotWithShape="1">
            <a:blip r:embed="rId2" cstate="print">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Z:\Bureau\cover 2.tif"/>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1678"/>
            <a:ext cx="9252520" cy="694409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ctrTitle" hasCustomPrompt="1"/>
          </p:nvPr>
        </p:nvSpPr>
        <p:spPr>
          <a:xfrm>
            <a:off x="609540" y="188640"/>
            <a:ext cx="4339480" cy="1440160"/>
          </a:xfrm>
        </p:spPr>
        <p:txBody>
          <a:bodyPr>
            <a:normAutofit/>
          </a:bodyPr>
          <a:lstStyle>
            <a:lvl1pPr algn="ctr">
              <a:defRPr sz="3600">
                <a:solidFill>
                  <a:schemeClr val="tx1">
                    <a:lumMod val="65000"/>
                    <a:lumOff val="35000"/>
                  </a:schemeClr>
                </a:solidFill>
              </a:defRPr>
            </a:lvl1pPr>
          </a:lstStyle>
          <a:p>
            <a:r>
              <a:rPr lang="fr-FR" dirty="0" smtClean="0"/>
              <a:t>Titre</a:t>
            </a:r>
            <a:endParaRPr lang="en-US" dirty="0"/>
          </a:p>
        </p:txBody>
      </p:sp>
      <p:sp>
        <p:nvSpPr>
          <p:cNvPr id="12" name="Subtitle 2"/>
          <p:cNvSpPr>
            <a:spLocks noGrp="1"/>
          </p:cNvSpPr>
          <p:nvPr>
            <p:ph type="subTitle" idx="1" hasCustomPrompt="1"/>
          </p:nvPr>
        </p:nvSpPr>
        <p:spPr>
          <a:xfrm>
            <a:off x="609540" y="1677756"/>
            <a:ext cx="4339480" cy="879684"/>
          </a:xfrm>
        </p:spPr>
        <p:txBody>
          <a:bodyPr>
            <a:normAutofit/>
          </a:bodyPr>
          <a:lstStyle>
            <a:lvl1pPr marL="0" indent="0" algn="ctr">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Sous-titre</a:t>
            </a:r>
            <a:endParaRPr lang="en-US" dirty="0"/>
          </a:p>
        </p:txBody>
      </p:sp>
      <p:sp>
        <p:nvSpPr>
          <p:cNvPr id="21" name="Espace réservé du texte 20"/>
          <p:cNvSpPr>
            <a:spLocks noGrp="1"/>
          </p:cNvSpPr>
          <p:nvPr>
            <p:ph type="body" sz="quarter" idx="10" hasCustomPrompt="1"/>
          </p:nvPr>
        </p:nvSpPr>
        <p:spPr>
          <a:xfrm>
            <a:off x="609540" y="2583396"/>
            <a:ext cx="4339480" cy="663168"/>
          </a:xfrm>
        </p:spPr>
        <p:txBody>
          <a:bodyPr/>
          <a:lstStyle>
            <a:lvl1pPr marL="0" indent="0" algn="ctr">
              <a:buNone/>
              <a:defRPr sz="1400">
                <a:solidFill>
                  <a:schemeClr val="tx1">
                    <a:lumMod val="65000"/>
                    <a:lumOff val="35000"/>
                  </a:schemeClr>
                </a:solidFill>
              </a:defRPr>
            </a:lvl1pPr>
          </a:lstStyle>
          <a:p>
            <a:pPr lvl="0"/>
            <a:r>
              <a:rPr lang="fr-FR" dirty="0" smtClean="0"/>
              <a:t>Nom de l’auteur</a:t>
            </a:r>
            <a:endParaRPr lang="fr-FR" dirty="0"/>
          </a:p>
        </p:txBody>
      </p:sp>
    </p:spTree>
    <p:extLst>
      <p:ext uri="{BB962C8B-B14F-4D97-AF65-F5344CB8AC3E}">
        <p14:creationId xmlns:p14="http://schemas.microsoft.com/office/powerpoint/2010/main" val="3296990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368632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en-GB"/>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11028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5" name="Espace réservé de la date 4"/>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226164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en-GB"/>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7" name="Espace réservé de la date 6"/>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8" name="Espace réservé du pied de page 7"/>
          <p:cNvSpPr>
            <a:spLocks noGrp="1"/>
          </p:cNvSpPr>
          <p:nvPr>
            <p:ph type="ftr" sz="quarter" idx="11"/>
          </p:nvPr>
        </p:nvSpPr>
        <p:spPr/>
        <p:txBody>
          <a:bodyPr/>
          <a:lstStyle/>
          <a:p>
            <a:endParaRPr lang="en-GB"/>
          </a:p>
        </p:txBody>
      </p:sp>
      <p:sp>
        <p:nvSpPr>
          <p:cNvPr id="9" name="Espace réservé du numéro de diapositive 8"/>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1987941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GB"/>
          </a:p>
        </p:txBody>
      </p:sp>
      <p:sp>
        <p:nvSpPr>
          <p:cNvPr id="3" name="Espace réservé de la date 2"/>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4" name="Espace réservé du pied de page 3"/>
          <p:cNvSpPr>
            <a:spLocks noGrp="1"/>
          </p:cNvSpPr>
          <p:nvPr>
            <p:ph type="ftr" sz="quarter" idx="11"/>
          </p:nvPr>
        </p:nvSpPr>
        <p:spPr/>
        <p:txBody>
          <a:bodyPr/>
          <a:lstStyle/>
          <a:p>
            <a:endParaRPr lang="en-GB"/>
          </a:p>
        </p:txBody>
      </p:sp>
      <p:sp>
        <p:nvSpPr>
          <p:cNvPr id="5" name="Espace réservé du numéro de diapositive 4"/>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3788027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3" name="Espace réservé du pied de page 2"/>
          <p:cNvSpPr>
            <a:spLocks noGrp="1"/>
          </p:cNvSpPr>
          <p:nvPr>
            <p:ph type="ftr" sz="quarter" idx="11"/>
          </p:nvPr>
        </p:nvSpPr>
        <p:spPr/>
        <p:txBody>
          <a:bodyPr/>
          <a:lstStyle/>
          <a:p>
            <a:endParaRPr lang="en-GB"/>
          </a:p>
        </p:txBody>
      </p:sp>
      <p:sp>
        <p:nvSpPr>
          <p:cNvPr id="4" name="Espace réservé du numéro de diapositive 3"/>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511924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en-GB"/>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145385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en-GB"/>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626907B-CD9B-42DF-AB2B-84BBB2A77503}" type="datetimeFigureOut">
              <a:rPr lang="en-GB" smtClean="0"/>
              <a:pPr/>
              <a:t>19/10/2016</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15E25EFC-949B-4924-98C9-C1B5EF18344F}" type="slidenum">
              <a:rPr lang="en-GB" smtClean="0"/>
              <a:pPr/>
              <a:t>‹N°›</a:t>
            </a:fld>
            <a:endParaRPr lang="en-GB"/>
          </a:p>
        </p:txBody>
      </p:sp>
    </p:spTree>
    <p:extLst>
      <p:ext uri="{BB962C8B-B14F-4D97-AF65-F5344CB8AC3E}">
        <p14:creationId xmlns:p14="http://schemas.microsoft.com/office/powerpoint/2010/main" val="3838636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en-GB"/>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6907B-CD9B-42DF-AB2B-84BBB2A77503}" type="datetimeFigureOut">
              <a:rPr lang="en-GB" smtClean="0"/>
              <a:pPr/>
              <a:t>19/10/2016</a:t>
            </a:fld>
            <a:endParaRPr lang="en-GB"/>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25EFC-949B-4924-98C9-C1B5EF18344F}" type="slidenum">
              <a:rPr lang="en-GB" smtClean="0"/>
              <a:pPr/>
              <a:t>‹N°›</a:t>
            </a:fld>
            <a:endParaRPr lang="en-GB"/>
          </a:p>
        </p:txBody>
      </p:sp>
    </p:spTree>
    <p:extLst>
      <p:ext uri="{BB962C8B-B14F-4D97-AF65-F5344CB8AC3E}">
        <p14:creationId xmlns:p14="http://schemas.microsoft.com/office/powerpoint/2010/main" val="2878067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1.png"/></Relationships>
</file>

<file path=ppt/slides/_rels/slide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29.gif"/><Relationship Id="rId4" Type="http://schemas.openxmlformats.org/officeDocument/2006/relationships/image" Target="../media/image12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0.png"/><Relationship Id="rId7"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microsoft.com/office/2007/relationships/hdphoto" Target="../media/hdphoto1.wdp"/><Relationship Id="rId9" Type="http://schemas.openxmlformats.org/officeDocument/2006/relationships/image" Target="../media/image11.jpeg"/><Relationship Id="rId14" Type="http://schemas.openxmlformats.org/officeDocument/2006/relationships/image" Target="../media/image16.jpeg"/></Relationships>
</file>

<file path=ppt/slides/_rels/slide2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gi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0.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70.jpe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78.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emf"/><Relationship Id="rId1" Type="http://schemas.openxmlformats.org/officeDocument/2006/relationships/slideLayout" Target="../slideLayouts/slideLayout6.xml"/><Relationship Id="rId4" Type="http://schemas.openxmlformats.org/officeDocument/2006/relationships/image" Target="../media/image91.jpe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09.jpe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chart" Target="../charts/char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9.gif"/></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9.gif"/><Relationship Id="rId5" Type="http://schemas.openxmlformats.org/officeDocument/2006/relationships/image" Target="../media/image12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9.gif"/><Relationship Id="rId5" Type="http://schemas.openxmlformats.org/officeDocument/2006/relationships/image" Target="../media/image128.png"/><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9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528" y="1736"/>
            <a:ext cx="4820486" cy="3211240"/>
          </a:xfrm>
          <a:prstGeom prst="rect">
            <a:avLst/>
          </a:prstGeom>
          <a:solidFill>
            <a:srgbClr val="F5F5F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467544" y="116632"/>
            <a:ext cx="4536504" cy="1440160"/>
          </a:xfrm>
        </p:spPr>
        <p:txBody>
          <a:bodyPr>
            <a:noAutofit/>
          </a:bodyPr>
          <a:lstStyle/>
          <a:p>
            <a:r>
              <a:rPr lang="en-US" sz="2800" b="1" dirty="0" smtClean="0">
                <a:solidFill>
                  <a:schemeClr val="tx1">
                    <a:lumMod val="75000"/>
                    <a:lumOff val="25000"/>
                  </a:schemeClr>
                </a:solidFill>
              </a:rPr>
              <a:t>The brown alga model for functional and evolutionary analysis of sex determination</a:t>
            </a:r>
            <a:endParaRPr lang="en-GB" sz="2800" dirty="0">
              <a:solidFill>
                <a:schemeClr val="tx1">
                  <a:lumMod val="75000"/>
                  <a:lumOff val="25000"/>
                </a:schemeClr>
              </a:solidFill>
            </a:endParaRPr>
          </a:p>
        </p:txBody>
      </p:sp>
      <p:sp>
        <p:nvSpPr>
          <p:cNvPr id="4" name="Espace réservé du texte 3"/>
          <p:cNvSpPr>
            <a:spLocks noGrp="1"/>
          </p:cNvSpPr>
          <p:nvPr>
            <p:ph type="body" sz="quarter" idx="10"/>
          </p:nvPr>
        </p:nvSpPr>
        <p:spPr>
          <a:xfrm>
            <a:off x="611560" y="1829728"/>
            <a:ext cx="4265452" cy="519152"/>
          </a:xfrm>
        </p:spPr>
        <p:txBody>
          <a:bodyPr>
            <a:normAutofit lnSpcReduction="10000"/>
          </a:bodyPr>
          <a:lstStyle/>
          <a:p>
            <a:r>
              <a:rPr lang="fr-FR" b="1" dirty="0" smtClean="0"/>
              <a:t>CORMIER Alexandre</a:t>
            </a:r>
          </a:p>
          <a:p>
            <a:r>
              <a:rPr lang="en-US" b="1" dirty="0" smtClean="0"/>
              <a:t>PhD</a:t>
            </a:r>
            <a:endParaRPr lang="en-US" b="1" dirty="0"/>
          </a:p>
        </p:txBody>
      </p:sp>
      <p:pic>
        <p:nvPicPr>
          <p:cNvPr id="5" name="Picture 3" descr="\\vmware-host\Shared Folders\Dropbox\Photos\Logo\SBR_abims.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7544" y="2492896"/>
            <a:ext cx="1847086" cy="5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mware-host\Shared Folders\Dropbox\Photos\Logo\UPMC_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9385" y="2492896"/>
            <a:ext cx="1603845" cy="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vmware-host\Shared Folders\Dropbox\Photos\Logo\CNRSfr-gran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7984" y="2492896"/>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53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BFA64F5-C1DA-44D3-98D8-4DF6E2B5E1F4}" type="slidenum">
              <a:rPr lang="fr-FR" smtClean="0"/>
              <a:pPr/>
              <a:t>10</a:t>
            </a:fld>
            <a:endParaRPr lang="fr-FR"/>
          </a:p>
        </p:txBody>
      </p:sp>
      <p:sp>
        <p:nvSpPr>
          <p:cNvPr id="5" name="ZoneTexte 4"/>
          <p:cNvSpPr txBox="1"/>
          <p:nvPr/>
        </p:nvSpPr>
        <p:spPr>
          <a:xfrm>
            <a:off x="1174" y="6591875"/>
            <a:ext cx="2141933" cy="261610"/>
          </a:xfrm>
          <a:prstGeom prst="rect">
            <a:avLst/>
          </a:prstGeom>
          <a:noFill/>
        </p:spPr>
        <p:txBody>
          <a:bodyPr wrap="none" rtlCol="0">
            <a:spAutoFit/>
          </a:bodyPr>
          <a:lstStyle/>
          <a:p>
            <a:r>
              <a:rPr lang="en-US" sz="1050" dirty="0" err="1" smtClean="0">
                <a:solidFill>
                  <a:schemeClr val="tx1">
                    <a:lumMod val="65000"/>
                    <a:lumOff val="35000"/>
                  </a:schemeClr>
                </a:solidFill>
                <a:latin typeface="Calibri" panose="020F0502020204030204" pitchFamily="34" charset="0"/>
              </a:rPr>
              <a:t>Parsch</a:t>
            </a:r>
            <a:r>
              <a:rPr lang="en-US" sz="1050" dirty="0" smtClean="0">
                <a:solidFill>
                  <a:schemeClr val="tx1">
                    <a:lumMod val="65000"/>
                    <a:lumOff val="35000"/>
                  </a:schemeClr>
                </a:solidFill>
                <a:latin typeface="Calibri" panose="020F0502020204030204" pitchFamily="34" charset="0"/>
              </a:rPr>
              <a:t> and </a:t>
            </a:r>
            <a:r>
              <a:rPr lang="en-US" sz="1050" dirty="0" err="1" smtClean="0">
                <a:solidFill>
                  <a:schemeClr val="tx1">
                    <a:lumMod val="65000"/>
                    <a:lumOff val="35000"/>
                  </a:schemeClr>
                </a:solidFill>
                <a:latin typeface="Calibri" panose="020F0502020204030204" pitchFamily="34" charset="0"/>
              </a:rPr>
              <a:t>Ellegren</a:t>
            </a:r>
            <a:r>
              <a:rPr lang="en-US" sz="1050" dirty="0" smtClean="0">
                <a:solidFill>
                  <a:schemeClr val="tx1">
                    <a:lumMod val="65000"/>
                    <a:lumOff val="35000"/>
                  </a:schemeClr>
                </a:solidFill>
                <a:latin typeface="Calibri" panose="020F0502020204030204" pitchFamily="34" charset="0"/>
              </a:rPr>
              <a:t> </a:t>
            </a:r>
            <a:r>
              <a:rPr lang="en-US" sz="1050" b="1" i="1" dirty="0" smtClean="0">
                <a:solidFill>
                  <a:schemeClr val="tx1">
                    <a:lumMod val="65000"/>
                    <a:lumOff val="35000"/>
                  </a:schemeClr>
                </a:solidFill>
                <a:latin typeface="Calibri" panose="020F0502020204030204" pitchFamily="34" charset="0"/>
              </a:rPr>
              <a:t>Nature.</a:t>
            </a:r>
            <a:r>
              <a:rPr lang="en-US" sz="1050" dirty="0" smtClean="0">
                <a:solidFill>
                  <a:schemeClr val="tx1">
                    <a:lumMod val="65000"/>
                    <a:lumOff val="35000"/>
                  </a:schemeClr>
                </a:solidFill>
                <a:latin typeface="Calibri" panose="020F0502020204030204" pitchFamily="34" charset="0"/>
              </a:rPr>
              <a:t> (2013)</a:t>
            </a:r>
            <a:endParaRPr lang="en-GB" sz="1050" dirty="0">
              <a:solidFill>
                <a:schemeClr val="tx1">
                  <a:lumMod val="65000"/>
                  <a:lumOff val="35000"/>
                </a:schemeClr>
              </a:solidFill>
              <a:latin typeface="Calibri" panose="020F0502020204030204" pitchFamily="34" charset="0"/>
            </a:endParaRPr>
          </a:p>
        </p:txBody>
      </p:sp>
      <p:sp>
        <p:nvSpPr>
          <p:cNvPr id="9" name="Rectangle 8"/>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Sex biased gene expression</a:t>
            </a:r>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Z:\Dropbox\Alex_thesis\images\sexual_antogonism.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95636" y="1700808"/>
            <a:ext cx="6552728" cy="38087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p:cNvCxnSpPr/>
          <p:nvPr/>
        </p:nvCxnSpPr>
        <p:spPr>
          <a:xfrm>
            <a:off x="6372200" y="3680649"/>
            <a:ext cx="468000" cy="0"/>
          </a:xfrm>
          <a:prstGeom prst="straightConnector1">
            <a:avLst/>
          </a:prstGeom>
          <a:ln w="57150">
            <a:solidFill>
              <a:srgbClr val="EC008B"/>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4" name="Connecteur droit avec flèche 13"/>
          <p:cNvCxnSpPr/>
          <p:nvPr/>
        </p:nvCxnSpPr>
        <p:spPr>
          <a:xfrm>
            <a:off x="3635896" y="4401487"/>
            <a:ext cx="468000" cy="0"/>
          </a:xfrm>
          <a:prstGeom prst="straightConnector1">
            <a:avLst/>
          </a:prstGeom>
          <a:ln w="57150">
            <a:solidFill>
              <a:schemeClr val="bg1"/>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6" name="Connecteur droit avec flèche 15"/>
          <p:cNvCxnSpPr/>
          <p:nvPr/>
        </p:nvCxnSpPr>
        <p:spPr>
          <a:xfrm flipH="1">
            <a:off x="5760184" y="3680649"/>
            <a:ext cx="468000" cy="0"/>
          </a:xfrm>
          <a:prstGeom prst="straightConnector1">
            <a:avLst/>
          </a:prstGeom>
          <a:ln w="57150">
            <a:solidFill>
              <a:srgbClr val="27A9E1"/>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flipH="1">
            <a:off x="2216200" y="3812790"/>
            <a:ext cx="468000" cy="0"/>
          </a:xfrm>
          <a:prstGeom prst="straightConnector1">
            <a:avLst/>
          </a:prstGeom>
          <a:ln w="57150">
            <a:solidFill>
              <a:schemeClr val="bg1"/>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901448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Dropbox\Alex_thesis\images\maplot_mat.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46726" y="980728"/>
            <a:ext cx="3085714" cy="432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Z:\Dropbox\Alex_thesis\images\maplot_imm.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3568" y="980728"/>
            <a:ext cx="3085713" cy="4320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100</a:t>
            </a:fld>
            <a:endParaRPr lang="fr-FR" dirty="0">
              <a:latin typeface="+mn-lt"/>
            </a:endParaRPr>
          </a:p>
        </p:txBody>
      </p:sp>
      <p:sp>
        <p:nvSpPr>
          <p:cNvPr id="15" name="ZoneTexte 14"/>
          <p:cNvSpPr txBox="1"/>
          <p:nvPr/>
        </p:nvSpPr>
        <p:spPr>
          <a:xfrm>
            <a:off x="1331640" y="991278"/>
            <a:ext cx="2055255" cy="338554"/>
          </a:xfrm>
          <a:prstGeom prst="rect">
            <a:avLst/>
          </a:prstGeom>
          <a:noFill/>
        </p:spPr>
        <p:txBody>
          <a:bodyPr wrap="square" rtlCol="0">
            <a:spAutoFit/>
          </a:bodyPr>
          <a:lstStyle/>
          <a:p>
            <a:pPr algn="ctr"/>
            <a:r>
              <a:rPr lang="en-GB" sz="1600" b="1" dirty="0">
                <a:solidFill>
                  <a:schemeClr val="tx1">
                    <a:lumMod val="65000"/>
                    <a:lumOff val="35000"/>
                  </a:schemeClr>
                </a:solidFill>
              </a:rPr>
              <a:t>Immature  - 12% DE</a:t>
            </a:r>
          </a:p>
        </p:txBody>
      </p:sp>
      <p:sp>
        <p:nvSpPr>
          <p:cNvPr id="16" name="ZoneTexte 15"/>
          <p:cNvSpPr txBox="1"/>
          <p:nvPr/>
        </p:nvSpPr>
        <p:spPr>
          <a:xfrm>
            <a:off x="6036501" y="991278"/>
            <a:ext cx="1906165" cy="338554"/>
          </a:xfrm>
          <a:prstGeom prst="rect">
            <a:avLst/>
          </a:prstGeom>
          <a:noFill/>
        </p:spPr>
        <p:txBody>
          <a:bodyPr wrap="square" rtlCol="0">
            <a:spAutoFit/>
          </a:bodyPr>
          <a:lstStyle/>
          <a:p>
            <a:pPr algn="ctr"/>
            <a:r>
              <a:rPr lang="en-GB" sz="1600" b="1" dirty="0" smtClean="0">
                <a:solidFill>
                  <a:schemeClr val="tx1">
                    <a:lumMod val="65000"/>
                    <a:lumOff val="35000"/>
                  </a:schemeClr>
                </a:solidFill>
                <a:latin typeface="+mn-lt"/>
              </a:rPr>
              <a:t>Mature - 4% DE</a:t>
            </a:r>
            <a:endParaRPr lang="en-GB" sz="1600" b="1" dirty="0">
              <a:solidFill>
                <a:schemeClr val="tx1">
                  <a:lumMod val="65000"/>
                  <a:lumOff val="35000"/>
                </a:schemeClr>
              </a:solidFill>
              <a:latin typeface="+mn-lt"/>
            </a:endParaRPr>
          </a:p>
        </p:txBody>
      </p:sp>
      <p:sp>
        <p:nvSpPr>
          <p:cNvPr id="2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2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2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31"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32" name="Rectangle 31"/>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Differential expression analysis</a:t>
            </a:r>
          </a:p>
        </p:txBody>
      </p:sp>
      <p:cxnSp>
        <p:nvCxnSpPr>
          <p:cNvPr id="34" name="Connecteur droit 33"/>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Picture 3" descr="Z:\Dropbox\Photos\Logo\SBR_logo_blanc.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3732059" y="6483620"/>
            <a:ext cx="1679883" cy="338554"/>
          </a:xfrm>
          <a:prstGeom prst="rect">
            <a:avLst/>
          </a:prstGeom>
          <a:noFill/>
        </p:spPr>
        <p:txBody>
          <a:bodyPr wrap="none" rtlCol="0">
            <a:spAutoFit/>
          </a:bodyPr>
          <a:lstStyle/>
          <a:p>
            <a:r>
              <a:rPr lang="en-GB" sz="1600" dirty="0" err="1" smtClean="0">
                <a:solidFill>
                  <a:schemeClr val="tx1">
                    <a:lumMod val="65000"/>
                    <a:lumOff val="35000"/>
                  </a:schemeClr>
                </a:solidFill>
              </a:rPr>
              <a:t>DESeq</a:t>
            </a:r>
            <a:r>
              <a:rPr lang="en-GB" sz="1600" dirty="0" smtClean="0">
                <a:solidFill>
                  <a:schemeClr val="tx1">
                    <a:lumMod val="65000"/>
                    <a:lumOff val="35000"/>
                  </a:schemeClr>
                </a:solidFill>
              </a:rPr>
              <a:t>: </a:t>
            </a:r>
            <a:r>
              <a:rPr lang="en-GB" sz="1600" dirty="0" err="1" smtClean="0">
                <a:solidFill>
                  <a:schemeClr val="tx1">
                    <a:lumMod val="65000"/>
                    <a:lumOff val="35000"/>
                  </a:schemeClr>
                </a:solidFill>
              </a:rPr>
              <a:t>padj</a:t>
            </a:r>
            <a:r>
              <a:rPr lang="en-GB" sz="1600" dirty="0" smtClean="0">
                <a:solidFill>
                  <a:schemeClr val="tx1">
                    <a:lumMod val="65000"/>
                    <a:lumOff val="35000"/>
                  </a:schemeClr>
                </a:solidFill>
              </a:rPr>
              <a:t> &lt; 0.1</a:t>
            </a:r>
            <a:endParaRPr lang="en-GB" sz="1600" dirty="0">
              <a:solidFill>
                <a:schemeClr val="tx1">
                  <a:lumMod val="65000"/>
                  <a:lumOff val="35000"/>
                </a:schemeClr>
              </a:solidFill>
            </a:endParaRPr>
          </a:p>
        </p:txBody>
      </p:sp>
      <p:sp>
        <p:nvSpPr>
          <p:cNvPr id="4" name="ZoneTexte 3"/>
          <p:cNvSpPr txBox="1"/>
          <p:nvPr/>
        </p:nvSpPr>
        <p:spPr>
          <a:xfrm rot="16200000">
            <a:off x="-357691" y="2971451"/>
            <a:ext cx="1650195" cy="338554"/>
          </a:xfrm>
          <a:prstGeom prst="rect">
            <a:avLst/>
          </a:prstGeom>
          <a:noFill/>
        </p:spPr>
        <p:txBody>
          <a:bodyPr wrap="none" rtlCol="0">
            <a:spAutoFit/>
          </a:bodyPr>
          <a:lstStyle/>
          <a:p>
            <a:r>
              <a:rPr lang="en-GB" sz="1600" dirty="0" smtClean="0">
                <a:solidFill>
                  <a:schemeClr val="tx1">
                    <a:lumMod val="65000"/>
                    <a:lumOff val="35000"/>
                  </a:schemeClr>
                </a:solidFill>
              </a:rPr>
              <a:t>Log</a:t>
            </a:r>
            <a:r>
              <a:rPr lang="en-GB" sz="1600" baseline="-25000" dirty="0" smtClean="0">
                <a:solidFill>
                  <a:schemeClr val="tx1">
                    <a:lumMod val="65000"/>
                    <a:lumOff val="35000"/>
                  </a:schemeClr>
                </a:solidFill>
              </a:rPr>
              <a:t>2</a:t>
            </a:r>
            <a:r>
              <a:rPr lang="en-GB" sz="1600" dirty="0" smtClean="0">
                <a:solidFill>
                  <a:schemeClr val="tx1">
                    <a:lumMod val="65000"/>
                    <a:lumOff val="35000"/>
                  </a:schemeClr>
                </a:solidFill>
              </a:rPr>
              <a:t>(fold-change)</a:t>
            </a:r>
            <a:endParaRPr lang="en-GB" sz="1600" dirty="0">
              <a:solidFill>
                <a:schemeClr val="tx1">
                  <a:lumMod val="65000"/>
                  <a:lumOff val="35000"/>
                </a:schemeClr>
              </a:solidFill>
            </a:endParaRPr>
          </a:p>
        </p:txBody>
      </p:sp>
      <p:sp>
        <p:nvSpPr>
          <p:cNvPr id="36" name="ZoneTexte 35"/>
          <p:cNvSpPr txBox="1"/>
          <p:nvPr/>
        </p:nvSpPr>
        <p:spPr>
          <a:xfrm rot="16200000">
            <a:off x="4420236" y="2971451"/>
            <a:ext cx="1650195" cy="338554"/>
          </a:xfrm>
          <a:prstGeom prst="rect">
            <a:avLst/>
          </a:prstGeom>
          <a:noFill/>
        </p:spPr>
        <p:txBody>
          <a:bodyPr wrap="none" rtlCol="0">
            <a:spAutoFit/>
          </a:bodyPr>
          <a:lstStyle/>
          <a:p>
            <a:r>
              <a:rPr lang="en-GB" sz="1600" dirty="0" smtClean="0">
                <a:solidFill>
                  <a:schemeClr val="tx1">
                    <a:lumMod val="65000"/>
                    <a:lumOff val="35000"/>
                  </a:schemeClr>
                </a:solidFill>
              </a:rPr>
              <a:t>Log</a:t>
            </a:r>
            <a:r>
              <a:rPr lang="en-GB" sz="1600" baseline="-25000" dirty="0" smtClean="0">
                <a:solidFill>
                  <a:schemeClr val="tx1">
                    <a:lumMod val="65000"/>
                    <a:lumOff val="35000"/>
                  </a:schemeClr>
                </a:solidFill>
              </a:rPr>
              <a:t>2</a:t>
            </a:r>
            <a:r>
              <a:rPr lang="en-GB" sz="1600" dirty="0" smtClean="0">
                <a:solidFill>
                  <a:schemeClr val="tx1">
                    <a:lumMod val="65000"/>
                    <a:lumOff val="35000"/>
                  </a:schemeClr>
                </a:solidFill>
              </a:rPr>
              <a:t>(fold-change)</a:t>
            </a:r>
            <a:endParaRPr lang="en-GB" sz="1600" dirty="0">
              <a:solidFill>
                <a:schemeClr val="tx1">
                  <a:lumMod val="65000"/>
                  <a:lumOff val="35000"/>
                </a:schemeClr>
              </a:solidFill>
            </a:endParaRPr>
          </a:p>
        </p:txBody>
      </p:sp>
      <p:sp>
        <p:nvSpPr>
          <p:cNvPr id="5" name="ZoneTexte 4"/>
          <p:cNvSpPr txBox="1"/>
          <p:nvPr/>
        </p:nvSpPr>
        <p:spPr>
          <a:xfrm>
            <a:off x="1424442" y="5002240"/>
            <a:ext cx="1603965" cy="338554"/>
          </a:xfrm>
          <a:prstGeom prst="rect">
            <a:avLst/>
          </a:prstGeom>
          <a:noFill/>
        </p:spPr>
        <p:txBody>
          <a:bodyPr wrap="none" rtlCol="0">
            <a:spAutoFit/>
          </a:bodyPr>
          <a:lstStyle/>
          <a:p>
            <a:r>
              <a:rPr lang="en-GB" sz="1600" dirty="0" smtClean="0">
                <a:solidFill>
                  <a:schemeClr val="tx1">
                    <a:lumMod val="65000"/>
                    <a:lumOff val="35000"/>
                  </a:schemeClr>
                </a:solidFill>
              </a:rPr>
              <a:t>Mean expression</a:t>
            </a:r>
            <a:endParaRPr lang="en-GB" sz="1600" dirty="0">
              <a:solidFill>
                <a:schemeClr val="tx1">
                  <a:lumMod val="65000"/>
                  <a:lumOff val="35000"/>
                </a:schemeClr>
              </a:solidFill>
            </a:endParaRPr>
          </a:p>
        </p:txBody>
      </p:sp>
      <p:sp>
        <p:nvSpPr>
          <p:cNvPr id="37" name="ZoneTexte 36"/>
          <p:cNvSpPr txBox="1"/>
          <p:nvPr/>
        </p:nvSpPr>
        <p:spPr>
          <a:xfrm>
            <a:off x="6187601" y="5002240"/>
            <a:ext cx="1603965" cy="338554"/>
          </a:xfrm>
          <a:prstGeom prst="rect">
            <a:avLst/>
          </a:prstGeom>
          <a:noFill/>
        </p:spPr>
        <p:txBody>
          <a:bodyPr wrap="none" rtlCol="0">
            <a:spAutoFit/>
          </a:bodyPr>
          <a:lstStyle/>
          <a:p>
            <a:r>
              <a:rPr lang="en-GB" sz="1600" dirty="0" smtClean="0">
                <a:solidFill>
                  <a:schemeClr val="tx1">
                    <a:lumMod val="65000"/>
                    <a:lumOff val="35000"/>
                  </a:schemeClr>
                </a:solidFill>
              </a:rPr>
              <a:t>Mean expression</a:t>
            </a:r>
            <a:endParaRPr lang="en-GB" sz="1600" dirty="0">
              <a:solidFill>
                <a:schemeClr val="tx1">
                  <a:lumMod val="65000"/>
                  <a:lumOff val="35000"/>
                </a:schemeClr>
              </a:solidFill>
            </a:endParaRPr>
          </a:p>
        </p:txBody>
      </p:sp>
      <p:grpSp>
        <p:nvGrpSpPr>
          <p:cNvPr id="9" name="Groupe 8"/>
          <p:cNvGrpSpPr/>
          <p:nvPr/>
        </p:nvGrpSpPr>
        <p:grpSpPr>
          <a:xfrm>
            <a:off x="1813166" y="5878122"/>
            <a:ext cx="5517668" cy="369332"/>
            <a:chOff x="1017377" y="5878122"/>
            <a:chExt cx="5517668" cy="369332"/>
          </a:xfrm>
        </p:grpSpPr>
        <p:sp>
          <p:nvSpPr>
            <p:cNvPr id="38" name="Ellipse 37"/>
            <p:cNvSpPr/>
            <p:nvPr/>
          </p:nvSpPr>
          <p:spPr>
            <a:xfrm>
              <a:off x="1017377" y="5985213"/>
              <a:ext cx="155151" cy="15515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9" name="Ellipse 38"/>
            <p:cNvSpPr/>
            <p:nvPr/>
          </p:nvSpPr>
          <p:spPr>
            <a:xfrm>
              <a:off x="2786918" y="5985213"/>
              <a:ext cx="155151" cy="155151"/>
            </a:xfrm>
            <a:prstGeom prst="ellipse">
              <a:avLst/>
            </a:prstGeom>
            <a:solidFill>
              <a:srgbClr val="5D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0" name="Ellipse 39"/>
            <p:cNvSpPr/>
            <p:nvPr/>
          </p:nvSpPr>
          <p:spPr>
            <a:xfrm>
              <a:off x="4816145" y="5995993"/>
              <a:ext cx="155151" cy="155151"/>
            </a:xfrm>
            <a:prstGeom prst="ellipse">
              <a:avLst/>
            </a:prstGeom>
            <a:solidFill>
              <a:srgbClr val="EC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 name="ZoneTexte 2"/>
            <p:cNvSpPr txBox="1"/>
            <p:nvPr/>
          </p:nvSpPr>
          <p:spPr>
            <a:xfrm>
              <a:off x="1187624" y="5878122"/>
              <a:ext cx="1066318" cy="369332"/>
            </a:xfrm>
            <a:prstGeom prst="rect">
              <a:avLst/>
            </a:prstGeom>
            <a:noFill/>
          </p:spPr>
          <p:txBody>
            <a:bodyPr wrap="none" rtlCol="0">
              <a:spAutoFit/>
            </a:bodyPr>
            <a:lstStyle/>
            <a:p>
              <a:r>
                <a:rPr lang="en-GB" dirty="0" smtClean="0"/>
                <a:t>Unbiased</a:t>
              </a:r>
              <a:endParaRPr lang="en-GB" dirty="0"/>
            </a:p>
          </p:txBody>
        </p:sp>
        <p:sp>
          <p:nvSpPr>
            <p:cNvPr id="7" name="ZoneTexte 6"/>
            <p:cNvSpPr txBox="1"/>
            <p:nvPr/>
          </p:nvSpPr>
          <p:spPr>
            <a:xfrm>
              <a:off x="2987824" y="5878122"/>
              <a:ext cx="1326004" cy="369332"/>
            </a:xfrm>
            <a:prstGeom prst="rect">
              <a:avLst/>
            </a:prstGeom>
            <a:noFill/>
          </p:spPr>
          <p:txBody>
            <a:bodyPr wrap="none" rtlCol="0">
              <a:spAutoFit/>
            </a:bodyPr>
            <a:lstStyle/>
            <a:p>
              <a:r>
                <a:rPr lang="en-GB" dirty="0" smtClean="0"/>
                <a:t>Male biased</a:t>
              </a:r>
              <a:endParaRPr lang="en-GB" dirty="0"/>
            </a:p>
          </p:txBody>
        </p:sp>
        <p:sp>
          <p:nvSpPr>
            <p:cNvPr id="41" name="ZoneTexte 40"/>
            <p:cNvSpPr txBox="1"/>
            <p:nvPr/>
          </p:nvSpPr>
          <p:spPr>
            <a:xfrm>
              <a:off x="5004048" y="5878122"/>
              <a:ext cx="1530997" cy="369332"/>
            </a:xfrm>
            <a:prstGeom prst="rect">
              <a:avLst/>
            </a:prstGeom>
            <a:noFill/>
          </p:spPr>
          <p:txBody>
            <a:bodyPr wrap="none" rtlCol="0">
              <a:spAutoFit/>
            </a:bodyPr>
            <a:lstStyle/>
            <a:p>
              <a:r>
                <a:rPr lang="en-GB" dirty="0" smtClean="0"/>
                <a:t>Female biased</a:t>
              </a:r>
              <a:endParaRPr lang="en-GB" dirty="0"/>
            </a:p>
          </p:txBody>
        </p:sp>
      </p:grpSp>
      <p:sp>
        <p:nvSpPr>
          <p:cNvPr id="29" name="Rectangle 28"/>
          <p:cNvSpPr/>
          <p:nvPr/>
        </p:nvSpPr>
        <p:spPr>
          <a:xfrm>
            <a:off x="-2604" y="6612592"/>
            <a:ext cx="2742960" cy="246221"/>
          </a:xfrm>
          <a:prstGeom prst="rect">
            <a:avLst/>
          </a:prstGeom>
        </p:spPr>
        <p:txBody>
          <a:bodyPr wrap="square">
            <a:spAutoFit/>
          </a:bodyPr>
          <a:lstStyle/>
          <a:p>
            <a:r>
              <a:rPr lang="en-US" sz="1000" dirty="0" err="1" smtClean="0">
                <a:solidFill>
                  <a:schemeClr val="tx1">
                    <a:lumMod val="50000"/>
                    <a:lumOff val="50000"/>
                  </a:schemeClr>
                </a:solidFill>
              </a:rPr>
              <a:t>Lipinska</a:t>
            </a:r>
            <a:r>
              <a:rPr lang="en-US" sz="1000" dirty="0" smtClean="0">
                <a:solidFill>
                  <a:schemeClr val="tx1">
                    <a:lumMod val="50000"/>
                    <a:lumOff val="50000"/>
                  </a:schemeClr>
                </a:solidFill>
              </a:rPr>
              <a:t>, Cormier et al. </a:t>
            </a:r>
            <a:r>
              <a:rPr lang="en-US" sz="1000" b="1" i="1" dirty="0" smtClean="0">
                <a:solidFill>
                  <a:schemeClr val="tx1">
                    <a:lumMod val="50000"/>
                    <a:lumOff val="50000"/>
                  </a:schemeClr>
                </a:solidFill>
              </a:rPr>
              <a:t>MBE </a:t>
            </a:r>
            <a:r>
              <a:rPr lang="en-US" sz="1000" dirty="0" smtClean="0">
                <a:solidFill>
                  <a:schemeClr val="tx1">
                    <a:lumMod val="50000"/>
                    <a:lumOff val="50000"/>
                  </a:schemeClr>
                </a:solidFill>
              </a:rPr>
              <a:t>(2015)</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4919959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Differential expression analysis</a:t>
            </a:r>
            <a:endParaRPr lang="en-GB" sz="2800" kern="0" dirty="0">
              <a:latin typeface="+mn-lt"/>
            </a:endParaRPr>
          </a:p>
        </p:txBody>
      </p:sp>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9" name="Rectangle 8"/>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Evolution of sex biased genes in XY systems</a:t>
            </a:r>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1" name="Espace réservé du numéro de diapositive 5"/>
          <p:cNvSpPr>
            <a:spLocks noGrp="1"/>
          </p:cNvSpPr>
          <p:nvPr>
            <p:ph type="sldNum" sz="quarter" idx="12"/>
          </p:nvPr>
        </p:nvSpPr>
        <p:spPr>
          <a:xfrm>
            <a:off x="6553200" y="6356350"/>
            <a:ext cx="2133600" cy="365125"/>
          </a:xfrm>
        </p:spPr>
        <p:txBody>
          <a:bodyPr/>
          <a:lstStyle/>
          <a:p>
            <a:fld id="{2BFA64F5-C1DA-44D3-98D8-4DF6E2B5E1F4}" type="slidenum">
              <a:rPr lang="fr-FR" smtClean="0">
                <a:latin typeface="+mn-lt"/>
              </a:rPr>
              <a:pPr/>
              <a:t>101</a:t>
            </a:fld>
            <a:endParaRPr lang="fr-FR">
              <a:latin typeface="+mn-lt"/>
            </a:endParaRPr>
          </a:p>
        </p:txBody>
      </p:sp>
      <p:sp>
        <p:nvSpPr>
          <p:cNvPr id="72" name="ZoneTexte 71"/>
          <p:cNvSpPr txBox="1"/>
          <p:nvPr/>
        </p:nvSpPr>
        <p:spPr>
          <a:xfrm>
            <a:off x="1174" y="6591875"/>
            <a:ext cx="2141933" cy="261610"/>
          </a:xfrm>
          <a:prstGeom prst="rect">
            <a:avLst/>
          </a:prstGeom>
          <a:noFill/>
        </p:spPr>
        <p:txBody>
          <a:bodyPr wrap="none" rtlCol="0">
            <a:spAutoFit/>
          </a:bodyPr>
          <a:lstStyle/>
          <a:p>
            <a:r>
              <a:rPr lang="en-US" sz="1050" dirty="0" err="1" smtClean="0">
                <a:solidFill>
                  <a:schemeClr val="tx1">
                    <a:lumMod val="65000"/>
                    <a:lumOff val="35000"/>
                  </a:schemeClr>
                </a:solidFill>
                <a:latin typeface="Calibri" panose="020F0502020204030204" pitchFamily="34" charset="0"/>
              </a:rPr>
              <a:t>Parsch</a:t>
            </a:r>
            <a:r>
              <a:rPr lang="en-US" sz="1050" dirty="0" smtClean="0">
                <a:solidFill>
                  <a:schemeClr val="tx1">
                    <a:lumMod val="65000"/>
                    <a:lumOff val="35000"/>
                  </a:schemeClr>
                </a:solidFill>
                <a:latin typeface="Calibri" panose="020F0502020204030204" pitchFamily="34" charset="0"/>
              </a:rPr>
              <a:t> and </a:t>
            </a:r>
            <a:r>
              <a:rPr lang="en-US" sz="1050" dirty="0" err="1" smtClean="0">
                <a:solidFill>
                  <a:schemeClr val="tx1">
                    <a:lumMod val="65000"/>
                    <a:lumOff val="35000"/>
                  </a:schemeClr>
                </a:solidFill>
                <a:latin typeface="Calibri" panose="020F0502020204030204" pitchFamily="34" charset="0"/>
              </a:rPr>
              <a:t>Ellegren</a:t>
            </a:r>
            <a:r>
              <a:rPr lang="en-US" sz="1050" dirty="0" smtClean="0">
                <a:solidFill>
                  <a:schemeClr val="tx1">
                    <a:lumMod val="65000"/>
                    <a:lumOff val="35000"/>
                  </a:schemeClr>
                </a:solidFill>
                <a:latin typeface="Calibri" panose="020F0502020204030204" pitchFamily="34" charset="0"/>
              </a:rPr>
              <a:t> </a:t>
            </a:r>
            <a:r>
              <a:rPr lang="en-US" sz="1050" b="1" i="1" dirty="0" smtClean="0">
                <a:solidFill>
                  <a:schemeClr val="tx1">
                    <a:lumMod val="65000"/>
                    <a:lumOff val="35000"/>
                  </a:schemeClr>
                </a:solidFill>
                <a:latin typeface="Calibri" panose="020F0502020204030204" pitchFamily="34" charset="0"/>
              </a:rPr>
              <a:t>Nature.</a:t>
            </a:r>
            <a:r>
              <a:rPr lang="en-US" sz="1050" dirty="0" smtClean="0">
                <a:solidFill>
                  <a:schemeClr val="tx1">
                    <a:lumMod val="65000"/>
                    <a:lumOff val="35000"/>
                  </a:schemeClr>
                </a:solidFill>
                <a:latin typeface="Calibri" panose="020F0502020204030204" pitchFamily="34" charset="0"/>
              </a:rPr>
              <a:t> (2013)</a:t>
            </a:r>
            <a:endParaRPr lang="en-GB" sz="1050" dirty="0">
              <a:solidFill>
                <a:schemeClr val="tx1">
                  <a:lumMod val="65000"/>
                  <a:lumOff val="35000"/>
                </a:schemeClr>
              </a:solidFill>
              <a:latin typeface="Calibri" panose="020F0502020204030204" pitchFamily="34" charset="0"/>
            </a:endParaRPr>
          </a:p>
        </p:txBody>
      </p:sp>
      <p:grpSp>
        <p:nvGrpSpPr>
          <p:cNvPr id="3" name="Groupe 2"/>
          <p:cNvGrpSpPr/>
          <p:nvPr/>
        </p:nvGrpSpPr>
        <p:grpSpPr>
          <a:xfrm>
            <a:off x="1019462" y="796998"/>
            <a:ext cx="7105076" cy="1479874"/>
            <a:chOff x="1365790" y="2025646"/>
            <a:chExt cx="7105076" cy="1479874"/>
          </a:xfrm>
        </p:grpSpPr>
        <p:sp>
          <p:nvSpPr>
            <p:cNvPr id="64" name="ZoneTexte 63"/>
            <p:cNvSpPr txBox="1"/>
            <p:nvPr/>
          </p:nvSpPr>
          <p:spPr>
            <a:xfrm>
              <a:off x="2483768" y="2028192"/>
              <a:ext cx="3242362" cy="1477328"/>
            </a:xfrm>
            <a:prstGeom prst="rect">
              <a:avLst/>
            </a:prstGeom>
            <a:noFill/>
          </p:spPr>
          <p:txBody>
            <a:bodyPr wrap="none" rtlCol="0">
              <a:spAutoFit/>
            </a:bodyPr>
            <a:lstStyle/>
            <a:p>
              <a:r>
                <a:rPr lang="en-GB" b="1" u="sng" dirty="0" smtClean="0">
                  <a:solidFill>
                    <a:srgbClr val="FF0000"/>
                  </a:solidFill>
                  <a:latin typeface="Calibri" panose="020F0502020204030204" pitchFamily="34" charset="0"/>
                </a:rPr>
                <a:t>TCC</a:t>
              </a:r>
              <a:r>
                <a:rPr lang="en-GB" b="1" dirty="0" smtClean="0">
                  <a:latin typeface="Calibri" panose="020F0502020204030204" pitchFamily="34" charset="0"/>
                </a:rPr>
                <a:t>GAT</a:t>
              </a:r>
              <a:r>
                <a:rPr lang="en-GB" b="1" u="sng" dirty="0" smtClean="0">
                  <a:solidFill>
                    <a:srgbClr val="00B050"/>
                  </a:solidFill>
                  <a:latin typeface="Calibri" panose="020F0502020204030204" pitchFamily="34" charset="0"/>
                </a:rPr>
                <a:t>ATA</a:t>
              </a:r>
              <a:r>
                <a:rPr lang="en-GB" b="1" dirty="0" smtClean="0">
                  <a:latin typeface="Calibri" panose="020F0502020204030204" pitchFamily="34" charset="0"/>
                </a:rPr>
                <a:t>TGG</a:t>
              </a:r>
              <a:r>
                <a:rPr lang="en-GB" b="1" u="sng" dirty="0" smtClean="0">
                  <a:solidFill>
                    <a:srgbClr val="FF0000"/>
                  </a:solidFill>
                  <a:latin typeface="Calibri" panose="020F0502020204030204" pitchFamily="34" charset="0"/>
                </a:rPr>
                <a:t>CAA</a:t>
              </a:r>
              <a:r>
                <a:rPr lang="en-GB" b="1" dirty="0" smtClean="0">
                  <a:latin typeface="Calibri" panose="020F0502020204030204" pitchFamily="34" charset="0"/>
                </a:rPr>
                <a:t>CCC</a:t>
              </a:r>
              <a:r>
                <a:rPr lang="en-GB" b="1" u="sng" dirty="0" smtClean="0">
                  <a:solidFill>
                    <a:srgbClr val="00B050"/>
                  </a:solidFill>
                  <a:latin typeface="Calibri" panose="020F0502020204030204" pitchFamily="34" charset="0"/>
                </a:rPr>
                <a:t>GAC</a:t>
              </a:r>
              <a:r>
                <a:rPr lang="en-GB" b="1" dirty="0" smtClean="0">
                  <a:latin typeface="Calibri" panose="020F0502020204030204" pitchFamily="34" charset="0"/>
                </a:rPr>
                <a:t>AAA</a:t>
              </a:r>
            </a:p>
            <a:p>
              <a:r>
                <a:rPr lang="en-GB" b="1" dirty="0" smtClean="0">
                  <a:latin typeface="Calibri" panose="020F0502020204030204" pitchFamily="34" charset="0"/>
                </a:rPr>
                <a:t>  </a:t>
              </a:r>
              <a:r>
                <a:rPr lang="en-GB" b="1" dirty="0" smtClean="0">
                  <a:solidFill>
                    <a:srgbClr val="FF0000"/>
                  </a:solidFill>
                  <a:latin typeface="Calibri" panose="020F0502020204030204" pitchFamily="34" charset="0"/>
                </a:rPr>
                <a:t>S</a:t>
              </a:r>
              <a:r>
                <a:rPr lang="en-GB" b="1" dirty="0" smtClean="0">
                  <a:latin typeface="Calibri" panose="020F0502020204030204" pitchFamily="34" charset="0"/>
                </a:rPr>
                <a:t>      D    </a:t>
              </a:r>
              <a:r>
                <a:rPr lang="en-GB" b="1" dirty="0" smtClean="0">
                  <a:solidFill>
                    <a:srgbClr val="00B050"/>
                  </a:solidFill>
                  <a:latin typeface="Calibri" panose="020F0502020204030204" pitchFamily="34" charset="0"/>
                </a:rPr>
                <a:t>I </a:t>
              </a:r>
              <a:r>
                <a:rPr lang="en-GB" b="1" dirty="0" smtClean="0">
                  <a:latin typeface="Calibri" panose="020F0502020204030204" pitchFamily="34" charset="0"/>
                </a:rPr>
                <a:t>   W    </a:t>
              </a:r>
              <a:r>
                <a:rPr lang="en-GB" b="1" dirty="0" smtClean="0">
                  <a:solidFill>
                    <a:srgbClr val="FF0000"/>
                  </a:solidFill>
                  <a:latin typeface="Calibri" panose="020F0502020204030204" pitchFamily="34" charset="0"/>
                </a:rPr>
                <a:t>Q</a:t>
              </a:r>
              <a:r>
                <a:rPr lang="en-GB" b="1" dirty="0" smtClean="0">
                  <a:latin typeface="Calibri" panose="020F0502020204030204" pitchFamily="34" charset="0"/>
                </a:rPr>
                <a:t>      P    </a:t>
              </a:r>
              <a:r>
                <a:rPr lang="en-GB" b="1" dirty="0" smtClean="0">
                  <a:solidFill>
                    <a:srgbClr val="00B050"/>
                  </a:solidFill>
                  <a:latin typeface="Calibri" panose="020F0502020204030204" pitchFamily="34" charset="0"/>
                </a:rPr>
                <a:t>D</a:t>
              </a:r>
              <a:r>
                <a:rPr lang="en-GB" b="1" dirty="0" smtClean="0">
                  <a:latin typeface="Calibri" panose="020F0502020204030204" pitchFamily="34" charset="0"/>
                </a:rPr>
                <a:t>     K</a:t>
              </a:r>
            </a:p>
            <a:p>
              <a:endParaRPr lang="en-GB" b="1" dirty="0" smtClean="0">
                <a:latin typeface="Calibri" panose="020F0502020204030204" pitchFamily="34" charset="0"/>
              </a:endParaRPr>
            </a:p>
            <a:p>
              <a:r>
                <a:rPr lang="en-GB" b="1" u="sng" dirty="0" smtClean="0">
                  <a:solidFill>
                    <a:srgbClr val="FF0000"/>
                  </a:solidFill>
                  <a:latin typeface="Calibri" panose="020F0502020204030204" pitchFamily="34" charset="0"/>
                </a:rPr>
                <a:t>TCA</a:t>
              </a:r>
              <a:r>
                <a:rPr lang="en-GB" b="1" dirty="0" smtClean="0">
                  <a:latin typeface="Calibri" panose="020F0502020204030204" pitchFamily="34" charset="0"/>
                </a:rPr>
                <a:t>GAT</a:t>
              </a:r>
              <a:r>
                <a:rPr lang="en-GB" b="1" u="sng" dirty="0" smtClean="0">
                  <a:solidFill>
                    <a:srgbClr val="00B050"/>
                  </a:solidFill>
                  <a:latin typeface="Calibri" panose="020F0502020204030204" pitchFamily="34" charset="0"/>
                </a:rPr>
                <a:t>CTA</a:t>
              </a:r>
              <a:r>
                <a:rPr lang="en-GB" b="1" dirty="0" smtClean="0">
                  <a:latin typeface="Calibri" panose="020F0502020204030204" pitchFamily="34" charset="0"/>
                </a:rPr>
                <a:t>TGG</a:t>
              </a:r>
              <a:r>
                <a:rPr lang="en-GB" b="1" u="sng" dirty="0" smtClean="0">
                  <a:solidFill>
                    <a:srgbClr val="FF0000"/>
                  </a:solidFill>
                  <a:latin typeface="Calibri" panose="020F0502020204030204" pitchFamily="34" charset="0"/>
                </a:rPr>
                <a:t>CAG</a:t>
              </a:r>
              <a:r>
                <a:rPr lang="en-GB" b="1" dirty="0" smtClean="0">
                  <a:latin typeface="Calibri" panose="020F0502020204030204" pitchFamily="34" charset="0"/>
                </a:rPr>
                <a:t>CCC</a:t>
              </a:r>
              <a:r>
                <a:rPr lang="en-GB" b="1" u="sng" dirty="0" smtClean="0">
                  <a:solidFill>
                    <a:srgbClr val="00B050"/>
                  </a:solidFill>
                  <a:latin typeface="Calibri" panose="020F0502020204030204" pitchFamily="34" charset="0"/>
                </a:rPr>
                <a:t>CAC</a:t>
              </a:r>
              <a:r>
                <a:rPr lang="en-GB" b="1" dirty="0" smtClean="0">
                  <a:latin typeface="Calibri" panose="020F0502020204030204" pitchFamily="34" charset="0"/>
                </a:rPr>
                <a:t>AAA</a:t>
              </a:r>
            </a:p>
            <a:p>
              <a:r>
                <a:rPr lang="en-GB" b="1" dirty="0">
                  <a:latin typeface="Calibri" panose="020F0502020204030204" pitchFamily="34" charset="0"/>
                </a:rPr>
                <a:t> </a:t>
              </a:r>
              <a:r>
                <a:rPr lang="en-GB" b="1" dirty="0" smtClean="0">
                  <a:latin typeface="Calibri" panose="020F0502020204030204" pitchFamily="34" charset="0"/>
                </a:rPr>
                <a:t> </a:t>
              </a:r>
              <a:r>
                <a:rPr lang="en-GB" b="1" dirty="0" smtClean="0">
                  <a:solidFill>
                    <a:srgbClr val="FF0000"/>
                  </a:solidFill>
                  <a:latin typeface="Calibri" panose="020F0502020204030204" pitchFamily="34" charset="0"/>
                </a:rPr>
                <a:t>S</a:t>
              </a:r>
              <a:r>
                <a:rPr lang="en-GB" b="1" dirty="0" smtClean="0">
                  <a:solidFill>
                    <a:schemeClr val="accent1"/>
                  </a:solidFill>
                  <a:latin typeface="Calibri" panose="020F0502020204030204" pitchFamily="34" charset="0"/>
                </a:rPr>
                <a:t> </a:t>
              </a:r>
              <a:r>
                <a:rPr lang="en-GB" b="1" dirty="0" smtClean="0">
                  <a:latin typeface="Calibri" panose="020F0502020204030204" pitchFamily="34" charset="0"/>
                </a:rPr>
                <a:t>     </a:t>
              </a:r>
              <a:r>
                <a:rPr lang="en-GB" b="1" dirty="0">
                  <a:latin typeface="Calibri" panose="020F0502020204030204" pitchFamily="34" charset="0"/>
                </a:rPr>
                <a:t>D   </a:t>
              </a:r>
              <a:r>
                <a:rPr lang="en-GB" b="1" dirty="0" smtClean="0">
                  <a:latin typeface="Calibri" panose="020F0502020204030204" pitchFamily="34" charset="0"/>
                </a:rPr>
                <a:t> </a:t>
              </a:r>
              <a:r>
                <a:rPr lang="en-GB" b="1" dirty="0" smtClean="0">
                  <a:solidFill>
                    <a:srgbClr val="00B050"/>
                  </a:solidFill>
                  <a:latin typeface="Calibri" panose="020F0502020204030204" pitchFamily="34" charset="0"/>
                </a:rPr>
                <a:t>L</a:t>
              </a:r>
              <a:r>
                <a:rPr lang="en-GB" b="1" dirty="0" smtClean="0">
                  <a:solidFill>
                    <a:srgbClr val="CC0000"/>
                  </a:solidFill>
                  <a:latin typeface="Calibri" panose="020F0502020204030204" pitchFamily="34" charset="0"/>
                </a:rPr>
                <a:t> </a:t>
              </a:r>
              <a:r>
                <a:rPr lang="en-GB" b="1" dirty="0" smtClean="0">
                  <a:latin typeface="Calibri" panose="020F0502020204030204" pitchFamily="34" charset="0"/>
                </a:rPr>
                <a:t>  </a:t>
              </a:r>
              <a:r>
                <a:rPr lang="en-GB" b="1" dirty="0">
                  <a:latin typeface="Calibri" panose="020F0502020204030204" pitchFamily="34" charset="0"/>
                </a:rPr>
                <a:t>W    </a:t>
              </a:r>
              <a:r>
                <a:rPr lang="en-GB" b="1" dirty="0" smtClean="0">
                  <a:latin typeface="Calibri" panose="020F0502020204030204" pitchFamily="34" charset="0"/>
                </a:rPr>
                <a:t> </a:t>
              </a:r>
              <a:r>
                <a:rPr lang="en-GB" b="1" dirty="0" smtClean="0">
                  <a:solidFill>
                    <a:srgbClr val="FF0000"/>
                  </a:solidFill>
                  <a:latin typeface="Calibri" panose="020F0502020204030204" pitchFamily="34" charset="0"/>
                </a:rPr>
                <a:t>Q </a:t>
              </a:r>
              <a:r>
                <a:rPr lang="en-GB" b="1" dirty="0" smtClean="0">
                  <a:latin typeface="Calibri" panose="020F0502020204030204" pitchFamily="34" charset="0"/>
                </a:rPr>
                <a:t>    </a:t>
              </a:r>
              <a:r>
                <a:rPr lang="en-GB" b="1" dirty="0">
                  <a:latin typeface="Calibri" panose="020F0502020204030204" pitchFamily="34" charset="0"/>
                </a:rPr>
                <a:t>P     </a:t>
              </a:r>
              <a:r>
                <a:rPr lang="en-GB" b="1" dirty="0" smtClean="0">
                  <a:solidFill>
                    <a:srgbClr val="00B050"/>
                  </a:solidFill>
                  <a:latin typeface="Calibri" panose="020F0502020204030204" pitchFamily="34" charset="0"/>
                </a:rPr>
                <a:t>R</a:t>
              </a:r>
              <a:r>
                <a:rPr lang="en-GB" b="1" dirty="0" smtClean="0">
                  <a:latin typeface="Calibri" panose="020F0502020204030204" pitchFamily="34" charset="0"/>
                </a:rPr>
                <a:t>     K</a:t>
              </a:r>
              <a:endParaRPr lang="en-GB" b="1" dirty="0">
                <a:latin typeface="Calibri" panose="020F0502020204030204" pitchFamily="34" charset="0"/>
              </a:endParaRPr>
            </a:p>
          </p:txBody>
        </p:sp>
        <p:sp>
          <p:nvSpPr>
            <p:cNvPr id="65" name="ZoneTexte 64"/>
            <p:cNvSpPr txBox="1"/>
            <p:nvPr/>
          </p:nvSpPr>
          <p:spPr>
            <a:xfrm>
              <a:off x="6985716" y="2870578"/>
              <a:ext cx="1485150" cy="523220"/>
            </a:xfrm>
            <a:prstGeom prst="rect">
              <a:avLst/>
            </a:prstGeom>
            <a:noFill/>
          </p:spPr>
          <p:txBody>
            <a:bodyPr wrap="none" rtlCol="0">
              <a:spAutoFit/>
            </a:bodyPr>
            <a:lstStyle/>
            <a:p>
              <a:r>
                <a:rPr lang="en-GB" sz="1400" b="1" dirty="0" smtClean="0">
                  <a:solidFill>
                    <a:srgbClr val="00B050"/>
                  </a:solidFill>
                  <a:latin typeface="Calibri" panose="020F0502020204030204" pitchFamily="34" charset="0"/>
                </a:rPr>
                <a:t>Non-synonymous</a:t>
              </a:r>
            </a:p>
            <a:p>
              <a:r>
                <a:rPr lang="en-GB" sz="1400" b="1" dirty="0" smtClean="0">
                  <a:solidFill>
                    <a:srgbClr val="FF0000"/>
                  </a:solidFill>
                  <a:latin typeface="Calibri" panose="020F0502020204030204" pitchFamily="34" charset="0"/>
                </a:rPr>
                <a:t>Synonymous</a:t>
              </a:r>
              <a:endParaRPr lang="en-GB" sz="1400" b="1" dirty="0">
                <a:solidFill>
                  <a:srgbClr val="FF0000"/>
                </a:solidFill>
                <a:latin typeface="Calibri" panose="020F0502020204030204" pitchFamily="34" charset="0"/>
              </a:endParaRPr>
            </a:p>
          </p:txBody>
        </p:sp>
        <p:sp>
          <p:nvSpPr>
            <p:cNvPr id="66" name="ZoneTexte 65"/>
            <p:cNvSpPr txBox="1"/>
            <p:nvPr/>
          </p:nvSpPr>
          <p:spPr>
            <a:xfrm>
              <a:off x="6084168" y="2025646"/>
              <a:ext cx="1101584" cy="369332"/>
            </a:xfrm>
            <a:prstGeom prst="rect">
              <a:avLst/>
            </a:prstGeom>
            <a:noFill/>
          </p:spPr>
          <p:txBody>
            <a:bodyPr wrap="none" rtlCol="0">
              <a:spAutoFit/>
            </a:bodyPr>
            <a:lstStyle/>
            <a:p>
              <a:r>
                <a:rPr lang="en-GB" dirty="0" err="1" smtClean="0">
                  <a:solidFill>
                    <a:schemeClr val="tx1">
                      <a:lumMod val="65000"/>
                      <a:lumOff val="35000"/>
                    </a:schemeClr>
                  </a:solidFill>
                  <a:latin typeface="Calibri" panose="020F0502020204030204" pitchFamily="34" charset="0"/>
                </a:rPr>
                <a:t>Nucl</a:t>
              </a:r>
              <a:r>
                <a:rPr lang="en-GB" dirty="0" smtClean="0">
                  <a:solidFill>
                    <a:schemeClr val="tx1">
                      <a:lumMod val="65000"/>
                      <a:lumOff val="35000"/>
                    </a:schemeClr>
                  </a:solidFill>
                  <a:latin typeface="Calibri" panose="020F0502020204030204" pitchFamily="34" charset="0"/>
                </a:rPr>
                <a:t>. seq.</a:t>
              </a:r>
              <a:endParaRPr lang="en-GB" dirty="0">
                <a:solidFill>
                  <a:schemeClr val="tx1">
                    <a:lumMod val="65000"/>
                    <a:lumOff val="35000"/>
                  </a:schemeClr>
                </a:solidFill>
                <a:latin typeface="Calibri" panose="020F0502020204030204" pitchFamily="34" charset="0"/>
              </a:endParaRPr>
            </a:p>
          </p:txBody>
        </p:sp>
        <p:sp>
          <p:nvSpPr>
            <p:cNvPr id="67" name="ZoneTexte 66"/>
            <p:cNvSpPr txBox="1"/>
            <p:nvPr/>
          </p:nvSpPr>
          <p:spPr>
            <a:xfrm>
              <a:off x="6084168" y="2309478"/>
              <a:ext cx="888385" cy="369332"/>
            </a:xfrm>
            <a:prstGeom prst="rect">
              <a:avLst/>
            </a:prstGeom>
            <a:noFill/>
          </p:spPr>
          <p:txBody>
            <a:bodyPr wrap="none" rtlCol="0">
              <a:spAutoFit/>
            </a:bodyPr>
            <a:lstStyle/>
            <a:p>
              <a:r>
                <a:rPr lang="en-GB" dirty="0" smtClean="0">
                  <a:solidFill>
                    <a:schemeClr val="tx1">
                      <a:lumMod val="65000"/>
                      <a:lumOff val="35000"/>
                    </a:schemeClr>
                  </a:solidFill>
                  <a:latin typeface="Calibri" panose="020F0502020204030204" pitchFamily="34" charset="0"/>
                </a:rPr>
                <a:t>AA seq.</a:t>
              </a:r>
              <a:endParaRPr lang="en-GB" dirty="0">
                <a:solidFill>
                  <a:schemeClr val="tx1">
                    <a:lumMod val="65000"/>
                    <a:lumOff val="35000"/>
                  </a:schemeClr>
                </a:solidFill>
                <a:latin typeface="Calibri" panose="020F0502020204030204" pitchFamily="34" charset="0"/>
              </a:endParaRPr>
            </a:p>
          </p:txBody>
        </p:sp>
        <p:cxnSp>
          <p:nvCxnSpPr>
            <p:cNvPr id="68" name="Connecteur droit avec flèche 67"/>
            <p:cNvCxnSpPr/>
            <p:nvPr/>
          </p:nvCxnSpPr>
          <p:spPr>
            <a:xfrm flipH="1">
              <a:off x="5664753" y="2210312"/>
              <a:ext cx="360000" cy="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H="1">
              <a:off x="5664753" y="2494144"/>
              <a:ext cx="360000" cy="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1365790" y="2128693"/>
              <a:ext cx="1068321" cy="369332"/>
            </a:xfrm>
            <a:prstGeom prst="rect">
              <a:avLst/>
            </a:prstGeom>
            <a:noFill/>
          </p:spPr>
          <p:txBody>
            <a:bodyPr wrap="none" rtlCol="0">
              <a:spAutoFit/>
            </a:bodyPr>
            <a:lstStyle/>
            <a:p>
              <a:r>
                <a:rPr lang="en-GB" dirty="0" smtClean="0">
                  <a:solidFill>
                    <a:schemeClr val="tx1">
                      <a:lumMod val="65000"/>
                      <a:lumOff val="35000"/>
                    </a:schemeClr>
                  </a:solidFill>
                </a:rPr>
                <a:t>Species A</a:t>
              </a:r>
              <a:endParaRPr lang="en-GB" dirty="0">
                <a:solidFill>
                  <a:schemeClr val="tx1">
                    <a:lumMod val="65000"/>
                    <a:lumOff val="35000"/>
                  </a:schemeClr>
                </a:solidFill>
              </a:endParaRPr>
            </a:p>
          </p:txBody>
        </p:sp>
        <p:sp>
          <p:nvSpPr>
            <p:cNvPr id="87" name="ZoneTexte 86"/>
            <p:cNvSpPr txBox="1"/>
            <p:nvPr/>
          </p:nvSpPr>
          <p:spPr>
            <a:xfrm>
              <a:off x="1365790" y="2961750"/>
              <a:ext cx="1060319" cy="369332"/>
            </a:xfrm>
            <a:prstGeom prst="rect">
              <a:avLst/>
            </a:prstGeom>
            <a:noFill/>
          </p:spPr>
          <p:txBody>
            <a:bodyPr wrap="none" rtlCol="0">
              <a:spAutoFit/>
            </a:bodyPr>
            <a:lstStyle/>
            <a:p>
              <a:r>
                <a:rPr lang="en-GB" dirty="0" smtClean="0">
                  <a:solidFill>
                    <a:schemeClr val="tx1">
                      <a:lumMod val="65000"/>
                      <a:lumOff val="35000"/>
                    </a:schemeClr>
                  </a:solidFill>
                </a:rPr>
                <a:t>Species B</a:t>
              </a:r>
              <a:endParaRPr lang="en-GB" dirty="0">
                <a:solidFill>
                  <a:schemeClr val="tx1">
                    <a:lumMod val="65000"/>
                    <a:lumOff val="35000"/>
                  </a:schemeClr>
                </a:solidFill>
              </a:endParaRPr>
            </a:p>
          </p:txBody>
        </p:sp>
        <p:cxnSp>
          <p:nvCxnSpPr>
            <p:cNvPr id="16" name="Connecteur droit 15"/>
            <p:cNvCxnSpPr/>
            <p:nvPr/>
          </p:nvCxnSpPr>
          <p:spPr>
            <a:xfrm>
              <a:off x="2367646" y="2128693"/>
              <a:ext cx="0" cy="369332"/>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1" name="Connecteur droit 90"/>
            <p:cNvCxnSpPr/>
            <p:nvPr/>
          </p:nvCxnSpPr>
          <p:spPr>
            <a:xfrm>
              <a:off x="2367646" y="2995994"/>
              <a:ext cx="0" cy="369332"/>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692670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Differential expression analysis</a:t>
            </a:r>
            <a:endParaRPr lang="en-GB" sz="2800" kern="0" dirty="0">
              <a:latin typeface="+mn-lt"/>
            </a:endParaRPr>
          </a:p>
        </p:txBody>
      </p:sp>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9" name="Rectangle 8"/>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Evolution of sex biased genes in XY systems</a:t>
            </a:r>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1" name="Espace réservé du numéro de diapositive 5"/>
          <p:cNvSpPr>
            <a:spLocks noGrp="1"/>
          </p:cNvSpPr>
          <p:nvPr>
            <p:ph type="sldNum" sz="quarter" idx="12"/>
          </p:nvPr>
        </p:nvSpPr>
        <p:spPr>
          <a:xfrm>
            <a:off x="6553200" y="6356350"/>
            <a:ext cx="2133600" cy="365125"/>
          </a:xfrm>
        </p:spPr>
        <p:txBody>
          <a:bodyPr/>
          <a:lstStyle/>
          <a:p>
            <a:fld id="{2BFA64F5-C1DA-44D3-98D8-4DF6E2B5E1F4}" type="slidenum">
              <a:rPr lang="fr-FR" smtClean="0">
                <a:latin typeface="+mn-lt"/>
              </a:rPr>
              <a:pPr/>
              <a:t>102</a:t>
            </a:fld>
            <a:endParaRPr lang="fr-FR">
              <a:latin typeface="+mn-lt"/>
            </a:endParaRPr>
          </a:p>
        </p:txBody>
      </p:sp>
      <p:sp>
        <p:nvSpPr>
          <p:cNvPr id="72" name="ZoneTexte 71"/>
          <p:cNvSpPr txBox="1"/>
          <p:nvPr/>
        </p:nvSpPr>
        <p:spPr>
          <a:xfrm>
            <a:off x="1174" y="6591875"/>
            <a:ext cx="2141933" cy="261610"/>
          </a:xfrm>
          <a:prstGeom prst="rect">
            <a:avLst/>
          </a:prstGeom>
          <a:noFill/>
        </p:spPr>
        <p:txBody>
          <a:bodyPr wrap="none" rtlCol="0">
            <a:spAutoFit/>
          </a:bodyPr>
          <a:lstStyle/>
          <a:p>
            <a:r>
              <a:rPr lang="en-US" sz="1050" dirty="0" err="1" smtClean="0">
                <a:solidFill>
                  <a:schemeClr val="tx1">
                    <a:lumMod val="65000"/>
                    <a:lumOff val="35000"/>
                  </a:schemeClr>
                </a:solidFill>
                <a:latin typeface="Calibri" panose="020F0502020204030204" pitchFamily="34" charset="0"/>
              </a:rPr>
              <a:t>Parsch</a:t>
            </a:r>
            <a:r>
              <a:rPr lang="en-US" sz="1050" dirty="0" smtClean="0">
                <a:solidFill>
                  <a:schemeClr val="tx1">
                    <a:lumMod val="65000"/>
                    <a:lumOff val="35000"/>
                  </a:schemeClr>
                </a:solidFill>
                <a:latin typeface="Calibri" panose="020F0502020204030204" pitchFamily="34" charset="0"/>
              </a:rPr>
              <a:t> and </a:t>
            </a:r>
            <a:r>
              <a:rPr lang="en-US" sz="1050" dirty="0" err="1" smtClean="0">
                <a:solidFill>
                  <a:schemeClr val="tx1">
                    <a:lumMod val="65000"/>
                    <a:lumOff val="35000"/>
                  </a:schemeClr>
                </a:solidFill>
                <a:latin typeface="Calibri" panose="020F0502020204030204" pitchFamily="34" charset="0"/>
              </a:rPr>
              <a:t>Ellegren</a:t>
            </a:r>
            <a:r>
              <a:rPr lang="en-US" sz="1050" dirty="0" smtClean="0">
                <a:solidFill>
                  <a:schemeClr val="tx1">
                    <a:lumMod val="65000"/>
                    <a:lumOff val="35000"/>
                  </a:schemeClr>
                </a:solidFill>
                <a:latin typeface="Calibri" panose="020F0502020204030204" pitchFamily="34" charset="0"/>
              </a:rPr>
              <a:t> </a:t>
            </a:r>
            <a:r>
              <a:rPr lang="en-US" sz="1050" b="1" i="1" dirty="0" smtClean="0">
                <a:solidFill>
                  <a:schemeClr val="tx1">
                    <a:lumMod val="65000"/>
                    <a:lumOff val="35000"/>
                  </a:schemeClr>
                </a:solidFill>
                <a:latin typeface="Calibri" panose="020F0502020204030204" pitchFamily="34" charset="0"/>
              </a:rPr>
              <a:t>Nature.</a:t>
            </a:r>
            <a:r>
              <a:rPr lang="en-US" sz="1050" dirty="0" smtClean="0">
                <a:solidFill>
                  <a:schemeClr val="tx1">
                    <a:lumMod val="65000"/>
                    <a:lumOff val="35000"/>
                  </a:schemeClr>
                </a:solidFill>
                <a:latin typeface="Calibri" panose="020F0502020204030204" pitchFamily="34" charset="0"/>
              </a:rPr>
              <a:t> (2013)</a:t>
            </a:r>
            <a:endParaRPr lang="en-GB" sz="1050" dirty="0">
              <a:solidFill>
                <a:schemeClr val="tx1">
                  <a:lumMod val="65000"/>
                  <a:lumOff val="35000"/>
                </a:schemeClr>
              </a:solidFill>
              <a:latin typeface="Calibri" panose="020F0502020204030204" pitchFamily="34" charset="0"/>
            </a:endParaRPr>
          </a:p>
        </p:txBody>
      </p:sp>
      <p:grpSp>
        <p:nvGrpSpPr>
          <p:cNvPr id="3" name="Groupe 2"/>
          <p:cNvGrpSpPr/>
          <p:nvPr/>
        </p:nvGrpSpPr>
        <p:grpSpPr>
          <a:xfrm>
            <a:off x="1019462" y="796998"/>
            <a:ext cx="7105076" cy="1479874"/>
            <a:chOff x="1365790" y="2025646"/>
            <a:chExt cx="7105076" cy="1479874"/>
          </a:xfrm>
        </p:grpSpPr>
        <p:sp>
          <p:nvSpPr>
            <p:cNvPr id="64" name="ZoneTexte 63"/>
            <p:cNvSpPr txBox="1"/>
            <p:nvPr/>
          </p:nvSpPr>
          <p:spPr>
            <a:xfrm>
              <a:off x="2483768" y="2028192"/>
              <a:ext cx="3242362" cy="1477328"/>
            </a:xfrm>
            <a:prstGeom prst="rect">
              <a:avLst/>
            </a:prstGeom>
            <a:noFill/>
          </p:spPr>
          <p:txBody>
            <a:bodyPr wrap="none" rtlCol="0">
              <a:spAutoFit/>
            </a:bodyPr>
            <a:lstStyle/>
            <a:p>
              <a:r>
                <a:rPr lang="en-GB" b="1" u="sng" dirty="0" smtClean="0">
                  <a:solidFill>
                    <a:srgbClr val="FF0000"/>
                  </a:solidFill>
                  <a:latin typeface="Calibri" panose="020F0502020204030204" pitchFamily="34" charset="0"/>
                </a:rPr>
                <a:t>TCC</a:t>
              </a:r>
              <a:r>
                <a:rPr lang="en-GB" b="1" dirty="0" smtClean="0">
                  <a:latin typeface="Calibri" panose="020F0502020204030204" pitchFamily="34" charset="0"/>
                </a:rPr>
                <a:t>GAT</a:t>
              </a:r>
              <a:r>
                <a:rPr lang="en-GB" b="1" u="sng" dirty="0" smtClean="0">
                  <a:solidFill>
                    <a:srgbClr val="00B050"/>
                  </a:solidFill>
                  <a:latin typeface="Calibri" panose="020F0502020204030204" pitchFamily="34" charset="0"/>
                </a:rPr>
                <a:t>ATA</a:t>
              </a:r>
              <a:r>
                <a:rPr lang="en-GB" b="1" dirty="0" smtClean="0">
                  <a:latin typeface="Calibri" panose="020F0502020204030204" pitchFamily="34" charset="0"/>
                </a:rPr>
                <a:t>TGG</a:t>
              </a:r>
              <a:r>
                <a:rPr lang="en-GB" b="1" u="sng" dirty="0" smtClean="0">
                  <a:solidFill>
                    <a:srgbClr val="FF0000"/>
                  </a:solidFill>
                  <a:latin typeface="Calibri" panose="020F0502020204030204" pitchFamily="34" charset="0"/>
                </a:rPr>
                <a:t>CAA</a:t>
              </a:r>
              <a:r>
                <a:rPr lang="en-GB" b="1" dirty="0" smtClean="0">
                  <a:latin typeface="Calibri" panose="020F0502020204030204" pitchFamily="34" charset="0"/>
                </a:rPr>
                <a:t>CCC</a:t>
              </a:r>
              <a:r>
                <a:rPr lang="en-GB" b="1" u="sng" dirty="0" smtClean="0">
                  <a:solidFill>
                    <a:srgbClr val="00B050"/>
                  </a:solidFill>
                  <a:latin typeface="Calibri" panose="020F0502020204030204" pitchFamily="34" charset="0"/>
                </a:rPr>
                <a:t>GAC</a:t>
              </a:r>
              <a:r>
                <a:rPr lang="en-GB" b="1" dirty="0" smtClean="0">
                  <a:latin typeface="Calibri" panose="020F0502020204030204" pitchFamily="34" charset="0"/>
                </a:rPr>
                <a:t>AAA</a:t>
              </a:r>
            </a:p>
            <a:p>
              <a:r>
                <a:rPr lang="en-GB" b="1" dirty="0" smtClean="0">
                  <a:latin typeface="Calibri" panose="020F0502020204030204" pitchFamily="34" charset="0"/>
                </a:rPr>
                <a:t>  </a:t>
              </a:r>
              <a:r>
                <a:rPr lang="en-GB" b="1" dirty="0" smtClean="0">
                  <a:solidFill>
                    <a:srgbClr val="FF0000"/>
                  </a:solidFill>
                  <a:latin typeface="Calibri" panose="020F0502020204030204" pitchFamily="34" charset="0"/>
                </a:rPr>
                <a:t>S</a:t>
              </a:r>
              <a:r>
                <a:rPr lang="en-GB" b="1" dirty="0" smtClean="0">
                  <a:latin typeface="Calibri" panose="020F0502020204030204" pitchFamily="34" charset="0"/>
                </a:rPr>
                <a:t>      D    </a:t>
              </a:r>
              <a:r>
                <a:rPr lang="en-GB" b="1" dirty="0" smtClean="0">
                  <a:solidFill>
                    <a:srgbClr val="00B050"/>
                  </a:solidFill>
                  <a:latin typeface="Calibri" panose="020F0502020204030204" pitchFamily="34" charset="0"/>
                </a:rPr>
                <a:t>I </a:t>
              </a:r>
              <a:r>
                <a:rPr lang="en-GB" b="1" dirty="0" smtClean="0">
                  <a:latin typeface="Calibri" panose="020F0502020204030204" pitchFamily="34" charset="0"/>
                </a:rPr>
                <a:t>   W    </a:t>
              </a:r>
              <a:r>
                <a:rPr lang="en-GB" b="1" dirty="0" smtClean="0">
                  <a:solidFill>
                    <a:srgbClr val="FF0000"/>
                  </a:solidFill>
                  <a:latin typeface="Calibri" panose="020F0502020204030204" pitchFamily="34" charset="0"/>
                </a:rPr>
                <a:t>Q</a:t>
              </a:r>
              <a:r>
                <a:rPr lang="en-GB" b="1" dirty="0" smtClean="0">
                  <a:latin typeface="Calibri" panose="020F0502020204030204" pitchFamily="34" charset="0"/>
                </a:rPr>
                <a:t>      P    </a:t>
              </a:r>
              <a:r>
                <a:rPr lang="en-GB" b="1" dirty="0" smtClean="0">
                  <a:solidFill>
                    <a:srgbClr val="00B050"/>
                  </a:solidFill>
                  <a:latin typeface="Calibri" panose="020F0502020204030204" pitchFamily="34" charset="0"/>
                </a:rPr>
                <a:t>D</a:t>
              </a:r>
              <a:r>
                <a:rPr lang="en-GB" b="1" dirty="0" smtClean="0">
                  <a:latin typeface="Calibri" panose="020F0502020204030204" pitchFamily="34" charset="0"/>
                </a:rPr>
                <a:t>     K</a:t>
              </a:r>
            </a:p>
            <a:p>
              <a:endParaRPr lang="en-GB" b="1" dirty="0" smtClean="0">
                <a:latin typeface="Calibri" panose="020F0502020204030204" pitchFamily="34" charset="0"/>
              </a:endParaRPr>
            </a:p>
            <a:p>
              <a:r>
                <a:rPr lang="en-GB" b="1" u="sng" dirty="0" smtClean="0">
                  <a:solidFill>
                    <a:srgbClr val="FF0000"/>
                  </a:solidFill>
                  <a:latin typeface="Calibri" panose="020F0502020204030204" pitchFamily="34" charset="0"/>
                </a:rPr>
                <a:t>TCA</a:t>
              </a:r>
              <a:r>
                <a:rPr lang="en-GB" b="1" dirty="0" smtClean="0">
                  <a:latin typeface="Calibri" panose="020F0502020204030204" pitchFamily="34" charset="0"/>
                </a:rPr>
                <a:t>GAT</a:t>
              </a:r>
              <a:r>
                <a:rPr lang="en-GB" b="1" u="sng" dirty="0" smtClean="0">
                  <a:solidFill>
                    <a:srgbClr val="00B050"/>
                  </a:solidFill>
                  <a:latin typeface="Calibri" panose="020F0502020204030204" pitchFamily="34" charset="0"/>
                </a:rPr>
                <a:t>CTA</a:t>
              </a:r>
              <a:r>
                <a:rPr lang="en-GB" b="1" dirty="0" smtClean="0">
                  <a:latin typeface="Calibri" panose="020F0502020204030204" pitchFamily="34" charset="0"/>
                </a:rPr>
                <a:t>TGG</a:t>
              </a:r>
              <a:r>
                <a:rPr lang="en-GB" b="1" u="sng" dirty="0" smtClean="0">
                  <a:solidFill>
                    <a:srgbClr val="FF0000"/>
                  </a:solidFill>
                  <a:latin typeface="Calibri" panose="020F0502020204030204" pitchFamily="34" charset="0"/>
                </a:rPr>
                <a:t>CAG</a:t>
              </a:r>
              <a:r>
                <a:rPr lang="en-GB" b="1" dirty="0" smtClean="0">
                  <a:latin typeface="Calibri" panose="020F0502020204030204" pitchFamily="34" charset="0"/>
                </a:rPr>
                <a:t>CCC</a:t>
              </a:r>
              <a:r>
                <a:rPr lang="en-GB" b="1" u="sng" dirty="0" smtClean="0">
                  <a:solidFill>
                    <a:srgbClr val="00B050"/>
                  </a:solidFill>
                  <a:latin typeface="Calibri" panose="020F0502020204030204" pitchFamily="34" charset="0"/>
                </a:rPr>
                <a:t>CAC</a:t>
              </a:r>
              <a:r>
                <a:rPr lang="en-GB" b="1" dirty="0" smtClean="0">
                  <a:latin typeface="Calibri" panose="020F0502020204030204" pitchFamily="34" charset="0"/>
                </a:rPr>
                <a:t>AAA</a:t>
              </a:r>
            </a:p>
            <a:p>
              <a:r>
                <a:rPr lang="en-GB" b="1" dirty="0">
                  <a:latin typeface="Calibri" panose="020F0502020204030204" pitchFamily="34" charset="0"/>
                </a:rPr>
                <a:t> </a:t>
              </a:r>
              <a:r>
                <a:rPr lang="en-GB" b="1" dirty="0" smtClean="0">
                  <a:latin typeface="Calibri" panose="020F0502020204030204" pitchFamily="34" charset="0"/>
                </a:rPr>
                <a:t> </a:t>
              </a:r>
              <a:r>
                <a:rPr lang="en-GB" b="1" dirty="0" smtClean="0">
                  <a:solidFill>
                    <a:srgbClr val="FF0000"/>
                  </a:solidFill>
                  <a:latin typeface="Calibri" panose="020F0502020204030204" pitchFamily="34" charset="0"/>
                </a:rPr>
                <a:t>S</a:t>
              </a:r>
              <a:r>
                <a:rPr lang="en-GB" b="1" dirty="0" smtClean="0">
                  <a:solidFill>
                    <a:schemeClr val="accent1"/>
                  </a:solidFill>
                  <a:latin typeface="Calibri" panose="020F0502020204030204" pitchFamily="34" charset="0"/>
                </a:rPr>
                <a:t> </a:t>
              </a:r>
              <a:r>
                <a:rPr lang="en-GB" b="1" dirty="0" smtClean="0">
                  <a:latin typeface="Calibri" panose="020F0502020204030204" pitchFamily="34" charset="0"/>
                </a:rPr>
                <a:t>     </a:t>
              </a:r>
              <a:r>
                <a:rPr lang="en-GB" b="1" dirty="0">
                  <a:latin typeface="Calibri" panose="020F0502020204030204" pitchFamily="34" charset="0"/>
                </a:rPr>
                <a:t>D   </a:t>
              </a:r>
              <a:r>
                <a:rPr lang="en-GB" b="1" dirty="0" smtClean="0">
                  <a:latin typeface="Calibri" panose="020F0502020204030204" pitchFamily="34" charset="0"/>
                </a:rPr>
                <a:t> </a:t>
              </a:r>
              <a:r>
                <a:rPr lang="en-GB" b="1" dirty="0" smtClean="0">
                  <a:solidFill>
                    <a:srgbClr val="00B050"/>
                  </a:solidFill>
                  <a:latin typeface="Calibri" panose="020F0502020204030204" pitchFamily="34" charset="0"/>
                </a:rPr>
                <a:t>L</a:t>
              </a:r>
              <a:r>
                <a:rPr lang="en-GB" b="1" dirty="0" smtClean="0">
                  <a:solidFill>
                    <a:srgbClr val="CC0000"/>
                  </a:solidFill>
                  <a:latin typeface="Calibri" panose="020F0502020204030204" pitchFamily="34" charset="0"/>
                </a:rPr>
                <a:t> </a:t>
              </a:r>
              <a:r>
                <a:rPr lang="en-GB" b="1" dirty="0" smtClean="0">
                  <a:latin typeface="Calibri" panose="020F0502020204030204" pitchFamily="34" charset="0"/>
                </a:rPr>
                <a:t>  </a:t>
              </a:r>
              <a:r>
                <a:rPr lang="en-GB" b="1" dirty="0">
                  <a:latin typeface="Calibri" panose="020F0502020204030204" pitchFamily="34" charset="0"/>
                </a:rPr>
                <a:t>W    </a:t>
              </a:r>
              <a:r>
                <a:rPr lang="en-GB" b="1" dirty="0" smtClean="0">
                  <a:latin typeface="Calibri" panose="020F0502020204030204" pitchFamily="34" charset="0"/>
                </a:rPr>
                <a:t> </a:t>
              </a:r>
              <a:r>
                <a:rPr lang="en-GB" b="1" dirty="0" smtClean="0">
                  <a:solidFill>
                    <a:srgbClr val="FF0000"/>
                  </a:solidFill>
                  <a:latin typeface="Calibri" panose="020F0502020204030204" pitchFamily="34" charset="0"/>
                </a:rPr>
                <a:t>Q </a:t>
              </a:r>
              <a:r>
                <a:rPr lang="en-GB" b="1" dirty="0" smtClean="0">
                  <a:latin typeface="Calibri" panose="020F0502020204030204" pitchFamily="34" charset="0"/>
                </a:rPr>
                <a:t>    </a:t>
              </a:r>
              <a:r>
                <a:rPr lang="en-GB" b="1" dirty="0">
                  <a:latin typeface="Calibri" panose="020F0502020204030204" pitchFamily="34" charset="0"/>
                </a:rPr>
                <a:t>P     </a:t>
              </a:r>
              <a:r>
                <a:rPr lang="en-GB" b="1" dirty="0" smtClean="0">
                  <a:solidFill>
                    <a:srgbClr val="00B050"/>
                  </a:solidFill>
                  <a:latin typeface="Calibri" panose="020F0502020204030204" pitchFamily="34" charset="0"/>
                </a:rPr>
                <a:t>R</a:t>
              </a:r>
              <a:r>
                <a:rPr lang="en-GB" b="1" dirty="0" smtClean="0">
                  <a:latin typeface="Calibri" panose="020F0502020204030204" pitchFamily="34" charset="0"/>
                </a:rPr>
                <a:t>     K</a:t>
              </a:r>
              <a:endParaRPr lang="en-GB" b="1" dirty="0">
                <a:latin typeface="Calibri" panose="020F0502020204030204" pitchFamily="34" charset="0"/>
              </a:endParaRPr>
            </a:p>
          </p:txBody>
        </p:sp>
        <p:sp>
          <p:nvSpPr>
            <p:cNvPr id="65" name="ZoneTexte 64"/>
            <p:cNvSpPr txBox="1"/>
            <p:nvPr/>
          </p:nvSpPr>
          <p:spPr>
            <a:xfrm>
              <a:off x="6985716" y="2870578"/>
              <a:ext cx="1485150" cy="523220"/>
            </a:xfrm>
            <a:prstGeom prst="rect">
              <a:avLst/>
            </a:prstGeom>
            <a:noFill/>
          </p:spPr>
          <p:txBody>
            <a:bodyPr wrap="none" rtlCol="0">
              <a:spAutoFit/>
            </a:bodyPr>
            <a:lstStyle/>
            <a:p>
              <a:r>
                <a:rPr lang="en-GB" sz="1400" b="1" dirty="0" smtClean="0">
                  <a:solidFill>
                    <a:srgbClr val="00B050"/>
                  </a:solidFill>
                  <a:latin typeface="Calibri" panose="020F0502020204030204" pitchFamily="34" charset="0"/>
                </a:rPr>
                <a:t>Non-synonymous</a:t>
              </a:r>
            </a:p>
            <a:p>
              <a:r>
                <a:rPr lang="en-GB" sz="1400" b="1" dirty="0" smtClean="0">
                  <a:solidFill>
                    <a:srgbClr val="FF0000"/>
                  </a:solidFill>
                  <a:latin typeface="Calibri" panose="020F0502020204030204" pitchFamily="34" charset="0"/>
                </a:rPr>
                <a:t>Synonymous</a:t>
              </a:r>
              <a:endParaRPr lang="en-GB" sz="1400" b="1" dirty="0">
                <a:solidFill>
                  <a:srgbClr val="FF0000"/>
                </a:solidFill>
                <a:latin typeface="Calibri" panose="020F0502020204030204" pitchFamily="34" charset="0"/>
              </a:endParaRPr>
            </a:p>
          </p:txBody>
        </p:sp>
        <p:sp>
          <p:nvSpPr>
            <p:cNvPr id="66" name="ZoneTexte 65"/>
            <p:cNvSpPr txBox="1"/>
            <p:nvPr/>
          </p:nvSpPr>
          <p:spPr>
            <a:xfrm>
              <a:off x="6084168" y="2025646"/>
              <a:ext cx="1101584" cy="369332"/>
            </a:xfrm>
            <a:prstGeom prst="rect">
              <a:avLst/>
            </a:prstGeom>
            <a:noFill/>
          </p:spPr>
          <p:txBody>
            <a:bodyPr wrap="none" rtlCol="0">
              <a:spAutoFit/>
            </a:bodyPr>
            <a:lstStyle/>
            <a:p>
              <a:r>
                <a:rPr lang="en-GB" dirty="0" err="1" smtClean="0">
                  <a:solidFill>
                    <a:schemeClr val="tx1">
                      <a:lumMod val="65000"/>
                      <a:lumOff val="35000"/>
                    </a:schemeClr>
                  </a:solidFill>
                  <a:latin typeface="Calibri" panose="020F0502020204030204" pitchFamily="34" charset="0"/>
                </a:rPr>
                <a:t>Nucl</a:t>
              </a:r>
              <a:r>
                <a:rPr lang="en-GB" dirty="0" smtClean="0">
                  <a:solidFill>
                    <a:schemeClr val="tx1">
                      <a:lumMod val="65000"/>
                      <a:lumOff val="35000"/>
                    </a:schemeClr>
                  </a:solidFill>
                  <a:latin typeface="Calibri" panose="020F0502020204030204" pitchFamily="34" charset="0"/>
                </a:rPr>
                <a:t>. seq.</a:t>
              </a:r>
              <a:endParaRPr lang="en-GB" dirty="0">
                <a:solidFill>
                  <a:schemeClr val="tx1">
                    <a:lumMod val="65000"/>
                    <a:lumOff val="35000"/>
                  </a:schemeClr>
                </a:solidFill>
                <a:latin typeface="Calibri" panose="020F0502020204030204" pitchFamily="34" charset="0"/>
              </a:endParaRPr>
            </a:p>
          </p:txBody>
        </p:sp>
        <p:sp>
          <p:nvSpPr>
            <p:cNvPr id="67" name="ZoneTexte 66"/>
            <p:cNvSpPr txBox="1"/>
            <p:nvPr/>
          </p:nvSpPr>
          <p:spPr>
            <a:xfrm>
              <a:off x="6084168" y="2309478"/>
              <a:ext cx="888385" cy="369332"/>
            </a:xfrm>
            <a:prstGeom prst="rect">
              <a:avLst/>
            </a:prstGeom>
            <a:noFill/>
          </p:spPr>
          <p:txBody>
            <a:bodyPr wrap="none" rtlCol="0">
              <a:spAutoFit/>
            </a:bodyPr>
            <a:lstStyle/>
            <a:p>
              <a:r>
                <a:rPr lang="en-GB" dirty="0" smtClean="0">
                  <a:solidFill>
                    <a:schemeClr val="tx1">
                      <a:lumMod val="65000"/>
                      <a:lumOff val="35000"/>
                    </a:schemeClr>
                  </a:solidFill>
                  <a:latin typeface="Calibri" panose="020F0502020204030204" pitchFamily="34" charset="0"/>
                </a:rPr>
                <a:t>AA seq.</a:t>
              </a:r>
              <a:endParaRPr lang="en-GB" dirty="0">
                <a:solidFill>
                  <a:schemeClr val="tx1">
                    <a:lumMod val="65000"/>
                    <a:lumOff val="35000"/>
                  </a:schemeClr>
                </a:solidFill>
                <a:latin typeface="Calibri" panose="020F0502020204030204" pitchFamily="34" charset="0"/>
              </a:endParaRPr>
            </a:p>
          </p:txBody>
        </p:sp>
        <p:cxnSp>
          <p:nvCxnSpPr>
            <p:cNvPr id="68" name="Connecteur droit avec flèche 67"/>
            <p:cNvCxnSpPr/>
            <p:nvPr/>
          </p:nvCxnSpPr>
          <p:spPr>
            <a:xfrm flipH="1">
              <a:off x="5664753" y="2210312"/>
              <a:ext cx="360000" cy="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H="1">
              <a:off x="5664753" y="2494144"/>
              <a:ext cx="360000" cy="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1365790" y="2128693"/>
              <a:ext cx="1068321" cy="369332"/>
            </a:xfrm>
            <a:prstGeom prst="rect">
              <a:avLst/>
            </a:prstGeom>
            <a:noFill/>
          </p:spPr>
          <p:txBody>
            <a:bodyPr wrap="none" rtlCol="0">
              <a:spAutoFit/>
            </a:bodyPr>
            <a:lstStyle/>
            <a:p>
              <a:r>
                <a:rPr lang="en-GB" dirty="0" smtClean="0">
                  <a:solidFill>
                    <a:schemeClr val="tx1">
                      <a:lumMod val="65000"/>
                      <a:lumOff val="35000"/>
                    </a:schemeClr>
                  </a:solidFill>
                </a:rPr>
                <a:t>Species A</a:t>
              </a:r>
              <a:endParaRPr lang="en-GB" dirty="0">
                <a:solidFill>
                  <a:schemeClr val="tx1">
                    <a:lumMod val="65000"/>
                    <a:lumOff val="35000"/>
                  </a:schemeClr>
                </a:solidFill>
              </a:endParaRPr>
            </a:p>
          </p:txBody>
        </p:sp>
        <p:sp>
          <p:nvSpPr>
            <p:cNvPr id="87" name="ZoneTexte 86"/>
            <p:cNvSpPr txBox="1"/>
            <p:nvPr/>
          </p:nvSpPr>
          <p:spPr>
            <a:xfrm>
              <a:off x="1365790" y="2961750"/>
              <a:ext cx="1060319" cy="369332"/>
            </a:xfrm>
            <a:prstGeom prst="rect">
              <a:avLst/>
            </a:prstGeom>
            <a:noFill/>
          </p:spPr>
          <p:txBody>
            <a:bodyPr wrap="none" rtlCol="0">
              <a:spAutoFit/>
            </a:bodyPr>
            <a:lstStyle/>
            <a:p>
              <a:r>
                <a:rPr lang="en-GB" dirty="0" smtClean="0">
                  <a:solidFill>
                    <a:schemeClr val="tx1">
                      <a:lumMod val="65000"/>
                      <a:lumOff val="35000"/>
                    </a:schemeClr>
                  </a:solidFill>
                </a:rPr>
                <a:t>Species B</a:t>
              </a:r>
              <a:endParaRPr lang="en-GB" dirty="0">
                <a:solidFill>
                  <a:schemeClr val="tx1">
                    <a:lumMod val="65000"/>
                    <a:lumOff val="35000"/>
                  </a:schemeClr>
                </a:solidFill>
              </a:endParaRPr>
            </a:p>
          </p:txBody>
        </p:sp>
        <p:cxnSp>
          <p:nvCxnSpPr>
            <p:cNvPr id="16" name="Connecteur droit 15"/>
            <p:cNvCxnSpPr/>
            <p:nvPr/>
          </p:nvCxnSpPr>
          <p:spPr>
            <a:xfrm>
              <a:off x="2367646" y="2128693"/>
              <a:ext cx="0" cy="369332"/>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1" name="Connecteur droit 90"/>
            <p:cNvCxnSpPr/>
            <p:nvPr/>
          </p:nvCxnSpPr>
          <p:spPr>
            <a:xfrm>
              <a:off x="2367646" y="2995994"/>
              <a:ext cx="0" cy="369332"/>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grpSp>
        <p:nvGrpSpPr>
          <p:cNvPr id="13" name="Groupe 12"/>
          <p:cNvGrpSpPr/>
          <p:nvPr/>
        </p:nvGrpSpPr>
        <p:grpSpPr>
          <a:xfrm>
            <a:off x="2177988" y="2564904"/>
            <a:ext cx="4788024" cy="2923615"/>
            <a:chOff x="7554424" y="3397367"/>
            <a:chExt cx="4788024" cy="2923615"/>
          </a:xfrm>
        </p:grpSpPr>
        <p:sp>
          <p:nvSpPr>
            <p:cNvPr id="70" name="ZoneTexte 69"/>
            <p:cNvSpPr txBox="1"/>
            <p:nvPr/>
          </p:nvSpPr>
          <p:spPr>
            <a:xfrm>
              <a:off x="7554424" y="5674651"/>
              <a:ext cx="4788024" cy="646331"/>
            </a:xfrm>
            <a:prstGeom prst="rect">
              <a:avLst/>
            </a:prstGeom>
            <a:noFill/>
          </p:spPr>
          <p:txBody>
            <a:bodyPr wrap="square" rtlCol="0">
              <a:spAutoFit/>
            </a:bodyPr>
            <a:lstStyle/>
            <a:p>
              <a:pPr algn="ctr"/>
              <a:r>
                <a:rPr lang="en-GB" dirty="0" smtClean="0">
                  <a:solidFill>
                    <a:schemeClr val="tx1">
                      <a:lumMod val="65000"/>
                      <a:lumOff val="35000"/>
                    </a:schemeClr>
                  </a:solidFill>
                  <a:latin typeface="Calibri" panose="020F0502020204030204" pitchFamily="34" charset="0"/>
                </a:rPr>
                <a:t>Male Sex Biased Gene evolves faster than female Biased and Unbiased</a:t>
              </a:r>
              <a:endParaRPr lang="en-GB" dirty="0">
                <a:solidFill>
                  <a:schemeClr val="tx1">
                    <a:lumMod val="65000"/>
                    <a:lumOff val="35000"/>
                  </a:schemeClr>
                </a:solidFill>
                <a:latin typeface="Calibri" panose="020F0502020204030204" pitchFamily="34" charset="0"/>
              </a:endParaRPr>
            </a:p>
          </p:txBody>
        </p:sp>
        <p:pic>
          <p:nvPicPr>
            <p:cNvPr id="3074" name="Picture 2" descr="Z:\Dropbox\Alex_thesis\images\dNd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0432" y="3397367"/>
              <a:ext cx="2976009" cy="204848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Z:\Dropbox\Alex_thesis\images\man-icon-black-hi.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14859" y="3973431"/>
              <a:ext cx="3068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Z:\Dropbox\Alex_thesis\images\women.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07915" y="3973431"/>
              <a:ext cx="29914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ZoneTexte 1"/>
          <p:cNvSpPr txBox="1"/>
          <p:nvPr/>
        </p:nvSpPr>
        <p:spPr>
          <a:xfrm>
            <a:off x="2044834" y="5877272"/>
            <a:ext cx="5054332" cy="400110"/>
          </a:xfrm>
          <a:prstGeom prst="rect">
            <a:avLst/>
          </a:prstGeom>
          <a:noFill/>
        </p:spPr>
        <p:txBody>
          <a:bodyPr wrap="none" rtlCol="0">
            <a:spAutoFit/>
          </a:bodyPr>
          <a:lstStyle/>
          <a:p>
            <a:r>
              <a:rPr lang="en-GB" sz="2000" b="1" dirty="0" smtClean="0">
                <a:solidFill>
                  <a:schemeClr val="tx1">
                    <a:lumMod val="65000"/>
                    <a:lumOff val="35000"/>
                  </a:schemeClr>
                </a:solidFill>
              </a:rPr>
              <a:t>Same evolution pattern for </a:t>
            </a:r>
            <a:r>
              <a:rPr lang="en-GB" sz="2000" b="1" i="1" dirty="0" smtClean="0">
                <a:solidFill>
                  <a:schemeClr val="tx1">
                    <a:lumMod val="65000"/>
                    <a:lumOff val="35000"/>
                  </a:schemeClr>
                </a:solidFill>
              </a:rPr>
              <a:t>Ectocarpus</a:t>
            </a:r>
            <a:r>
              <a:rPr lang="en-GB" sz="2000" b="1" dirty="0" smtClean="0">
                <a:solidFill>
                  <a:schemeClr val="tx1">
                    <a:lumMod val="65000"/>
                    <a:lumOff val="35000"/>
                  </a:schemeClr>
                </a:solidFill>
              </a:rPr>
              <a:t> genes?</a:t>
            </a:r>
            <a:endParaRPr lang="en-GB" sz="2000" b="1" dirty="0">
              <a:solidFill>
                <a:schemeClr val="tx1">
                  <a:lumMod val="65000"/>
                  <a:lumOff val="35000"/>
                </a:schemeClr>
              </a:solidFill>
            </a:endParaRPr>
          </a:p>
        </p:txBody>
      </p:sp>
      <p:sp>
        <p:nvSpPr>
          <p:cNvPr id="30" name="ZoneTexte 29"/>
          <p:cNvSpPr txBox="1"/>
          <p:nvPr/>
        </p:nvSpPr>
        <p:spPr>
          <a:xfrm>
            <a:off x="4495800" y="2743200"/>
            <a:ext cx="1174812" cy="369332"/>
          </a:xfrm>
          <a:prstGeom prst="rect">
            <a:avLst/>
          </a:prstGeom>
          <a:noFill/>
        </p:spPr>
        <p:txBody>
          <a:bodyPr wrap="square" rtlCol="0">
            <a:spAutoFit/>
          </a:bodyPr>
          <a:lstStyle/>
          <a:p>
            <a:pPr algn="ctr"/>
            <a:r>
              <a:rPr lang="en-GB" dirty="0" smtClean="0">
                <a:solidFill>
                  <a:schemeClr val="tx1">
                    <a:lumMod val="65000"/>
                    <a:lumOff val="35000"/>
                  </a:schemeClr>
                </a:solidFill>
                <a:latin typeface="Calibri" panose="020F0502020204030204" pitchFamily="34" charset="0"/>
              </a:rPr>
              <a:t>Human</a:t>
            </a:r>
            <a:endParaRPr lang="en-GB" dirty="0">
              <a:solidFill>
                <a:schemeClr val="tx1">
                  <a:lumMod val="65000"/>
                  <a:lumOff val="35000"/>
                </a:schemeClr>
              </a:solidFill>
              <a:latin typeface="Calibri" panose="020F0502020204030204" pitchFamily="34" charset="0"/>
            </a:endParaRPr>
          </a:p>
        </p:txBody>
      </p:sp>
    </p:spTree>
    <p:extLst>
      <p:ext uri="{BB962C8B-B14F-4D97-AF65-F5344CB8AC3E}">
        <p14:creationId xmlns:p14="http://schemas.microsoft.com/office/powerpoint/2010/main" val="27861330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Differential expression analysis</a:t>
            </a:r>
            <a:endParaRPr lang="en-GB" sz="2800" kern="0" dirty="0">
              <a:latin typeface="+mn-lt"/>
            </a:endParaRPr>
          </a:p>
        </p:txBody>
      </p:sp>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9" name="Rectangle 8"/>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77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a:t>
            </a:r>
            <a:r>
              <a:rPr lang="en-US" i="1" kern="0" dirty="0" smtClean="0"/>
              <a:t>de novo</a:t>
            </a:r>
            <a:r>
              <a:rPr lang="en-US" kern="0" dirty="0" smtClean="0"/>
              <a:t> assembly of </a:t>
            </a:r>
            <a:r>
              <a:rPr lang="en-US" i="1" kern="0" dirty="0" smtClean="0"/>
              <a:t>E. </a:t>
            </a:r>
            <a:r>
              <a:rPr lang="en-US" i="1" kern="0" dirty="0" err="1" smtClean="0"/>
              <a:t>fasiculatus</a:t>
            </a:r>
            <a:r>
              <a:rPr lang="en-US" i="1" kern="0" dirty="0" smtClean="0"/>
              <a:t> </a:t>
            </a:r>
            <a:r>
              <a:rPr lang="en-US" kern="0" dirty="0" smtClean="0"/>
              <a:t>transcriptome</a:t>
            </a:r>
            <a:endParaRPr lang="en-US" i="1" kern="0" dirty="0" smtClean="0"/>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1" name="Espace réservé du numéro de diapositive 5"/>
          <p:cNvSpPr>
            <a:spLocks noGrp="1"/>
          </p:cNvSpPr>
          <p:nvPr>
            <p:ph type="sldNum" sz="quarter" idx="12"/>
          </p:nvPr>
        </p:nvSpPr>
        <p:spPr>
          <a:xfrm>
            <a:off x="6553200" y="6356350"/>
            <a:ext cx="2133600" cy="365125"/>
          </a:xfrm>
        </p:spPr>
        <p:txBody>
          <a:bodyPr/>
          <a:lstStyle/>
          <a:p>
            <a:fld id="{2BFA64F5-C1DA-44D3-98D8-4DF6E2B5E1F4}" type="slidenum">
              <a:rPr lang="fr-FR" smtClean="0">
                <a:latin typeface="+mn-lt"/>
              </a:rPr>
              <a:pPr/>
              <a:t>103</a:t>
            </a:fld>
            <a:endParaRPr lang="fr-FR">
              <a:latin typeface="+mn-lt"/>
            </a:endParaRPr>
          </a:p>
        </p:txBody>
      </p:sp>
      <p:pic>
        <p:nvPicPr>
          <p:cNvPr id="6146" name="Picture 2" descr="Z:\Dropbox\Alex_thesis\images\tree_ect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3144" y="1245817"/>
            <a:ext cx="4994920" cy="4124325"/>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1463131" y="5435932"/>
            <a:ext cx="2896370" cy="369332"/>
          </a:xfrm>
          <a:prstGeom prst="rect">
            <a:avLst/>
          </a:prstGeom>
          <a:noFill/>
        </p:spPr>
        <p:txBody>
          <a:bodyPr wrap="none" rtlCol="0">
            <a:spAutoFit/>
          </a:bodyPr>
          <a:lstStyle/>
          <a:p>
            <a:r>
              <a:rPr lang="en-GB" i="1" dirty="0" smtClean="0">
                <a:solidFill>
                  <a:schemeClr val="tx1">
                    <a:lumMod val="65000"/>
                    <a:lumOff val="35000"/>
                  </a:schemeClr>
                </a:solidFill>
              </a:rPr>
              <a:t>Ectocarpus</a:t>
            </a:r>
            <a:r>
              <a:rPr lang="en-GB" dirty="0" smtClean="0">
                <a:solidFill>
                  <a:schemeClr val="tx1">
                    <a:lumMod val="65000"/>
                    <a:lumOff val="35000"/>
                  </a:schemeClr>
                </a:solidFill>
              </a:rPr>
              <a:t> </a:t>
            </a:r>
            <a:r>
              <a:rPr lang="en-GB" dirty="0">
                <a:solidFill>
                  <a:schemeClr val="tx1">
                    <a:lumMod val="65000"/>
                    <a:lumOff val="35000"/>
                  </a:schemeClr>
                </a:solidFill>
              </a:rPr>
              <a:t>phylogenetic tree</a:t>
            </a:r>
          </a:p>
        </p:txBody>
      </p:sp>
      <p:sp>
        <p:nvSpPr>
          <p:cNvPr id="21" name="Ellipse 20"/>
          <p:cNvSpPr/>
          <p:nvPr/>
        </p:nvSpPr>
        <p:spPr>
          <a:xfrm>
            <a:off x="3131840" y="1245817"/>
            <a:ext cx="1008112" cy="297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Ellipse 140"/>
          <p:cNvSpPr/>
          <p:nvPr/>
        </p:nvSpPr>
        <p:spPr>
          <a:xfrm>
            <a:off x="4067944" y="4580276"/>
            <a:ext cx="1080120" cy="360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ZoneTexte 15"/>
          <p:cNvSpPr txBox="1"/>
          <p:nvPr/>
        </p:nvSpPr>
        <p:spPr>
          <a:xfrm>
            <a:off x="3717229" y="6484054"/>
            <a:ext cx="2280881" cy="276999"/>
          </a:xfrm>
          <a:prstGeom prst="rect">
            <a:avLst/>
          </a:prstGeom>
          <a:noFill/>
        </p:spPr>
        <p:txBody>
          <a:bodyPr wrap="none" rtlCol="0">
            <a:spAutoFit/>
          </a:bodyPr>
          <a:lstStyle/>
          <a:p>
            <a:r>
              <a:rPr lang="en-GB" sz="1200" dirty="0" smtClean="0">
                <a:solidFill>
                  <a:schemeClr val="tx1">
                    <a:lumMod val="65000"/>
                    <a:lumOff val="35000"/>
                  </a:schemeClr>
                </a:solidFill>
              </a:rPr>
              <a:t>Claire </a:t>
            </a:r>
            <a:r>
              <a:rPr lang="en-GB" sz="1200" dirty="0" err="1" smtClean="0">
                <a:solidFill>
                  <a:schemeClr val="tx1">
                    <a:lumMod val="65000"/>
                    <a:lumOff val="35000"/>
                  </a:schemeClr>
                </a:solidFill>
              </a:rPr>
              <a:t>Gachon</a:t>
            </a:r>
            <a:r>
              <a:rPr lang="en-GB" sz="1200" dirty="0" smtClean="0">
                <a:solidFill>
                  <a:schemeClr val="tx1">
                    <a:lumMod val="65000"/>
                    <a:lumOff val="35000"/>
                  </a:schemeClr>
                </a:solidFill>
              </a:rPr>
              <a:t> data – unpublished</a:t>
            </a:r>
            <a:endParaRPr lang="en-GB" sz="1200" dirty="0">
              <a:solidFill>
                <a:schemeClr val="tx1">
                  <a:lumMod val="65000"/>
                  <a:lumOff val="35000"/>
                </a:schemeClr>
              </a:solidFill>
            </a:endParaRPr>
          </a:p>
        </p:txBody>
      </p:sp>
    </p:spTree>
    <p:extLst>
      <p:ext uri="{BB962C8B-B14F-4D97-AF65-F5344CB8AC3E}">
        <p14:creationId xmlns:p14="http://schemas.microsoft.com/office/powerpoint/2010/main" val="29394708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Differential expression analysis</a:t>
            </a:r>
            <a:endParaRPr lang="en-GB" sz="2800" kern="0" dirty="0">
              <a:latin typeface="+mn-lt"/>
            </a:endParaRPr>
          </a:p>
        </p:txBody>
      </p:sp>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9" name="Rectangle 8"/>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77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a:t>
            </a:r>
            <a:r>
              <a:rPr lang="en-US" i="1" kern="0" dirty="0" smtClean="0"/>
              <a:t>de novo</a:t>
            </a:r>
            <a:r>
              <a:rPr lang="en-US" kern="0" dirty="0" smtClean="0"/>
              <a:t> assembly of </a:t>
            </a:r>
            <a:r>
              <a:rPr lang="en-US" i="1" kern="0" dirty="0" smtClean="0"/>
              <a:t>E. </a:t>
            </a:r>
            <a:r>
              <a:rPr lang="en-US" i="1" kern="0" dirty="0" err="1" smtClean="0"/>
              <a:t>fasiculatus</a:t>
            </a:r>
            <a:r>
              <a:rPr lang="en-US" i="1" kern="0" dirty="0" smtClean="0"/>
              <a:t> </a:t>
            </a:r>
            <a:r>
              <a:rPr lang="en-US" kern="0" dirty="0" smtClean="0"/>
              <a:t>transcriptome</a:t>
            </a:r>
            <a:endParaRPr lang="en-US" i="1" kern="0" dirty="0" smtClean="0"/>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1" name="Espace réservé du numéro de diapositive 5"/>
          <p:cNvSpPr>
            <a:spLocks noGrp="1"/>
          </p:cNvSpPr>
          <p:nvPr>
            <p:ph type="sldNum" sz="quarter" idx="12"/>
          </p:nvPr>
        </p:nvSpPr>
        <p:spPr>
          <a:xfrm>
            <a:off x="6553200" y="6356350"/>
            <a:ext cx="2133600" cy="365125"/>
          </a:xfrm>
        </p:spPr>
        <p:txBody>
          <a:bodyPr/>
          <a:lstStyle/>
          <a:p>
            <a:fld id="{2BFA64F5-C1DA-44D3-98D8-4DF6E2B5E1F4}" type="slidenum">
              <a:rPr lang="fr-FR" smtClean="0">
                <a:latin typeface="+mn-lt"/>
              </a:rPr>
              <a:pPr/>
              <a:t>104</a:t>
            </a:fld>
            <a:endParaRPr lang="fr-FR">
              <a:latin typeface="+mn-lt"/>
            </a:endParaRPr>
          </a:p>
        </p:txBody>
      </p:sp>
      <p:grpSp>
        <p:nvGrpSpPr>
          <p:cNvPr id="13" name="Groupe 12"/>
          <p:cNvGrpSpPr/>
          <p:nvPr/>
        </p:nvGrpSpPr>
        <p:grpSpPr>
          <a:xfrm>
            <a:off x="5783247" y="871675"/>
            <a:ext cx="1417440" cy="447890"/>
            <a:chOff x="6120273" y="828709"/>
            <a:chExt cx="1417440" cy="447890"/>
          </a:xfrm>
        </p:grpSpPr>
        <p:cxnSp>
          <p:nvCxnSpPr>
            <p:cNvPr id="73" name="Connecteur droit 72"/>
            <p:cNvCxnSpPr/>
            <p:nvPr/>
          </p:nvCxnSpPr>
          <p:spPr>
            <a:xfrm>
              <a:off x="6423005" y="82870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a:off x="6575405" y="98110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6775786" y="1213196"/>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6455742" y="917083"/>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6359163" y="1012812"/>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6592100" y="1076457"/>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6719421" y="127659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6120273" y="980728"/>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6392299" y="1149170"/>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6752884" y="98110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6953265" y="1213196"/>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6206763" y="88394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6191120" y="1149170"/>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6263128" y="1268436"/>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6886052" y="82870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a:off x="7232986" y="1149932"/>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a:off x="7177673" y="1213196"/>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6977292" y="980728"/>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98" name="Connecteur droit 97"/>
            <p:cNvCxnSpPr/>
            <p:nvPr/>
          </p:nvCxnSpPr>
          <p:spPr>
            <a:xfrm>
              <a:off x="6655797" y="836491"/>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6761268" y="917083"/>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a:off x="6961649" y="1149170"/>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Connecteur droit 101"/>
            <p:cNvCxnSpPr/>
            <p:nvPr/>
          </p:nvCxnSpPr>
          <p:spPr>
            <a:xfrm>
              <a:off x="7056485" y="1076457"/>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3" name="Connecteur droit 102"/>
            <p:cNvCxnSpPr/>
            <p:nvPr/>
          </p:nvCxnSpPr>
          <p:spPr>
            <a:xfrm>
              <a:off x="6638864" y="1146113"/>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5" name="Connecteur droit 104"/>
            <p:cNvCxnSpPr/>
            <p:nvPr/>
          </p:nvCxnSpPr>
          <p:spPr>
            <a:xfrm>
              <a:off x="7201302" y="983611"/>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6" name="Connecteur droit 105"/>
            <p:cNvCxnSpPr/>
            <p:nvPr/>
          </p:nvCxnSpPr>
          <p:spPr>
            <a:xfrm>
              <a:off x="6968908" y="892735"/>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a:off x="7393697" y="1019545"/>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a:off x="6833276" y="1081940"/>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a:off x="7248629" y="829471"/>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7185985" y="883949"/>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a:off x="6494650" y="1213196"/>
              <a:ext cx="144016" cy="0"/>
            </a:xfrm>
            <a:prstGeom prst="line">
              <a:avLst/>
            </a:prstGeom>
            <a:ln w="254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 name="Groupe 2"/>
          <p:cNvGrpSpPr/>
          <p:nvPr/>
        </p:nvGrpSpPr>
        <p:grpSpPr>
          <a:xfrm>
            <a:off x="5531615" y="1766191"/>
            <a:ext cx="1920705" cy="1168864"/>
            <a:chOff x="6064920" y="1992025"/>
            <a:chExt cx="1920705" cy="1168864"/>
          </a:xfrm>
        </p:grpSpPr>
        <p:sp>
          <p:nvSpPr>
            <p:cNvPr id="112" name="ZoneTexte 111"/>
            <p:cNvSpPr txBox="1"/>
            <p:nvPr/>
          </p:nvSpPr>
          <p:spPr>
            <a:xfrm>
              <a:off x="6064920" y="2853112"/>
              <a:ext cx="1920705" cy="307777"/>
            </a:xfrm>
            <a:prstGeom prst="rect">
              <a:avLst/>
            </a:prstGeom>
            <a:noFill/>
          </p:spPr>
          <p:txBody>
            <a:bodyPr wrap="square" rtlCol="0">
              <a:spAutoFit/>
            </a:bodyPr>
            <a:lstStyle/>
            <a:p>
              <a:pPr algn="ctr"/>
              <a:r>
                <a:rPr lang="en-GB" sz="1400" i="1" dirty="0" smtClean="0">
                  <a:solidFill>
                    <a:schemeClr val="tx1">
                      <a:lumMod val="65000"/>
                      <a:lumOff val="35000"/>
                    </a:schemeClr>
                  </a:solidFill>
                  <a:latin typeface="+mn-lt"/>
                </a:rPr>
                <a:t>de novo </a:t>
              </a:r>
              <a:r>
                <a:rPr lang="en-GB" sz="1400" dirty="0" smtClean="0">
                  <a:solidFill>
                    <a:schemeClr val="tx1">
                      <a:lumMod val="65000"/>
                      <a:lumOff val="35000"/>
                    </a:schemeClr>
                  </a:solidFill>
                  <a:latin typeface="+mn-lt"/>
                </a:rPr>
                <a:t>assembly</a:t>
              </a:r>
              <a:endParaRPr lang="en-GB" sz="1400" dirty="0">
                <a:solidFill>
                  <a:schemeClr val="tx1">
                    <a:lumMod val="65000"/>
                    <a:lumOff val="35000"/>
                  </a:schemeClr>
                </a:solidFill>
                <a:latin typeface="+mn-lt"/>
              </a:endParaRPr>
            </a:p>
          </p:txBody>
        </p:sp>
        <p:pic>
          <p:nvPicPr>
            <p:cNvPr id="113" name="Picture 19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1000" y="1992025"/>
              <a:ext cx="1268167" cy="836796"/>
            </a:xfrm>
            <a:prstGeom prst="rect">
              <a:avLst/>
            </a:prstGeom>
          </p:spPr>
        </p:pic>
      </p:grpSp>
      <p:pic>
        <p:nvPicPr>
          <p:cNvPr id="117" name="Picture 2" descr="http://www.ncbi.nlm.nih.gov/Class/BLAST/blast1.g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23915" y="4349331"/>
            <a:ext cx="936104" cy="238707"/>
          </a:xfrm>
          <a:prstGeom prst="rect">
            <a:avLst/>
          </a:prstGeom>
          <a:noFill/>
          <a:extLst>
            <a:ext uri="{909E8E84-426E-40DD-AFC4-6F175D3DCCD1}">
              <a14:hiddenFill xmlns:a14="http://schemas.microsoft.com/office/drawing/2010/main">
                <a:solidFill>
                  <a:srgbClr val="FFFFFF"/>
                </a:solidFill>
              </a14:hiddenFill>
            </a:ext>
          </a:extLst>
        </p:spPr>
      </p:pic>
      <p:sp>
        <p:nvSpPr>
          <p:cNvPr id="118" name="ZoneTexte 117"/>
          <p:cNvSpPr txBox="1"/>
          <p:nvPr/>
        </p:nvSpPr>
        <p:spPr>
          <a:xfrm>
            <a:off x="5764288" y="5394702"/>
            <a:ext cx="1455358" cy="338554"/>
          </a:xfrm>
          <a:prstGeom prst="rect">
            <a:avLst/>
          </a:prstGeom>
          <a:noFill/>
        </p:spPr>
        <p:txBody>
          <a:bodyPr wrap="square" rtlCol="0">
            <a:spAutoFit/>
          </a:bodyPr>
          <a:lstStyle/>
          <a:p>
            <a:pPr algn="ctr"/>
            <a:r>
              <a:rPr lang="en-GB" sz="1600" dirty="0" err="1" smtClean="0">
                <a:solidFill>
                  <a:schemeClr val="tx1">
                    <a:lumMod val="65000"/>
                    <a:lumOff val="35000"/>
                  </a:schemeClr>
                </a:solidFill>
                <a:latin typeface="+mn-lt"/>
              </a:rPr>
              <a:t>Orthologs</a:t>
            </a:r>
            <a:endParaRPr lang="en-GB" sz="1600" dirty="0">
              <a:solidFill>
                <a:schemeClr val="tx1">
                  <a:lumMod val="65000"/>
                  <a:lumOff val="35000"/>
                </a:schemeClr>
              </a:solidFill>
              <a:latin typeface="+mn-lt"/>
            </a:endParaRPr>
          </a:p>
        </p:txBody>
      </p:sp>
      <p:grpSp>
        <p:nvGrpSpPr>
          <p:cNvPr id="2" name="Groupe 1"/>
          <p:cNvGrpSpPr/>
          <p:nvPr/>
        </p:nvGrpSpPr>
        <p:grpSpPr>
          <a:xfrm>
            <a:off x="5801603" y="3381681"/>
            <a:ext cx="1380728" cy="521024"/>
            <a:chOff x="6295719" y="3405152"/>
            <a:chExt cx="1380728" cy="521024"/>
          </a:xfrm>
        </p:grpSpPr>
        <p:cxnSp>
          <p:nvCxnSpPr>
            <p:cNvPr id="114" name="Connecteur droit 113"/>
            <p:cNvCxnSpPr/>
            <p:nvPr/>
          </p:nvCxnSpPr>
          <p:spPr>
            <a:xfrm>
              <a:off x="6575367" y="3470280"/>
              <a:ext cx="72008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Connecteur droit 114"/>
            <p:cNvCxnSpPr/>
            <p:nvPr/>
          </p:nvCxnSpPr>
          <p:spPr>
            <a:xfrm>
              <a:off x="6579559" y="3600536"/>
              <a:ext cx="79208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a:off x="6295719" y="3405152"/>
              <a:ext cx="77532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6727767" y="3665664"/>
              <a:ext cx="72008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a:off x="6731959" y="3795920"/>
              <a:ext cx="79208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6448119" y="3535408"/>
              <a:ext cx="77532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a:off x="6880167" y="3861048"/>
              <a:ext cx="72008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6884359" y="3926176"/>
              <a:ext cx="79208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Connecteur droit 124"/>
            <p:cNvCxnSpPr/>
            <p:nvPr/>
          </p:nvCxnSpPr>
          <p:spPr>
            <a:xfrm>
              <a:off x="6600519" y="3730792"/>
              <a:ext cx="77532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27" name="Connecteur droit avec flèche 126"/>
          <p:cNvCxnSpPr/>
          <p:nvPr/>
        </p:nvCxnSpPr>
        <p:spPr>
          <a:xfrm>
            <a:off x="6491967" y="1398878"/>
            <a:ext cx="0" cy="28800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p:cNvCxnSpPr/>
          <p:nvPr/>
        </p:nvCxnSpPr>
        <p:spPr>
          <a:xfrm>
            <a:off x="6491967" y="3014368"/>
            <a:ext cx="0" cy="28800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Connecteur droit avec flèche 130"/>
          <p:cNvCxnSpPr/>
          <p:nvPr/>
        </p:nvCxnSpPr>
        <p:spPr>
          <a:xfrm>
            <a:off x="6491967" y="3982018"/>
            <a:ext cx="0" cy="28800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a:endCxn id="118" idx="0"/>
          </p:cNvCxnSpPr>
          <p:nvPr/>
        </p:nvCxnSpPr>
        <p:spPr>
          <a:xfrm>
            <a:off x="6491967" y="4667351"/>
            <a:ext cx="0" cy="727351"/>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ZoneTexte 52"/>
          <p:cNvSpPr txBox="1"/>
          <p:nvPr/>
        </p:nvSpPr>
        <p:spPr>
          <a:xfrm>
            <a:off x="3717229" y="6484054"/>
            <a:ext cx="2280881" cy="276999"/>
          </a:xfrm>
          <a:prstGeom prst="rect">
            <a:avLst/>
          </a:prstGeom>
          <a:noFill/>
        </p:spPr>
        <p:txBody>
          <a:bodyPr wrap="none" rtlCol="0">
            <a:spAutoFit/>
          </a:bodyPr>
          <a:lstStyle/>
          <a:p>
            <a:r>
              <a:rPr lang="en-GB" sz="1200" dirty="0" smtClean="0">
                <a:solidFill>
                  <a:schemeClr val="tx1">
                    <a:lumMod val="65000"/>
                    <a:lumOff val="35000"/>
                  </a:schemeClr>
                </a:solidFill>
              </a:rPr>
              <a:t>Claire </a:t>
            </a:r>
            <a:r>
              <a:rPr lang="en-GB" sz="1200" dirty="0" err="1" smtClean="0">
                <a:solidFill>
                  <a:schemeClr val="tx1">
                    <a:lumMod val="65000"/>
                    <a:lumOff val="35000"/>
                  </a:schemeClr>
                </a:solidFill>
              </a:rPr>
              <a:t>Gachon</a:t>
            </a:r>
            <a:r>
              <a:rPr lang="en-GB" sz="1200" dirty="0" smtClean="0">
                <a:solidFill>
                  <a:schemeClr val="tx1">
                    <a:lumMod val="65000"/>
                    <a:lumOff val="35000"/>
                  </a:schemeClr>
                </a:solidFill>
              </a:rPr>
              <a:t> data – unpublished</a:t>
            </a:r>
            <a:endParaRPr lang="en-GB" sz="1200" dirty="0">
              <a:solidFill>
                <a:schemeClr val="tx1">
                  <a:lumMod val="65000"/>
                  <a:lumOff val="35000"/>
                </a:schemeClr>
              </a:solidFill>
            </a:endParaRPr>
          </a:p>
        </p:txBody>
      </p:sp>
      <p:pic>
        <p:nvPicPr>
          <p:cNvPr id="6146" name="Picture 2" descr="Z:\Dropbox\Alex_thesis\images\tree_ect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3144" y="1245817"/>
            <a:ext cx="4994920" cy="4124325"/>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1463131" y="5435932"/>
            <a:ext cx="2896370" cy="369332"/>
          </a:xfrm>
          <a:prstGeom prst="rect">
            <a:avLst/>
          </a:prstGeom>
          <a:noFill/>
        </p:spPr>
        <p:txBody>
          <a:bodyPr wrap="none" rtlCol="0">
            <a:spAutoFit/>
          </a:bodyPr>
          <a:lstStyle/>
          <a:p>
            <a:r>
              <a:rPr lang="en-GB" i="1" dirty="0" smtClean="0">
                <a:solidFill>
                  <a:schemeClr val="tx1">
                    <a:lumMod val="65000"/>
                    <a:lumOff val="35000"/>
                  </a:schemeClr>
                </a:solidFill>
              </a:rPr>
              <a:t>Ectocarpus</a:t>
            </a:r>
            <a:r>
              <a:rPr lang="en-GB" dirty="0" smtClean="0">
                <a:solidFill>
                  <a:schemeClr val="tx1">
                    <a:lumMod val="65000"/>
                    <a:lumOff val="35000"/>
                  </a:schemeClr>
                </a:solidFill>
              </a:rPr>
              <a:t> </a:t>
            </a:r>
            <a:r>
              <a:rPr lang="en-GB" dirty="0">
                <a:solidFill>
                  <a:schemeClr val="tx1">
                    <a:lumMod val="65000"/>
                    <a:lumOff val="35000"/>
                  </a:schemeClr>
                </a:solidFill>
              </a:rPr>
              <a:t>phylogenetic tree</a:t>
            </a:r>
          </a:p>
        </p:txBody>
      </p:sp>
      <p:grpSp>
        <p:nvGrpSpPr>
          <p:cNvPr id="94" name="Groupe 93"/>
          <p:cNvGrpSpPr/>
          <p:nvPr/>
        </p:nvGrpSpPr>
        <p:grpSpPr>
          <a:xfrm>
            <a:off x="7596336" y="4221088"/>
            <a:ext cx="1380728" cy="521024"/>
            <a:chOff x="6295719" y="3405152"/>
            <a:chExt cx="1380728" cy="521024"/>
          </a:xfrm>
        </p:grpSpPr>
        <p:cxnSp>
          <p:nvCxnSpPr>
            <p:cNvPr id="95" name="Connecteur droit 94"/>
            <p:cNvCxnSpPr/>
            <p:nvPr/>
          </p:nvCxnSpPr>
          <p:spPr>
            <a:xfrm>
              <a:off x="6575367" y="3470280"/>
              <a:ext cx="72008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6579559" y="3600536"/>
              <a:ext cx="79208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Connecteur droit 103"/>
            <p:cNvCxnSpPr/>
            <p:nvPr/>
          </p:nvCxnSpPr>
          <p:spPr>
            <a:xfrm>
              <a:off x="6295719" y="3405152"/>
              <a:ext cx="77532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a:off x="6727767" y="3665664"/>
              <a:ext cx="72008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4" name="Connecteur droit 133"/>
            <p:cNvCxnSpPr/>
            <p:nvPr/>
          </p:nvCxnSpPr>
          <p:spPr>
            <a:xfrm>
              <a:off x="6731959" y="3795920"/>
              <a:ext cx="79208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a:off x="6448119" y="3535408"/>
              <a:ext cx="77532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Connecteur droit 135"/>
            <p:cNvCxnSpPr/>
            <p:nvPr/>
          </p:nvCxnSpPr>
          <p:spPr>
            <a:xfrm>
              <a:off x="6880167" y="3861048"/>
              <a:ext cx="72008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36"/>
            <p:cNvCxnSpPr/>
            <p:nvPr/>
          </p:nvCxnSpPr>
          <p:spPr>
            <a:xfrm>
              <a:off x="6884359" y="3926176"/>
              <a:ext cx="79208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Connecteur droit 137"/>
            <p:cNvCxnSpPr/>
            <p:nvPr/>
          </p:nvCxnSpPr>
          <p:spPr>
            <a:xfrm>
              <a:off x="6600519" y="3730792"/>
              <a:ext cx="775320"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39" name="Connecteur droit avec flèche 138"/>
          <p:cNvCxnSpPr/>
          <p:nvPr/>
        </p:nvCxnSpPr>
        <p:spPr>
          <a:xfrm rot="5400000">
            <a:off x="7308320" y="4342582"/>
            <a:ext cx="0" cy="28800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7663407" y="4849996"/>
            <a:ext cx="1480593" cy="523220"/>
          </a:xfrm>
          <a:prstGeom prst="rect">
            <a:avLst/>
          </a:prstGeom>
          <a:noFill/>
        </p:spPr>
        <p:txBody>
          <a:bodyPr wrap="square" rtlCol="0">
            <a:spAutoFit/>
          </a:bodyPr>
          <a:lstStyle/>
          <a:p>
            <a:pPr algn="ctr"/>
            <a:r>
              <a:rPr lang="en-GB" sz="1400" i="1" dirty="0" smtClean="0">
                <a:solidFill>
                  <a:schemeClr val="tx1">
                    <a:lumMod val="65000"/>
                    <a:lumOff val="35000"/>
                  </a:schemeClr>
                </a:solidFill>
              </a:rPr>
              <a:t>E. </a:t>
            </a:r>
            <a:r>
              <a:rPr lang="en-GB" sz="1400" i="1" dirty="0" err="1">
                <a:solidFill>
                  <a:schemeClr val="tx1">
                    <a:lumMod val="65000"/>
                    <a:lumOff val="35000"/>
                  </a:schemeClr>
                </a:solidFill>
              </a:rPr>
              <a:t>s</a:t>
            </a:r>
            <a:r>
              <a:rPr lang="en-GB" sz="1400" i="1" dirty="0" err="1" smtClean="0">
                <a:solidFill>
                  <a:schemeClr val="tx1">
                    <a:lumMod val="65000"/>
                    <a:lumOff val="35000"/>
                  </a:schemeClr>
                </a:solidFill>
              </a:rPr>
              <a:t>iliculosus</a:t>
            </a:r>
            <a:r>
              <a:rPr lang="en-GB" sz="1400" i="1" dirty="0" smtClean="0">
                <a:solidFill>
                  <a:schemeClr val="tx1">
                    <a:lumMod val="65000"/>
                    <a:lumOff val="35000"/>
                  </a:schemeClr>
                </a:solidFill>
              </a:rPr>
              <a:t> </a:t>
            </a:r>
            <a:r>
              <a:rPr lang="en-GB" sz="1400" dirty="0" smtClean="0">
                <a:solidFill>
                  <a:schemeClr val="tx1">
                    <a:lumMod val="65000"/>
                    <a:lumOff val="35000"/>
                  </a:schemeClr>
                </a:solidFill>
              </a:rPr>
              <a:t>transcriptome</a:t>
            </a:r>
            <a:endParaRPr lang="en-GB" sz="1400" dirty="0">
              <a:solidFill>
                <a:schemeClr val="tx1">
                  <a:lumMod val="65000"/>
                  <a:lumOff val="35000"/>
                </a:schemeClr>
              </a:solidFill>
            </a:endParaRPr>
          </a:p>
        </p:txBody>
      </p:sp>
      <p:sp>
        <p:nvSpPr>
          <p:cNvPr id="21" name="Ellipse 20"/>
          <p:cNvSpPr/>
          <p:nvPr/>
        </p:nvSpPr>
        <p:spPr>
          <a:xfrm>
            <a:off x="3131840" y="1245817"/>
            <a:ext cx="1008112" cy="297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Ellipse 140"/>
          <p:cNvSpPr/>
          <p:nvPr/>
        </p:nvSpPr>
        <p:spPr>
          <a:xfrm>
            <a:off x="4067944" y="4580276"/>
            <a:ext cx="1080120" cy="360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ZoneTexte 86"/>
          <p:cNvSpPr txBox="1"/>
          <p:nvPr/>
        </p:nvSpPr>
        <p:spPr>
          <a:xfrm>
            <a:off x="6858000" y="3124200"/>
            <a:ext cx="1480593" cy="523220"/>
          </a:xfrm>
          <a:prstGeom prst="rect">
            <a:avLst/>
          </a:prstGeom>
          <a:noFill/>
        </p:spPr>
        <p:txBody>
          <a:bodyPr wrap="square" rtlCol="0">
            <a:spAutoFit/>
          </a:bodyPr>
          <a:lstStyle/>
          <a:p>
            <a:pPr algn="ctr"/>
            <a:r>
              <a:rPr lang="en-GB" sz="1400" i="1" dirty="0" smtClean="0">
                <a:solidFill>
                  <a:schemeClr val="tx1">
                    <a:lumMod val="65000"/>
                    <a:lumOff val="35000"/>
                  </a:schemeClr>
                </a:solidFill>
              </a:rPr>
              <a:t>E. </a:t>
            </a:r>
            <a:r>
              <a:rPr lang="en-GB" sz="1400" i="1" dirty="0" err="1">
                <a:solidFill>
                  <a:schemeClr val="tx1">
                    <a:lumMod val="65000"/>
                    <a:lumOff val="35000"/>
                  </a:schemeClr>
                </a:solidFill>
              </a:rPr>
              <a:t>f</a:t>
            </a:r>
            <a:r>
              <a:rPr lang="en-GB" sz="1400" i="1" dirty="0" err="1" smtClean="0">
                <a:solidFill>
                  <a:schemeClr val="tx1">
                    <a:lumMod val="65000"/>
                    <a:lumOff val="35000"/>
                  </a:schemeClr>
                </a:solidFill>
              </a:rPr>
              <a:t>asiculatus</a:t>
            </a:r>
            <a:r>
              <a:rPr lang="en-GB" sz="1400" i="1" dirty="0" smtClean="0">
                <a:solidFill>
                  <a:schemeClr val="tx1">
                    <a:lumMod val="65000"/>
                    <a:lumOff val="35000"/>
                  </a:schemeClr>
                </a:solidFill>
              </a:rPr>
              <a:t> </a:t>
            </a:r>
            <a:r>
              <a:rPr lang="en-GB" sz="1400" dirty="0" smtClean="0">
                <a:solidFill>
                  <a:schemeClr val="tx1">
                    <a:lumMod val="65000"/>
                    <a:lumOff val="35000"/>
                  </a:schemeClr>
                </a:solidFill>
              </a:rPr>
              <a:t>transcriptome</a:t>
            </a:r>
            <a:endParaRPr lang="en-GB" sz="1400" dirty="0">
              <a:solidFill>
                <a:schemeClr val="tx1">
                  <a:lumMod val="65000"/>
                  <a:lumOff val="35000"/>
                </a:schemeClr>
              </a:solidFill>
            </a:endParaRPr>
          </a:p>
        </p:txBody>
      </p:sp>
    </p:spTree>
    <p:extLst>
      <p:ext uri="{BB962C8B-B14F-4D97-AF65-F5344CB8AC3E}">
        <p14:creationId xmlns:p14="http://schemas.microsoft.com/office/powerpoint/2010/main" val="27737559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105</a:t>
            </a:fld>
            <a:endParaRPr lang="fr-FR">
              <a:latin typeface="+mn-lt"/>
            </a:endParaRPr>
          </a:p>
        </p:txBody>
      </p:sp>
      <p:sp>
        <p:nvSpPr>
          <p:cNvPr id="7" name="Rectangle 6"/>
          <p:cNvSpPr/>
          <p:nvPr/>
        </p:nvSpPr>
        <p:spPr>
          <a:xfrm>
            <a:off x="4860032" y="2235779"/>
            <a:ext cx="4032448" cy="1754326"/>
          </a:xfrm>
          <a:prstGeom prst="rect">
            <a:avLst/>
          </a:prstGeom>
        </p:spPr>
        <p:txBody>
          <a:bodyPr wrap="square">
            <a:spAutoFit/>
          </a:bodyPr>
          <a:lstStyle/>
          <a:p>
            <a:pPr marL="285750" indent="-285750">
              <a:buFont typeface="Arial" panose="020B0604020202020204" pitchFamily="34" charset="0"/>
              <a:buChar char="•"/>
            </a:pPr>
            <a:r>
              <a:rPr lang="en-GB" dirty="0" smtClean="0">
                <a:solidFill>
                  <a:schemeClr val="tx1">
                    <a:lumMod val="65000"/>
                    <a:lumOff val="35000"/>
                  </a:schemeClr>
                </a:solidFill>
                <a:latin typeface="+mn-lt"/>
              </a:rPr>
              <a:t>Faster evolution rate of sex biased genes than </a:t>
            </a:r>
            <a:r>
              <a:rPr lang="en-GB" dirty="0">
                <a:solidFill>
                  <a:schemeClr val="tx1">
                    <a:lumMod val="65000"/>
                    <a:lumOff val="35000"/>
                  </a:schemeClr>
                </a:solidFill>
                <a:latin typeface="+mn-lt"/>
              </a:rPr>
              <a:t>unbiased </a:t>
            </a:r>
            <a:r>
              <a:rPr lang="en-GB" dirty="0" smtClean="0">
                <a:solidFill>
                  <a:schemeClr val="tx1">
                    <a:lumMod val="65000"/>
                    <a:lumOff val="35000"/>
                  </a:schemeClr>
                </a:solidFill>
                <a:latin typeface="+mn-lt"/>
              </a:rPr>
              <a:t>genes</a:t>
            </a:r>
          </a:p>
          <a:p>
            <a:pPr marL="285750" indent="-285750">
              <a:buFont typeface="Arial" panose="020B0604020202020204" pitchFamily="34" charset="0"/>
              <a:buChar char="•"/>
            </a:pPr>
            <a:endParaRPr lang="en-GB" dirty="0" smtClean="0">
              <a:solidFill>
                <a:schemeClr val="tx1">
                  <a:lumMod val="65000"/>
                  <a:lumOff val="35000"/>
                </a:schemeClr>
              </a:solidFill>
              <a:latin typeface="+mn-lt"/>
            </a:endParaRPr>
          </a:p>
          <a:p>
            <a:pPr marL="285750" indent="-285750">
              <a:buFont typeface="Arial" panose="020B0604020202020204" pitchFamily="34" charset="0"/>
              <a:buChar char="•"/>
            </a:pPr>
            <a:endParaRPr lang="en-GB" dirty="0">
              <a:solidFill>
                <a:schemeClr val="tx1">
                  <a:lumMod val="65000"/>
                  <a:lumOff val="35000"/>
                </a:schemeClr>
              </a:solidFill>
              <a:latin typeface="+mn-lt"/>
            </a:endParaRPr>
          </a:p>
          <a:p>
            <a:pPr marL="285750" indent="-285750">
              <a:buFont typeface="Arial" panose="020B0604020202020204" pitchFamily="34" charset="0"/>
              <a:buChar char="•"/>
            </a:pPr>
            <a:r>
              <a:rPr lang="en-GB" dirty="0" smtClean="0">
                <a:solidFill>
                  <a:schemeClr val="tx1">
                    <a:lumMod val="65000"/>
                    <a:lumOff val="35000"/>
                  </a:schemeClr>
                </a:solidFill>
                <a:latin typeface="+mn-lt"/>
              </a:rPr>
              <a:t>Symmetrical evolution rates of male/female biased genes</a:t>
            </a:r>
          </a:p>
        </p:txBody>
      </p:sp>
      <p:sp>
        <p:nvSpPr>
          <p:cNvPr id="3" name="Rectangle 2"/>
          <p:cNvSpPr/>
          <p:nvPr/>
        </p:nvSpPr>
        <p:spPr>
          <a:xfrm>
            <a:off x="1354840" y="640681"/>
            <a:ext cx="6434320" cy="369332"/>
          </a:xfrm>
          <a:prstGeom prst="rect">
            <a:avLst/>
          </a:prstGeom>
        </p:spPr>
        <p:txBody>
          <a:bodyPr wrap="square">
            <a:spAutoFit/>
          </a:bodyPr>
          <a:lstStyle/>
          <a:p>
            <a:pPr algn="ctr"/>
            <a:r>
              <a:rPr lang="fr-FR" dirty="0" err="1">
                <a:solidFill>
                  <a:schemeClr val="tx1">
                    <a:lumMod val="65000"/>
                    <a:lumOff val="35000"/>
                  </a:schemeClr>
                </a:solidFill>
                <a:latin typeface="+mn-lt"/>
              </a:rPr>
              <a:t>dN</a:t>
            </a:r>
            <a:r>
              <a:rPr lang="fr-FR" dirty="0">
                <a:solidFill>
                  <a:schemeClr val="tx1">
                    <a:lumMod val="65000"/>
                    <a:lumOff val="35000"/>
                  </a:schemeClr>
                </a:solidFill>
                <a:latin typeface="+mn-lt"/>
              </a:rPr>
              <a:t>/</a:t>
            </a:r>
            <a:r>
              <a:rPr lang="fr-FR" dirty="0" err="1">
                <a:solidFill>
                  <a:schemeClr val="tx1">
                    <a:lumMod val="65000"/>
                    <a:lumOff val="35000"/>
                  </a:schemeClr>
                </a:solidFill>
                <a:latin typeface="+mn-lt"/>
              </a:rPr>
              <a:t>dS</a:t>
            </a:r>
            <a:r>
              <a:rPr lang="fr-FR" dirty="0">
                <a:solidFill>
                  <a:schemeClr val="tx1">
                    <a:lumMod val="65000"/>
                    <a:lumOff val="35000"/>
                  </a:schemeClr>
                </a:solidFill>
                <a:latin typeface="+mn-lt"/>
              </a:rPr>
              <a:t> </a:t>
            </a:r>
            <a:r>
              <a:rPr lang="fr-FR" dirty="0" err="1">
                <a:solidFill>
                  <a:schemeClr val="tx1">
                    <a:lumMod val="65000"/>
                    <a:lumOff val="35000"/>
                  </a:schemeClr>
                </a:solidFill>
                <a:latin typeface="+mn-lt"/>
              </a:rPr>
              <a:t>analysis</a:t>
            </a:r>
            <a:r>
              <a:rPr lang="fr-FR" dirty="0">
                <a:solidFill>
                  <a:schemeClr val="tx1">
                    <a:lumMod val="65000"/>
                    <a:lumOff val="35000"/>
                  </a:schemeClr>
                </a:solidFill>
                <a:latin typeface="+mn-lt"/>
              </a:rPr>
              <a:t> (</a:t>
            </a:r>
            <a:r>
              <a:rPr lang="fr-FR" i="1" dirty="0" err="1">
                <a:solidFill>
                  <a:schemeClr val="tx1">
                    <a:lumMod val="65000"/>
                    <a:lumOff val="35000"/>
                  </a:schemeClr>
                </a:solidFill>
                <a:latin typeface="+mn-lt"/>
              </a:rPr>
              <a:t>E. siliculosus</a:t>
            </a:r>
            <a:r>
              <a:rPr lang="fr-FR" dirty="0">
                <a:solidFill>
                  <a:schemeClr val="tx1">
                    <a:lumMod val="65000"/>
                    <a:lumOff val="35000"/>
                  </a:schemeClr>
                </a:solidFill>
                <a:latin typeface="+mn-lt"/>
              </a:rPr>
              <a:t> vs </a:t>
            </a:r>
            <a:r>
              <a:rPr lang="fr-FR" i="1" dirty="0" err="1">
                <a:solidFill>
                  <a:schemeClr val="tx1">
                    <a:lumMod val="65000"/>
                    <a:lumOff val="35000"/>
                  </a:schemeClr>
                </a:solidFill>
                <a:latin typeface="+mn-lt"/>
              </a:rPr>
              <a:t>E. fasciculatus</a:t>
            </a:r>
            <a:r>
              <a:rPr lang="fr-FR" dirty="0">
                <a:solidFill>
                  <a:schemeClr val="tx1">
                    <a:lumMod val="65000"/>
                    <a:lumOff val="35000"/>
                  </a:schemeClr>
                </a:solidFill>
                <a:latin typeface="+mn-lt"/>
              </a:rPr>
              <a:t>)</a:t>
            </a:r>
            <a:endParaRPr lang="en-US" dirty="0">
              <a:solidFill>
                <a:schemeClr val="tx1">
                  <a:lumMod val="65000"/>
                  <a:lumOff val="35000"/>
                </a:schemeClr>
              </a:solidFill>
              <a:latin typeface="+mn-lt"/>
            </a:endParaRPr>
          </a:p>
        </p:txBody>
      </p:sp>
      <p:sp>
        <p:nvSpPr>
          <p:cNvPr id="20"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Differential expression analysis</a:t>
            </a:r>
            <a:endParaRPr lang="en-GB" sz="2800" kern="0" dirty="0">
              <a:latin typeface="+mn-lt"/>
            </a:endParaRPr>
          </a:p>
        </p:txBody>
      </p:sp>
      <p:sp>
        <p:nvSpPr>
          <p:cNvPr id="21"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22"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23"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2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25" name="Rectangle 24"/>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a:t>
            </a:r>
            <a:r>
              <a:rPr lang="en-US" i="1" kern="0" dirty="0" smtClean="0"/>
              <a:t>Ectocarpus</a:t>
            </a:r>
            <a:r>
              <a:rPr lang="en-US" kern="0" dirty="0" smtClean="0"/>
              <a:t> sex biased genes are evolving rapidly</a:t>
            </a:r>
          </a:p>
        </p:txBody>
      </p:sp>
      <p:cxnSp>
        <p:nvCxnSpPr>
          <p:cNvPr id="27" name="Connecteur droit 2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Z:\Dropbox\Alex_thesis\images\dnds_by_se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7585" y="1124744"/>
            <a:ext cx="3600400" cy="5090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87" y="6579810"/>
            <a:ext cx="1333827" cy="276999"/>
          </a:xfrm>
          <a:prstGeom prst="rect">
            <a:avLst/>
          </a:prstGeom>
        </p:spPr>
        <p:txBody>
          <a:bodyPr wrap="none">
            <a:spAutoFit/>
          </a:bodyPr>
          <a:lstStyle/>
          <a:p>
            <a:r>
              <a:rPr lang="en-GB" sz="1200" dirty="0">
                <a:solidFill>
                  <a:schemeClr val="tx1">
                    <a:lumMod val="65000"/>
                    <a:lumOff val="35000"/>
                  </a:schemeClr>
                </a:solidFill>
              </a:rPr>
              <a:t>Agnieszka </a:t>
            </a:r>
            <a:r>
              <a:rPr lang="en-GB" sz="1200" dirty="0" err="1" smtClean="0">
                <a:solidFill>
                  <a:schemeClr val="tx1">
                    <a:lumMod val="65000"/>
                    <a:lumOff val="35000"/>
                  </a:schemeClr>
                </a:solidFill>
              </a:rPr>
              <a:t>Lipinska</a:t>
            </a:r>
            <a:endParaRPr lang="en-GB" sz="1200" dirty="0">
              <a:solidFill>
                <a:schemeClr val="tx1">
                  <a:lumMod val="65000"/>
                  <a:lumOff val="35000"/>
                </a:schemeClr>
              </a:solidFill>
            </a:endParaRPr>
          </a:p>
        </p:txBody>
      </p:sp>
    </p:spTree>
    <p:extLst>
      <p:ext uri="{BB962C8B-B14F-4D97-AF65-F5344CB8AC3E}">
        <p14:creationId xmlns:p14="http://schemas.microsoft.com/office/powerpoint/2010/main" val="12702464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5" name="Rectangle 4"/>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Sex biased genes: main results</a:t>
            </a:r>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5"/>
          <p:cNvSpPr>
            <a:spLocks noGrp="1"/>
          </p:cNvSpPr>
          <p:nvPr>
            <p:ph type="sldNum" sz="quarter" idx="12"/>
          </p:nvPr>
        </p:nvSpPr>
        <p:spPr>
          <a:xfrm>
            <a:off x="6553200" y="6356350"/>
            <a:ext cx="2133600" cy="365125"/>
          </a:xfrm>
        </p:spPr>
        <p:txBody>
          <a:bodyPr/>
          <a:lstStyle/>
          <a:p>
            <a:fld id="{2BFA64F5-C1DA-44D3-98D8-4DF6E2B5E1F4}" type="slidenum">
              <a:rPr lang="fr-FR" smtClean="0"/>
              <a:pPr/>
              <a:t>106</a:t>
            </a:fld>
            <a:endParaRPr lang="fr-FR" dirty="0"/>
          </a:p>
        </p:txBody>
      </p:sp>
      <p:sp>
        <p:nvSpPr>
          <p:cNvPr id="2" name="ZoneTexte 1"/>
          <p:cNvSpPr txBox="1"/>
          <p:nvPr/>
        </p:nvSpPr>
        <p:spPr>
          <a:xfrm>
            <a:off x="312118" y="620688"/>
            <a:ext cx="8519765" cy="5459956"/>
          </a:xfrm>
          <a:prstGeom prst="rect">
            <a:avLst/>
          </a:prstGeom>
          <a:noFill/>
        </p:spPr>
        <p:txBody>
          <a:bodyPr wrap="square" rtlCol="0">
            <a:spAutoFit/>
          </a:bodyPr>
          <a:lstStyle/>
          <a:p>
            <a:pPr marL="285750" indent="-285750">
              <a:buFont typeface="Wingdings" panose="05000000000000000000" pitchFamily="2" charset="2"/>
              <a:buChar char="§"/>
            </a:pPr>
            <a:r>
              <a:rPr lang="en-GB" sz="2400" dirty="0" smtClean="0">
                <a:solidFill>
                  <a:schemeClr val="tx1">
                    <a:lumMod val="65000"/>
                    <a:lumOff val="35000"/>
                  </a:schemeClr>
                </a:solidFill>
              </a:rPr>
              <a:t>Low percentage of genes differentially expressed between males and females gametophytes</a:t>
            </a:r>
          </a:p>
          <a:p>
            <a:endParaRPr lang="en-GB" sz="2000" dirty="0" smtClean="0">
              <a:solidFill>
                <a:schemeClr val="tx1">
                  <a:lumMod val="65000"/>
                  <a:lumOff val="35000"/>
                </a:schemeClr>
              </a:solidFill>
            </a:endParaRPr>
          </a:p>
          <a:p>
            <a:endParaRPr lang="en-GB" sz="2400" dirty="0" smtClean="0">
              <a:solidFill>
                <a:schemeClr val="tx1">
                  <a:lumMod val="65000"/>
                  <a:lumOff val="35000"/>
                </a:schemeClr>
              </a:solidFill>
            </a:endParaRPr>
          </a:p>
          <a:p>
            <a:endParaRPr lang="en-GB" sz="1600" dirty="0" smtClean="0">
              <a:solidFill>
                <a:schemeClr val="tx1">
                  <a:lumMod val="65000"/>
                  <a:lumOff val="35000"/>
                </a:schemeClr>
              </a:solidFill>
            </a:endParaRPr>
          </a:p>
          <a:p>
            <a:endParaRPr lang="en-GB" sz="2400" dirty="0" smtClean="0">
              <a:solidFill>
                <a:schemeClr val="tx1">
                  <a:lumMod val="65000"/>
                  <a:lumOff val="35000"/>
                </a:schemeClr>
              </a:solidFill>
            </a:endParaRPr>
          </a:p>
          <a:p>
            <a:pPr marL="285750" indent="-285750">
              <a:buFont typeface="Wingdings" panose="05000000000000000000" pitchFamily="2" charset="2"/>
              <a:buChar char="§"/>
            </a:pPr>
            <a:r>
              <a:rPr lang="en-US" sz="2400" dirty="0" smtClean="0">
                <a:solidFill>
                  <a:schemeClr val="tx1">
                    <a:lumMod val="65000"/>
                    <a:lumOff val="35000"/>
                  </a:schemeClr>
                </a:solidFill>
              </a:rPr>
              <a:t>Many more DE genes at immature stage: early </a:t>
            </a:r>
            <a:r>
              <a:rPr lang="en-US" sz="2400" dirty="0">
                <a:solidFill>
                  <a:schemeClr val="tx1">
                    <a:lumMod val="65000"/>
                    <a:lumOff val="35000"/>
                  </a:schemeClr>
                </a:solidFill>
              </a:rPr>
              <a:t>establishment of the sexual differentiation program</a:t>
            </a:r>
            <a:endParaRPr lang="en-GB" sz="2400" dirty="0">
              <a:solidFill>
                <a:schemeClr val="tx1">
                  <a:lumMod val="65000"/>
                  <a:lumOff val="35000"/>
                </a:schemeClr>
              </a:solidFill>
            </a:endParaRPr>
          </a:p>
          <a:p>
            <a:endParaRPr lang="en-GB" sz="2400" dirty="0" smtClean="0">
              <a:solidFill>
                <a:schemeClr val="tx1">
                  <a:lumMod val="65000"/>
                  <a:lumOff val="35000"/>
                </a:schemeClr>
              </a:solidFill>
            </a:endParaRPr>
          </a:p>
          <a:p>
            <a:endParaRPr lang="en-GB" sz="1600" dirty="0" smtClean="0">
              <a:solidFill>
                <a:schemeClr val="tx1">
                  <a:lumMod val="65000"/>
                  <a:lumOff val="35000"/>
                </a:schemeClr>
              </a:solidFill>
            </a:endParaRPr>
          </a:p>
          <a:p>
            <a:endParaRPr lang="en-GB" sz="2400" dirty="0">
              <a:solidFill>
                <a:schemeClr val="tx1">
                  <a:lumMod val="65000"/>
                  <a:lumOff val="35000"/>
                </a:schemeClr>
              </a:solidFill>
            </a:endParaRPr>
          </a:p>
          <a:p>
            <a:endParaRPr lang="en-GB" sz="2000" dirty="0" smtClean="0">
              <a:solidFill>
                <a:schemeClr val="tx1">
                  <a:lumMod val="65000"/>
                  <a:lumOff val="35000"/>
                </a:schemeClr>
              </a:solidFill>
            </a:endParaRPr>
          </a:p>
          <a:p>
            <a:pPr marL="285750" indent="-285750">
              <a:buFont typeface="Wingdings" panose="05000000000000000000" pitchFamily="2" charset="2"/>
              <a:buChar char="§"/>
            </a:pPr>
            <a:r>
              <a:rPr lang="en-GB" sz="2400" dirty="0" smtClean="0">
                <a:solidFill>
                  <a:schemeClr val="tx1">
                    <a:lumMod val="65000"/>
                    <a:lumOff val="35000"/>
                  </a:schemeClr>
                </a:solidFill>
              </a:rPr>
              <a:t>In </a:t>
            </a:r>
            <a:r>
              <a:rPr lang="en-GB" sz="2400" i="1" dirty="0" smtClean="0">
                <a:solidFill>
                  <a:schemeClr val="tx1">
                    <a:lumMod val="65000"/>
                    <a:lumOff val="35000"/>
                  </a:schemeClr>
                </a:solidFill>
              </a:rPr>
              <a:t>Ectocarpus</a:t>
            </a:r>
            <a:r>
              <a:rPr lang="en-GB" sz="2400" dirty="0" smtClean="0">
                <a:solidFill>
                  <a:schemeClr val="tx1">
                    <a:lumMod val="65000"/>
                    <a:lumOff val="35000"/>
                  </a:schemeClr>
                </a:solidFill>
              </a:rPr>
              <a:t>, males and females sex biased genes show symmetrical </a:t>
            </a:r>
            <a:r>
              <a:rPr lang="en-GB" sz="2400" dirty="0">
                <a:solidFill>
                  <a:schemeClr val="tx1">
                    <a:lumMod val="65000"/>
                    <a:lumOff val="35000"/>
                  </a:schemeClr>
                </a:solidFill>
              </a:rPr>
              <a:t>evolution </a:t>
            </a:r>
            <a:r>
              <a:rPr lang="en-GB" sz="2400" dirty="0" smtClean="0">
                <a:solidFill>
                  <a:schemeClr val="tx1">
                    <a:lumMod val="65000"/>
                    <a:lumOff val="35000"/>
                  </a:schemeClr>
                </a:solidFill>
              </a:rPr>
              <a:t>rates, faster than unbiased genes</a:t>
            </a:r>
          </a:p>
          <a:p>
            <a:pPr marL="742950" lvl="1" indent="-285750" eaLnBrk="0" hangingPunct="0">
              <a:spcBef>
                <a:spcPct val="20000"/>
              </a:spcBef>
              <a:buFont typeface="Arial" panose="020B0604020202020204" pitchFamily="34" charset="0"/>
              <a:buChar char="–"/>
            </a:pPr>
            <a:r>
              <a:rPr lang="en-GB" sz="2400" dirty="0" smtClean="0">
                <a:solidFill>
                  <a:prstClr val="black">
                    <a:lumMod val="65000"/>
                    <a:lumOff val="35000"/>
                  </a:prstClr>
                </a:solidFill>
              </a:rPr>
              <a:t>Same competition between gametes?</a:t>
            </a:r>
            <a:endParaRPr lang="en-GB" sz="2400" dirty="0">
              <a:solidFill>
                <a:prstClr val="black">
                  <a:lumMod val="65000"/>
                  <a:lumOff val="35000"/>
                </a:prstClr>
              </a:solidFill>
            </a:endParaRPr>
          </a:p>
        </p:txBody>
      </p:sp>
      <p:pic>
        <p:nvPicPr>
          <p:cNvPr id="4098" name="Picture 2" descr="Z:\Dropbox\Alex_thesis\images\GA_color.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455876" y="1412776"/>
            <a:ext cx="2232248" cy="118978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3130925" y="3573016"/>
            <a:ext cx="2882150" cy="1080120"/>
            <a:chOff x="2667449" y="3861048"/>
            <a:chExt cx="3316028" cy="1368000"/>
          </a:xfrm>
        </p:grpSpPr>
        <p:pic>
          <p:nvPicPr>
            <p:cNvPr id="4099" name="Picture 3" descr="Z:\Dropbox\Alex_thesis\images\GA_grey.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50000"/>
            <a:stretch/>
          </p:blipFill>
          <p:spPr bwMode="auto">
            <a:xfrm>
              <a:off x="4896037" y="3861048"/>
              <a:ext cx="108744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Z:\Dropbox\Alex_thesis\images\GA_grey.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b="50000"/>
            <a:stretch/>
          </p:blipFill>
          <p:spPr bwMode="auto">
            <a:xfrm>
              <a:off x="2667449" y="3861048"/>
              <a:ext cx="1087440" cy="1368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avec flèche 9"/>
            <p:cNvCxnSpPr/>
            <p:nvPr/>
          </p:nvCxnSpPr>
          <p:spPr>
            <a:xfrm>
              <a:off x="3929419" y="4545048"/>
              <a:ext cx="792088" cy="0"/>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851920" y="5996883"/>
            <a:ext cx="1139016" cy="637222"/>
            <a:chOff x="3370888" y="5996883"/>
            <a:chExt cx="1139016" cy="637222"/>
          </a:xfrm>
        </p:grpSpPr>
        <p:pic>
          <p:nvPicPr>
            <p:cNvPr id="4100" name="Picture 4" descr="Z:\Dropbox\Alex_thesis\images\gametes.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47541" r="4918"/>
            <a:stretch/>
          </p:blipFill>
          <p:spPr bwMode="auto">
            <a:xfrm>
              <a:off x="4159005" y="5996883"/>
              <a:ext cx="350899" cy="637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Z:\Dropbox\Alex_thesis\images\gametes.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52459"/>
            <a:stretch/>
          </p:blipFill>
          <p:spPr bwMode="auto">
            <a:xfrm>
              <a:off x="3370888" y="5996883"/>
              <a:ext cx="350898" cy="6372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601037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BFA64F5-C1DA-44D3-98D8-4DF6E2B5E1F4}" type="slidenum">
              <a:rPr lang="fr-FR" smtClean="0"/>
              <a:pPr/>
              <a:t>107</a:t>
            </a:fld>
            <a:endParaRPr lang="fr-FR" dirty="0"/>
          </a:p>
        </p:txBody>
      </p:sp>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Conclusion</a:t>
            </a:r>
            <a:endParaRPr lang="en-US"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717032" y="1538208"/>
            <a:ext cx="2358008" cy="369332"/>
          </a:xfrm>
          <a:prstGeom prst="rect">
            <a:avLst/>
          </a:prstGeom>
        </p:spPr>
        <p:txBody>
          <a:bodyPr wrap="square">
            <a:spAutoFit/>
          </a:bodyPr>
          <a:lstStyle/>
          <a:p>
            <a:r>
              <a:rPr lang="fr-FR" b="1" dirty="0" err="1" smtClean="0">
                <a:solidFill>
                  <a:schemeClr val="tx1">
                    <a:lumMod val="75000"/>
                    <a:lumOff val="25000"/>
                  </a:schemeClr>
                </a:solidFill>
                <a:latin typeface="+mj-lt"/>
              </a:rPr>
              <a:t>Differential</a:t>
            </a:r>
            <a:r>
              <a:rPr lang="fr-FR" b="1" dirty="0" smtClean="0">
                <a:solidFill>
                  <a:schemeClr val="tx1">
                    <a:lumMod val="75000"/>
                    <a:lumOff val="25000"/>
                  </a:schemeClr>
                </a:solidFill>
                <a:latin typeface="+mj-lt"/>
              </a:rPr>
              <a:t> </a:t>
            </a:r>
            <a:r>
              <a:rPr lang="fr-FR" b="1" dirty="0">
                <a:solidFill>
                  <a:schemeClr val="tx1">
                    <a:lumMod val="75000"/>
                    <a:lumOff val="25000"/>
                  </a:schemeClr>
                </a:solidFill>
                <a:latin typeface="+mj-lt"/>
              </a:rPr>
              <a:t>Expression</a:t>
            </a:r>
          </a:p>
        </p:txBody>
      </p:sp>
      <p:sp>
        <p:nvSpPr>
          <p:cNvPr id="15" name="Rectangle 14"/>
          <p:cNvSpPr/>
          <p:nvPr/>
        </p:nvSpPr>
        <p:spPr>
          <a:xfrm>
            <a:off x="735981" y="2281184"/>
            <a:ext cx="2030684" cy="369332"/>
          </a:xfrm>
          <a:prstGeom prst="rect">
            <a:avLst/>
          </a:prstGeom>
        </p:spPr>
        <p:txBody>
          <a:bodyPr wrap="none">
            <a:spAutoFit/>
          </a:bodyPr>
          <a:lstStyle/>
          <a:p>
            <a:r>
              <a:rPr lang="fr-FR" b="1" dirty="0">
                <a:solidFill>
                  <a:schemeClr val="tx1">
                    <a:lumMod val="75000"/>
                    <a:lumOff val="25000"/>
                  </a:schemeClr>
                </a:solidFill>
                <a:latin typeface="+mj-lt"/>
              </a:rPr>
              <a:t>Alternative </a:t>
            </a:r>
            <a:r>
              <a:rPr lang="fr-FR" b="1" dirty="0" err="1" smtClean="0">
                <a:solidFill>
                  <a:schemeClr val="tx1">
                    <a:lumMod val="75000"/>
                    <a:lumOff val="25000"/>
                  </a:schemeClr>
                </a:solidFill>
                <a:latin typeface="+mj-lt"/>
              </a:rPr>
              <a:t>Splicing</a:t>
            </a:r>
            <a:endParaRPr lang="fr-FR" b="1" dirty="0">
              <a:solidFill>
                <a:schemeClr val="tx1">
                  <a:lumMod val="75000"/>
                  <a:lumOff val="25000"/>
                </a:schemeClr>
              </a:solidFill>
              <a:latin typeface="+mj-lt"/>
            </a:endParaRPr>
          </a:p>
        </p:txBody>
      </p:sp>
      <p:sp>
        <p:nvSpPr>
          <p:cNvPr id="16" name="Rectangle 15"/>
          <p:cNvSpPr/>
          <p:nvPr/>
        </p:nvSpPr>
        <p:spPr>
          <a:xfrm>
            <a:off x="707842" y="4410582"/>
            <a:ext cx="1585793" cy="369332"/>
          </a:xfrm>
          <a:prstGeom prst="rect">
            <a:avLst/>
          </a:prstGeom>
        </p:spPr>
        <p:txBody>
          <a:bodyPr wrap="square">
            <a:spAutoFit/>
          </a:bodyPr>
          <a:lstStyle/>
          <a:p>
            <a:r>
              <a:rPr lang="fr-FR" b="1" dirty="0">
                <a:solidFill>
                  <a:schemeClr val="tx1">
                    <a:lumMod val="75000"/>
                    <a:lumOff val="25000"/>
                  </a:schemeClr>
                </a:solidFill>
                <a:latin typeface="+mj-lt"/>
              </a:rPr>
              <a:t>Fusion </a:t>
            </a:r>
            <a:r>
              <a:rPr lang="fr-FR" b="1" dirty="0" err="1" smtClean="0">
                <a:solidFill>
                  <a:schemeClr val="tx1">
                    <a:lumMod val="75000"/>
                    <a:lumOff val="25000"/>
                  </a:schemeClr>
                </a:solidFill>
                <a:latin typeface="+mj-lt"/>
              </a:rPr>
              <a:t>genes</a:t>
            </a:r>
            <a:endParaRPr lang="fr-FR" b="1" dirty="0">
              <a:solidFill>
                <a:schemeClr val="tx1">
                  <a:lumMod val="75000"/>
                  <a:lumOff val="25000"/>
                </a:schemeClr>
              </a:solidFill>
              <a:latin typeface="+mj-lt"/>
            </a:endParaRPr>
          </a:p>
        </p:txBody>
      </p:sp>
      <p:sp>
        <p:nvSpPr>
          <p:cNvPr id="17" name="Rectangle 16"/>
          <p:cNvSpPr/>
          <p:nvPr/>
        </p:nvSpPr>
        <p:spPr>
          <a:xfrm>
            <a:off x="5652120" y="2461538"/>
            <a:ext cx="2420791" cy="369332"/>
          </a:xfrm>
          <a:prstGeom prst="rect">
            <a:avLst/>
          </a:prstGeom>
        </p:spPr>
        <p:txBody>
          <a:bodyPr wrap="none">
            <a:spAutoFit/>
          </a:bodyPr>
          <a:lstStyle/>
          <a:p>
            <a:r>
              <a:rPr lang="fr-FR" b="1" dirty="0">
                <a:solidFill>
                  <a:schemeClr val="tx1">
                    <a:lumMod val="75000"/>
                    <a:lumOff val="25000"/>
                  </a:schemeClr>
                </a:solidFill>
                <a:latin typeface="+mj-lt"/>
              </a:rPr>
              <a:t>Copy </a:t>
            </a:r>
            <a:r>
              <a:rPr lang="fr-FR" b="1" dirty="0" err="1">
                <a:solidFill>
                  <a:schemeClr val="tx1">
                    <a:lumMod val="75000"/>
                    <a:lumOff val="25000"/>
                  </a:schemeClr>
                </a:solidFill>
                <a:latin typeface="+mj-lt"/>
              </a:rPr>
              <a:t>Number</a:t>
            </a:r>
            <a:r>
              <a:rPr lang="fr-FR" b="1" dirty="0">
                <a:solidFill>
                  <a:schemeClr val="tx1">
                    <a:lumMod val="75000"/>
                    <a:lumOff val="25000"/>
                  </a:schemeClr>
                </a:solidFill>
                <a:latin typeface="+mj-lt"/>
              </a:rPr>
              <a:t> </a:t>
            </a:r>
            <a:r>
              <a:rPr lang="fr-FR" b="1" dirty="0" smtClean="0">
                <a:solidFill>
                  <a:schemeClr val="tx1">
                    <a:lumMod val="75000"/>
                    <a:lumOff val="25000"/>
                  </a:schemeClr>
                </a:solidFill>
                <a:latin typeface="+mj-lt"/>
              </a:rPr>
              <a:t>Variation</a:t>
            </a:r>
            <a:endParaRPr lang="fr-FR" b="1" dirty="0">
              <a:solidFill>
                <a:schemeClr val="tx1">
                  <a:lumMod val="75000"/>
                  <a:lumOff val="25000"/>
                </a:schemeClr>
              </a:solidFill>
              <a:latin typeface="+mj-lt"/>
            </a:endParaRPr>
          </a:p>
        </p:txBody>
      </p:sp>
      <p:sp>
        <p:nvSpPr>
          <p:cNvPr id="18" name="Rectangle 17"/>
          <p:cNvSpPr/>
          <p:nvPr/>
        </p:nvSpPr>
        <p:spPr>
          <a:xfrm>
            <a:off x="3147747" y="5899053"/>
            <a:ext cx="3534557" cy="369332"/>
          </a:xfrm>
          <a:prstGeom prst="rect">
            <a:avLst/>
          </a:prstGeom>
        </p:spPr>
        <p:txBody>
          <a:bodyPr wrap="none">
            <a:spAutoFit/>
          </a:bodyPr>
          <a:lstStyle/>
          <a:p>
            <a:r>
              <a:rPr lang="fr-FR" b="1" dirty="0" smtClean="0">
                <a:solidFill>
                  <a:schemeClr val="tx1">
                    <a:lumMod val="75000"/>
                    <a:lumOff val="25000"/>
                  </a:schemeClr>
                </a:solidFill>
                <a:latin typeface="+mj-lt"/>
              </a:rPr>
              <a:t>Non-</a:t>
            </a:r>
            <a:r>
              <a:rPr lang="fr-FR" b="1" dirty="0" err="1" smtClean="0">
                <a:solidFill>
                  <a:schemeClr val="tx1">
                    <a:lumMod val="75000"/>
                    <a:lumOff val="25000"/>
                  </a:schemeClr>
                </a:solidFill>
                <a:latin typeface="+mj-lt"/>
              </a:rPr>
              <a:t>coding</a:t>
            </a:r>
            <a:r>
              <a:rPr lang="fr-FR" b="1" dirty="0" smtClean="0">
                <a:solidFill>
                  <a:schemeClr val="tx1">
                    <a:lumMod val="75000"/>
                    <a:lumOff val="25000"/>
                  </a:schemeClr>
                </a:solidFill>
                <a:latin typeface="+mj-lt"/>
              </a:rPr>
              <a:t> </a:t>
            </a:r>
            <a:r>
              <a:rPr lang="fr-FR" b="1" dirty="0" err="1">
                <a:solidFill>
                  <a:schemeClr val="tx1">
                    <a:lumMod val="75000"/>
                    <a:lumOff val="25000"/>
                  </a:schemeClr>
                </a:solidFill>
                <a:latin typeface="+mj-lt"/>
              </a:rPr>
              <a:t>prediction</a:t>
            </a:r>
            <a:r>
              <a:rPr lang="fr-FR" b="1" dirty="0">
                <a:solidFill>
                  <a:schemeClr val="tx1">
                    <a:lumMod val="75000"/>
                    <a:lumOff val="25000"/>
                  </a:schemeClr>
                </a:solidFill>
                <a:latin typeface="+mj-lt"/>
              </a:rPr>
              <a:t> and </a:t>
            </a:r>
            <a:r>
              <a:rPr lang="fr-FR" b="1" dirty="0" err="1">
                <a:solidFill>
                  <a:schemeClr val="tx1">
                    <a:lumMod val="75000"/>
                    <a:lumOff val="25000"/>
                  </a:schemeClr>
                </a:solidFill>
                <a:latin typeface="+mj-lt"/>
              </a:rPr>
              <a:t>analysis</a:t>
            </a:r>
            <a:endParaRPr lang="fr-FR" b="1" dirty="0">
              <a:solidFill>
                <a:schemeClr val="tx1">
                  <a:lumMod val="75000"/>
                  <a:lumOff val="25000"/>
                </a:schemeClr>
              </a:solidFill>
              <a:latin typeface="+mj-lt"/>
            </a:endParaRPr>
          </a:p>
        </p:txBody>
      </p:sp>
      <p:sp>
        <p:nvSpPr>
          <p:cNvPr id="19" name="ZoneTexte 18"/>
          <p:cNvSpPr txBox="1"/>
          <p:nvPr/>
        </p:nvSpPr>
        <p:spPr>
          <a:xfrm>
            <a:off x="6196074" y="4869160"/>
            <a:ext cx="2107115" cy="369332"/>
          </a:xfrm>
          <a:prstGeom prst="rect">
            <a:avLst/>
          </a:prstGeom>
          <a:noFill/>
        </p:spPr>
        <p:txBody>
          <a:bodyPr wrap="none" rtlCol="0">
            <a:spAutoFit/>
          </a:bodyPr>
          <a:lstStyle/>
          <a:p>
            <a:r>
              <a:rPr lang="fr-FR" b="1" dirty="0" err="1" smtClean="0">
                <a:solidFill>
                  <a:schemeClr val="tx1">
                    <a:lumMod val="75000"/>
                    <a:lumOff val="25000"/>
                  </a:schemeClr>
                </a:solidFill>
                <a:latin typeface="+mj-lt"/>
              </a:rPr>
              <a:t>Genome</a:t>
            </a:r>
            <a:r>
              <a:rPr lang="fr-FR" b="1" dirty="0" smtClean="0">
                <a:solidFill>
                  <a:schemeClr val="tx1">
                    <a:lumMod val="75000"/>
                    <a:lumOff val="25000"/>
                  </a:schemeClr>
                </a:solidFill>
                <a:latin typeface="+mj-lt"/>
              </a:rPr>
              <a:t> annotation</a:t>
            </a:r>
            <a:endParaRPr lang="fr-FR" b="1" dirty="0">
              <a:solidFill>
                <a:schemeClr val="tx1">
                  <a:lumMod val="75000"/>
                  <a:lumOff val="25000"/>
                </a:schemeClr>
              </a:solidFill>
              <a:latin typeface="+mj-lt"/>
            </a:endParaRPr>
          </a:p>
        </p:txBody>
      </p:sp>
      <p:sp>
        <p:nvSpPr>
          <p:cNvPr id="20" name="Rectangle 19"/>
          <p:cNvSpPr/>
          <p:nvPr/>
        </p:nvSpPr>
        <p:spPr>
          <a:xfrm>
            <a:off x="6837727" y="3784278"/>
            <a:ext cx="1401089" cy="369332"/>
          </a:xfrm>
          <a:prstGeom prst="rect">
            <a:avLst/>
          </a:prstGeom>
        </p:spPr>
        <p:txBody>
          <a:bodyPr wrap="none">
            <a:spAutoFit/>
          </a:bodyPr>
          <a:lstStyle/>
          <a:p>
            <a:r>
              <a:rPr lang="fr-FR" b="1" dirty="0" smtClean="0">
                <a:solidFill>
                  <a:schemeClr val="tx1">
                    <a:lumMod val="75000"/>
                    <a:lumOff val="25000"/>
                  </a:schemeClr>
                </a:solidFill>
                <a:latin typeface="+mj-lt"/>
              </a:rPr>
              <a:t>Visualization</a:t>
            </a:r>
            <a:endParaRPr lang="fr-FR" b="1" dirty="0">
              <a:solidFill>
                <a:schemeClr val="tx1">
                  <a:lumMod val="75000"/>
                  <a:lumOff val="25000"/>
                </a:schemeClr>
              </a:solidFill>
              <a:latin typeface="+mj-lt"/>
            </a:endParaRPr>
          </a:p>
        </p:txBody>
      </p:sp>
      <p:sp>
        <p:nvSpPr>
          <p:cNvPr id="21" name="ZoneTexte 20"/>
          <p:cNvSpPr txBox="1"/>
          <p:nvPr/>
        </p:nvSpPr>
        <p:spPr>
          <a:xfrm>
            <a:off x="3491880" y="3323589"/>
            <a:ext cx="1835759" cy="646331"/>
          </a:xfrm>
          <a:prstGeom prst="rect">
            <a:avLst/>
          </a:prstGeom>
          <a:noFill/>
        </p:spPr>
        <p:txBody>
          <a:bodyPr wrap="none" rtlCol="0">
            <a:spAutoFit/>
          </a:bodyPr>
          <a:lstStyle/>
          <a:p>
            <a:r>
              <a:rPr lang="fr-FR" sz="3600" b="1" dirty="0" smtClean="0">
                <a:solidFill>
                  <a:schemeClr val="tx2">
                    <a:lumMod val="50000"/>
                  </a:schemeClr>
                </a:solidFill>
                <a:latin typeface="+mj-lt"/>
              </a:rPr>
              <a:t>RNA-</a:t>
            </a:r>
            <a:r>
              <a:rPr lang="fr-FR" sz="3600" b="1" dirty="0" err="1" smtClean="0">
                <a:solidFill>
                  <a:schemeClr val="tx2">
                    <a:lumMod val="50000"/>
                  </a:schemeClr>
                </a:solidFill>
                <a:latin typeface="+mj-lt"/>
              </a:rPr>
              <a:t>seq</a:t>
            </a:r>
            <a:endParaRPr lang="fr-FR" sz="3600" b="1" dirty="0">
              <a:solidFill>
                <a:schemeClr val="tx2">
                  <a:lumMod val="50000"/>
                </a:schemeClr>
              </a:solidFill>
              <a:latin typeface="+mj-lt"/>
            </a:endParaRPr>
          </a:p>
        </p:txBody>
      </p:sp>
      <p:sp>
        <p:nvSpPr>
          <p:cNvPr id="58" name="Rectangle 57"/>
          <p:cNvSpPr/>
          <p:nvPr/>
        </p:nvSpPr>
        <p:spPr>
          <a:xfrm>
            <a:off x="884154" y="3319040"/>
            <a:ext cx="569387" cy="369332"/>
          </a:xfrm>
          <a:prstGeom prst="rect">
            <a:avLst/>
          </a:prstGeom>
        </p:spPr>
        <p:txBody>
          <a:bodyPr wrap="none">
            <a:spAutoFit/>
          </a:bodyPr>
          <a:lstStyle/>
          <a:p>
            <a:r>
              <a:rPr lang="fr-FR" b="1" dirty="0" smtClean="0">
                <a:solidFill>
                  <a:schemeClr val="tx1">
                    <a:lumMod val="75000"/>
                    <a:lumOff val="25000"/>
                  </a:schemeClr>
                </a:solidFill>
                <a:latin typeface="+mj-lt"/>
              </a:rPr>
              <a:t>SNP</a:t>
            </a:r>
            <a:endParaRPr lang="fr-FR" b="1" dirty="0">
              <a:solidFill>
                <a:schemeClr val="tx1">
                  <a:lumMod val="75000"/>
                  <a:lumOff val="25000"/>
                </a:schemeClr>
              </a:solidFill>
              <a:latin typeface="+mj-lt"/>
            </a:endParaRPr>
          </a:p>
        </p:txBody>
      </p:sp>
      <p:sp>
        <p:nvSpPr>
          <p:cNvPr id="59" name="Rectangle 58"/>
          <p:cNvSpPr/>
          <p:nvPr/>
        </p:nvSpPr>
        <p:spPr>
          <a:xfrm>
            <a:off x="1371268" y="5303315"/>
            <a:ext cx="1585793" cy="369332"/>
          </a:xfrm>
          <a:prstGeom prst="rect">
            <a:avLst/>
          </a:prstGeom>
        </p:spPr>
        <p:txBody>
          <a:bodyPr wrap="square">
            <a:spAutoFit/>
          </a:bodyPr>
          <a:lstStyle/>
          <a:p>
            <a:r>
              <a:rPr lang="fr-FR" b="1" dirty="0" smtClean="0">
                <a:solidFill>
                  <a:schemeClr val="tx1">
                    <a:lumMod val="75000"/>
                    <a:lumOff val="25000"/>
                  </a:schemeClr>
                </a:solidFill>
                <a:latin typeface="+mj-lt"/>
              </a:rPr>
              <a:t>Translocation</a:t>
            </a:r>
            <a:endParaRPr lang="fr-FR" b="1" dirty="0">
              <a:solidFill>
                <a:schemeClr val="tx1">
                  <a:lumMod val="75000"/>
                  <a:lumOff val="25000"/>
                </a:schemeClr>
              </a:solidFill>
              <a:latin typeface="+mj-lt"/>
            </a:endParaRPr>
          </a:p>
        </p:txBody>
      </p:sp>
    </p:spTree>
    <p:extLst>
      <p:ext uri="{BB962C8B-B14F-4D97-AF65-F5344CB8AC3E}">
        <p14:creationId xmlns:p14="http://schemas.microsoft.com/office/powerpoint/2010/main" val="666201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11</a:t>
            </a:fld>
            <a:endParaRPr lang="fr-FR">
              <a:latin typeface="+mn-lt"/>
            </a:endParaRPr>
          </a:p>
        </p:txBody>
      </p:sp>
      <p:sp>
        <p:nvSpPr>
          <p:cNvPr id="7" name="Rectangle 6"/>
          <p:cNvSpPr/>
          <p:nvPr/>
        </p:nvSpPr>
        <p:spPr>
          <a:xfrm>
            <a:off x="5386" y="678356"/>
            <a:ext cx="4197312" cy="646331"/>
          </a:xfrm>
          <a:prstGeom prst="rect">
            <a:avLst/>
          </a:prstGeom>
        </p:spPr>
        <p:txBody>
          <a:bodyPr wrap="square">
            <a:spAutoFit/>
          </a:bodyPr>
          <a:lstStyle/>
          <a:p>
            <a:pPr>
              <a:defRPr/>
            </a:pPr>
            <a:r>
              <a:rPr lang="en-US" dirty="0" smtClean="0">
                <a:solidFill>
                  <a:schemeClr val="tx1">
                    <a:lumMod val="65000"/>
                    <a:lumOff val="35000"/>
                  </a:schemeClr>
                </a:solidFill>
                <a:latin typeface="+mn-lt"/>
              </a:rPr>
              <a:t>A “narrow” view of the origin and evolution of the sexes….</a:t>
            </a:r>
          </a:p>
        </p:txBody>
      </p:sp>
      <p:sp>
        <p:nvSpPr>
          <p:cNvPr id="86" name="ZoneTexte 85"/>
          <p:cNvSpPr txBox="1"/>
          <p:nvPr/>
        </p:nvSpPr>
        <p:spPr>
          <a:xfrm>
            <a:off x="5386" y="6611779"/>
            <a:ext cx="3107850" cy="246221"/>
          </a:xfrm>
          <a:prstGeom prst="rect">
            <a:avLst/>
          </a:prstGeom>
          <a:noFill/>
        </p:spPr>
        <p:txBody>
          <a:bodyPr wrap="square" rtlCol="0">
            <a:spAutoFit/>
          </a:bodyPr>
          <a:lstStyle/>
          <a:p>
            <a:r>
              <a:rPr lang="fr-FR" sz="1000" dirty="0" err="1" smtClean="0">
                <a:solidFill>
                  <a:schemeClr val="tx1">
                    <a:lumMod val="65000"/>
                    <a:lumOff val="35000"/>
                  </a:schemeClr>
                </a:solidFill>
                <a:latin typeface="+mn-lt"/>
                <a:cs typeface="Arial" panose="020B0604020202020204" pitchFamily="34" charset="0"/>
              </a:rPr>
              <a:t>Cock</a:t>
            </a:r>
            <a:r>
              <a:rPr lang="fr-FR" sz="1000" dirty="0" smtClean="0">
                <a:solidFill>
                  <a:schemeClr val="tx1">
                    <a:lumMod val="65000"/>
                    <a:lumOff val="35000"/>
                  </a:schemeClr>
                </a:solidFill>
                <a:latin typeface="+mn-lt"/>
                <a:cs typeface="Arial" panose="020B0604020202020204" pitchFamily="34" charset="0"/>
              </a:rPr>
              <a:t> and Coelho </a:t>
            </a:r>
            <a:r>
              <a:rPr lang="fr-FR" sz="1000" b="1" i="1" dirty="0" smtClean="0">
                <a:solidFill>
                  <a:schemeClr val="tx1">
                    <a:lumMod val="65000"/>
                    <a:lumOff val="35000"/>
                  </a:schemeClr>
                </a:solidFill>
                <a:latin typeface="+mn-lt"/>
                <a:cs typeface="Arial" panose="020B0604020202020204" pitchFamily="34" charset="0"/>
              </a:rPr>
              <a:t>J. </a:t>
            </a:r>
            <a:r>
              <a:rPr lang="fr-FR" sz="1000" b="1" i="1" dirty="0" err="1" smtClean="0">
                <a:solidFill>
                  <a:schemeClr val="tx1">
                    <a:lumMod val="65000"/>
                    <a:lumOff val="35000"/>
                  </a:schemeClr>
                </a:solidFill>
                <a:latin typeface="+mn-lt"/>
                <a:cs typeface="Arial" panose="020B0604020202020204" pitchFamily="34" charset="0"/>
              </a:rPr>
              <a:t>Exp</a:t>
            </a:r>
            <a:r>
              <a:rPr lang="fr-FR" sz="1000" b="1" i="1" dirty="0" smtClean="0">
                <a:solidFill>
                  <a:schemeClr val="tx1">
                    <a:lumMod val="65000"/>
                    <a:lumOff val="35000"/>
                  </a:schemeClr>
                </a:solidFill>
                <a:latin typeface="+mn-lt"/>
                <a:cs typeface="Arial" panose="020B0604020202020204" pitchFamily="34" charset="0"/>
              </a:rPr>
              <a:t>. Bot</a:t>
            </a:r>
            <a:r>
              <a:rPr lang="fr-FR" sz="1000" i="1" dirty="0" smtClean="0">
                <a:solidFill>
                  <a:schemeClr val="tx1">
                    <a:lumMod val="65000"/>
                    <a:lumOff val="35000"/>
                  </a:schemeClr>
                </a:solidFill>
                <a:latin typeface="+mn-lt"/>
                <a:cs typeface="Arial" panose="020B0604020202020204" pitchFamily="34" charset="0"/>
              </a:rPr>
              <a:t>.</a:t>
            </a:r>
            <a:r>
              <a:rPr lang="fr-FR" sz="1000" i="1" dirty="0">
                <a:solidFill>
                  <a:schemeClr val="tx1">
                    <a:lumMod val="65000"/>
                    <a:lumOff val="35000"/>
                  </a:schemeClr>
                </a:solidFill>
                <a:latin typeface="+mn-lt"/>
                <a:cs typeface="Arial" panose="020B0604020202020204" pitchFamily="34" charset="0"/>
              </a:rPr>
              <a:t> </a:t>
            </a:r>
            <a:r>
              <a:rPr lang="fr-FR" sz="1000" dirty="0">
                <a:solidFill>
                  <a:schemeClr val="tx1">
                    <a:lumMod val="65000"/>
                    <a:lumOff val="35000"/>
                  </a:schemeClr>
                </a:solidFill>
                <a:latin typeface="+mn-lt"/>
                <a:cs typeface="Arial" panose="020B0604020202020204" pitchFamily="34" charset="0"/>
              </a:rPr>
              <a:t>(2011) </a:t>
            </a:r>
            <a:endParaRPr lang="en-US" sz="1000" dirty="0">
              <a:solidFill>
                <a:schemeClr val="tx1">
                  <a:lumMod val="65000"/>
                  <a:lumOff val="35000"/>
                </a:schemeClr>
              </a:solidFill>
              <a:latin typeface="+mn-lt"/>
              <a:cs typeface="Arial" panose="020B0604020202020204" pitchFamily="34" charset="0"/>
            </a:endParaRPr>
          </a:p>
        </p:txBody>
      </p:sp>
      <p:grpSp>
        <p:nvGrpSpPr>
          <p:cNvPr id="87" name="Groupe 86"/>
          <p:cNvGrpSpPr/>
          <p:nvPr/>
        </p:nvGrpSpPr>
        <p:grpSpPr>
          <a:xfrm>
            <a:off x="2555776" y="980728"/>
            <a:ext cx="6521896" cy="5399739"/>
            <a:chOff x="971600" y="620688"/>
            <a:chExt cx="7458000" cy="5849862"/>
          </a:xfrm>
        </p:grpSpPr>
        <p:sp>
          <p:nvSpPr>
            <p:cNvPr id="88" name="Oval 63"/>
            <p:cNvSpPr>
              <a:spLocks noChangeArrowheads="1"/>
            </p:cNvSpPr>
            <p:nvPr/>
          </p:nvSpPr>
          <p:spPr bwMode="auto">
            <a:xfrm rot="20650362">
              <a:off x="5404453" y="1483156"/>
              <a:ext cx="2391691" cy="2760330"/>
            </a:xfrm>
            <a:prstGeom prst="ellipse">
              <a:avLst/>
            </a:prstGeom>
            <a:solidFill>
              <a:srgbClr val="D4E3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89" name="Oval 76"/>
            <p:cNvSpPr>
              <a:spLocks noChangeArrowheads="1"/>
            </p:cNvSpPr>
            <p:nvPr/>
          </p:nvSpPr>
          <p:spPr bwMode="auto">
            <a:xfrm rot="1619770">
              <a:off x="3386412" y="4822831"/>
              <a:ext cx="795746" cy="139255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0" name="Oval 64"/>
            <p:cNvSpPr>
              <a:spLocks noChangeArrowheads="1"/>
            </p:cNvSpPr>
            <p:nvPr/>
          </p:nvSpPr>
          <p:spPr bwMode="auto">
            <a:xfrm rot="1679699">
              <a:off x="5703874" y="4117646"/>
              <a:ext cx="1193619" cy="97241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1" name="Oval 65"/>
            <p:cNvSpPr>
              <a:spLocks noChangeArrowheads="1"/>
            </p:cNvSpPr>
            <p:nvPr/>
          </p:nvSpPr>
          <p:spPr bwMode="auto">
            <a:xfrm rot="20453471">
              <a:off x="4731460" y="4533334"/>
              <a:ext cx="1281210" cy="1477177"/>
            </a:xfrm>
            <a:prstGeom prst="ellipse">
              <a:avLst/>
            </a:prstGeom>
            <a:solidFill>
              <a:srgbClr val="E3B2C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2" name="Oval 66"/>
            <p:cNvSpPr>
              <a:spLocks noChangeArrowheads="1"/>
            </p:cNvSpPr>
            <p:nvPr/>
          </p:nvSpPr>
          <p:spPr bwMode="auto">
            <a:xfrm rot="2676472">
              <a:off x="2525344" y="4236414"/>
              <a:ext cx="1077820" cy="168947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3" name="Oval 67"/>
            <p:cNvSpPr>
              <a:spLocks noChangeArrowheads="1"/>
            </p:cNvSpPr>
            <p:nvPr/>
          </p:nvSpPr>
          <p:spPr bwMode="auto">
            <a:xfrm rot="20453471">
              <a:off x="1383687" y="3093272"/>
              <a:ext cx="2059140" cy="1276756"/>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4" name="Oval 68"/>
            <p:cNvSpPr>
              <a:spLocks noChangeArrowheads="1"/>
            </p:cNvSpPr>
            <p:nvPr/>
          </p:nvSpPr>
          <p:spPr bwMode="auto">
            <a:xfrm rot="19236997">
              <a:off x="2106687" y="1051946"/>
              <a:ext cx="1748859" cy="225362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5" name="Oval 69"/>
            <p:cNvSpPr>
              <a:spLocks noChangeArrowheads="1"/>
            </p:cNvSpPr>
            <p:nvPr/>
          </p:nvSpPr>
          <p:spPr bwMode="auto">
            <a:xfrm rot="5299632">
              <a:off x="3449508" y="1071988"/>
              <a:ext cx="1573676" cy="1260426"/>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3600">
                <a:latin typeface="+mn-lt"/>
              </a:endParaRPr>
            </a:p>
          </p:txBody>
        </p:sp>
        <p:sp>
          <p:nvSpPr>
            <p:cNvPr id="96" name="Line 4"/>
            <p:cNvSpPr>
              <a:spLocks noChangeShapeType="1"/>
            </p:cNvSpPr>
            <p:nvPr/>
          </p:nvSpPr>
          <p:spPr bwMode="auto">
            <a:xfrm flipH="1">
              <a:off x="4419694" y="3709381"/>
              <a:ext cx="158853" cy="2330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97" name="Line 5"/>
            <p:cNvSpPr>
              <a:spLocks noChangeShapeType="1"/>
            </p:cNvSpPr>
            <p:nvPr/>
          </p:nvSpPr>
          <p:spPr bwMode="auto">
            <a:xfrm flipH="1">
              <a:off x="4578547" y="3601005"/>
              <a:ext cx="215267" cy="108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98" name="Line 6"/>
            <p:cNvSpPr>
              <a:spLocks noChangeShapeType="1"/>
            </p:cNvSpPr>
            <p:nvPr/>
          </p:nvSpPr>
          <p:spPr bwMode="auto">
            <a:xfrm>
              <a:off x="4419694" y="3554982"/>
              <a:ext cx="158853" cy="1543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99" name="Line 7"/>
            <p:cNvSpPr>
              <a:spLocks noChangeShapeType="1"/>
            </p:cNvSpPr>
            <p:nvPr/>
          </p:nvSpPr>
          <p:spPr bwMode="auto">
            <a:xfrm>
              <a:off x="4578547" y="3709381"/>
              <a:ext cx="160337"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0" name="Line 8"/>
            <p:cNvSpPr>
              <a:spLocks noChangeShapeType="1"/>
            </p:cNvSpPr>
            <p:nvPr/>
          </p:nvSpPr>
          <p:spPr bwMode="auto">
            <a:xfrm>
              <a:off x="4738884" y="3865264"/>
              <a:ext cx="1193619" cy="3889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1" name="Line 10"/>
            <p:cNvSpPr>
              <a:spLocks noChangeShapeType="1"/>
            </p:cNvSpPr>
            <p:nvPr/>
          </p:nvSpPr>
          <p:spPr bwMode="auto">
            <a:xfrm>
              <a:off x="4738884" y="3865264"/>
              <a:ext cx="78683"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2" name="Line 11"/>
            <p:cNvSpPr>
              <a:spLocks noChangeShapeType="1"/>
            </p:cNvSpPr>
            <p:nvPr/>
          </p:nvSpPr>
          <p:spPr bwMode="auto">
            <a:xfrm>
              <a:off x="4817567" y="4098346"/>
              <a:ext cx="160337" cy="9338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3" name="Line 12"/>
            <p:cNvSpPr>
              <a:spLocks noChangeShapeType="1"/>
            </p:cNvSpPr>
            <p:nvPr/>
          </p:nvSpPr>
          <p:spPr bwMode="auto">
            <a:xfrm>
              <a:off x="4817567" y="4098346"/>
              <a:ext cx="558210" cy="7779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4" name="Line 13"/>
            <p:cNvSpPr>
              <a:spLocks noChangeShapeType="1"/>
            </p:cNvSpPr>
            <p:nvPr/>
          </p:nvSpPr>
          <p:spPr bwMode="auto">
            <a:xfrm rot="7645298" flipV="1">
              <a:off x="3641765" y="4319551"/>
              <a:ext cx="1120873" cy="3073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5" name="Line 14"/>
            <p:cNvSpPr>
              <a:spLocks noChangeShapeType="1"/>
            </p:cNvSpPr>
            <p:nvPr/>
          </p:nvSpPr>
          <p:spPr bwMode="auto">
            <a:xfrm rot="7645298">
              <a:off x="3923839" y="4025600"/>
              <a:ext cx="544848" cy="1588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6" name="Line 15"/>
            <p:cNvSpPr>
              <a:spLocks noChangeShapeType="1"/>
            </p:cNvSpPr>
            <p:nvPr/>
          </p:nvSpPr>
          <p:spPr bwMode="auto">
            <a:xfrm rot="7645298">
              <a:off x="3442828" y="4261652"/>
              <a:ext cx="509217" cy="2687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7" name="Line 16"/>
            <p:cNvSpPr>
              <a:spLocks noChangeShapeType="1"/>
            </p:cNvSpPr>
            <p:nvPr/>
          </p:nvSpPr>
          <p:spPr bwMode="auto">
            <a:xfrm rot="7645298" flipH="1">
              <a:off x="3491077" y="4504384"/>
              <a:ext cx="587902" cy="13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8" name="Line 18"/>
            <p:cNvSpPr>
              <a:spLocks noChangeShapeType="1"/>
            </p:cNvSpPr>
            <p:nvPr/>
          </p:nvSpPr>
          <p:spPr bwMode="auto">
            <a:xfrm flipV="1">
              <a:off x="4453840" y="2309403"/>
              <a:ext cx="363727" cy="12767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9" name="Line 19"/>
            <p:cNvSpPr>
              <a:spLocks noChangeShapeType="1"/>
            </p:cNvSpPr>
            <p:nvPr/>
          </p:nvSpPr>
          <p:spPr bwMode="auto">
            <a:xfrm flipV="1">
              <a:off x="4101990" y="3554982"/>
              <a:ext cx="3177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0" name="Line 20"/>
            <p:cNvSpPr>
              <a:spLocks noChangeShapeType="1"/>
            </p:cNvSpPr>
            <p:nvPr/>
          </p:nvSpPr>
          <p:spPr bwMode="auto">
            <a:xfrm>
              <a:off x="4341011" y="3399100"/>
              <a:ext cx="78683"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1" name="Line 21"/>
            <p:cNvSpPr>
              <a:spLocks noChangeShapeType="1"/>
            </p:cNvSpPr>
            <p:nvPr/>
          </p:nvSpPr>
          <p:spPr bwMode="auto">
            <a:xfrm>
              <a:off x="4180674" y="3243216"/>
              <a:ext cx="160337"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2" name="Line 22"/>
            <p:cNvSpPr>
              <a:spLocks noChangeShapeType="1"/>
            </p:cNvSpPr>
            <p:nvPr/>
          </p:nvSpPr>
          <p:spPr bwMode="auto">
            <a:xfrm flipH="1">
              <a:off x="4341011" y="2854251"/>
              <a:ext cx="0" cy="5448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3" name="Line 23"/>
            <p:cNvSpPr>
              <a:spLocks noChangeShapeType="1"/>
            </p:cNvSpPr>
            <p:nvPr/>
          </p:nvSpPr>
          <p:spPr bwMode="auto">
            <a:xfrm>
              <a:off x="3384928" y="3010134"/>
              <a:ext cx="795746"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4" name="Line 24"/>
            <p:cNvSpPr>
              <a:spLocks noChangeShapeType="1"/>
            </p:cNvSpPr>
            <p:nvPr/>
          </p:nvSpPr>
          <p:spPr bwMode="auto">
            <a:xfrm>
              <a:off x="4101990" y="3087334"/>
              <a:ext cx="78684"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5" name="Line 25"/>
            <p:cNvSpPr>
              <a:spLocks noChangeShapeType="1"/>
            </p:cNvSpPr>
            <p:nvPr/>
          </p:nvSpPr>
          <p:spPr bwMode="auto">
            <a:xfrm flipH="1" flipV="1">
              <a:off x="3862970" y="2542485"/>
              <a:ext cx="239020" cy="5448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6" name="Line 26"/>
            <p:cNvSpPr>
              <a:spLocks noChangeShapeType="1"/>
            </p:cNvSpPr>
            <p:nvPr/>
          </p:nvSpPr>
          <p:spPr bwMode="auto">
            <a:xfrm flipH="1" flipV="1">
              <a:off x="3543780" y="2777052"/>
              <a:ext cx="558210" cy="3102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7" name="Line 27"/>
            <p:cNvSpPr>
              <a:spLocks noChangeShapeType="1"/>
            </p:cNvSpPr>
            <p:nvPr/>
          </p:nvSpPr>
          <p:spPr bwMode="auto">
            <a:xfrm flipH="1" flipV="1">
              <a:off x="4101990" y="2388086"/>
              <a:ext cx="239021" cy="4661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8" name="Line 28"/>
            <p:cNvSpPr>
              <a:spLocks noChangeShapeType="1"/>
            </p:cNvSpPr>
            <p:nvPr/>
          </p:nvSpPr>
          <p:spPr bwMode="auto">
            <a:xfrm flipH="1" flipV="1">
              <a:off x="4341011" y="2621169"/>
              <a:ext cx="0"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9" name="Line 29"/>
            <p:cNvSpPr>
              <a:spLocks noChangeShapeType="1"/>
            </p:cNvSpPr>
            <p:nvPr/>
          </p:nvSpPr>
          <p:spPr bwMode="auto">
            <a:xfrm flipH="1" flipV="1">
              <a:off x="4260842" y="2388086"/>
              <a:ext cx="80168" cy="2330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0" name="Line 30"/>
            <p:cNvSpPr>
              <a:spLocks noChangeShapeType="1"/>
            </p:cNvSpPr>
            <p:nvPr/>
          </p:nvSpPr>
          <p:spPr bwMode="auto">
            <a:xfrm flipV="1">
              <a:off x="4341011" y="2309403"/>
              <a:ext cx="158852" cy="3117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1" name="Line 31"/>
            <p:cNvSpPr>
              <a:spLocks noChangeShapeType="1"/>
            </p:cNvSpPr>
            <p:nvPr/>
          </p:nvSpPr>
          <p:spPr bwMode="auto">
            <a:xfrm rot="16878675" flipH="1" flipV="1">
              <a:off x="5299320" y="2843117"/>
              <a:ext cx="320674" cy="5923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2" name="Line 32"/>
            <p:cNvSpPr>
              <a:spLocks noChangeShapeType="1"/>
            </p:cNvSpPr>
            <p:nvPr/>
          </p:nvSpPr>
          <p:spPr bwMode="auto">
            <a:xfrm rot="16878675">
              <a:off x="4960832" y="2814909"/>
              <a:ext cx="699246" cy="252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3" name="Line 33"/>
            <p:cNvSpPr>
              <a:spLocks noChangeShapeType="1"/>
            </p:cNvSpPr>
            <p:nvPr/>
          </p:nvSpPr>
          <p:spPr bwMode="auto">
            <a:xfrm rot="16878675">
              <a:off x="5111519" y="2806744"/>
              <a:ext cx="544848" cy="42311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4" name="Line 35"/>
            <p:cNvSpPr>
              <a:spLocks noChangeShapeType="1"/>
            </p:cNvSpPr>
            <p:nvPr/>
          </p:nvSpPr>
          <p:spPr bwMode="auto">
            <a:xfrm flipH="1">
              <a:off x="3304760" y="3554982"/>
              <a:ext cx="797230" cy="2330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5" name="Line 36"/>
            <p:cNvSpPr>
              <a:spLocks noChangeShapeType="1"/>
            </p:cNvSpPr>
            <p:nvPr/>
          </p:nvSpPr>
          <p:spPr bwMode="auto">
            <a:xfrm flipH="1" flipV="1">
              <a:off x="3226076" y="3476299"/>
              <a:ext cx="875914" cy="786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6" name="Line 37"/>
            <p:cNvSpPr>
              <a:spLocks noChangeShapeType="1"/>
            </p:cNvSpPr>
            <p:nvPr/>
          </p:nvSpPr>
          <p:spPr bwMode="auto">
            <a:xfrm flipH="1" flipV="1">
              <a:off x="4241542" y="2336126"/>
              <a:ext cx="78684"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7" name="Line 38"/>
            <p:cNvSpPr>
              <a:spLocks noChangeShapeType="1"/>
            </p:cNvSpPr>
            <p:nvPr/>
          </p:nvSpPr>
          <p:spPr bwMode="auto">
            <a:xfrm flipV="1">
              <a:off x="4461263" y="2391056"/>
              <a:ext cx="547818" cy="12084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8" name="Text Box 39"/>
            <p:cNvSpPr txBox="1">
              <a:spLocks noChangeArrowheads="1"/>
            </p:cNvSpPr>
            <p:nvPr/>
          </p:nvSpPr>
          <p:spPr bwMode="auto">
            <a:xfrm rot="4616351">
              <a:off x="3646218" y="1790159"/>
              <a:ext cx="1101573"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smtClean="0">
                  <a:solidFill>
                    <a:schemeClr val="bg1">
                      <a:lumMod val="50000"/>
                    </a:schemeClr>
                  </a:solidFill>
                  <a:latin typeface="+mn-lt"/>
                </a:rPr>
                <a:t>diatoms</a:t>
              </a:r>
              <a:endParaRPr lang="en-GB" sz="3200" dirty="0" smtClean="0">
                <a:solidFill>
                  <a:schemeClr val="bg1">
                    <a:lumMod val="50000"/>
                  </a:schemeClr>
                </a:solidFill>
                <a:latin typeface="+mn-lt"/>
              </a:endParaRPr>
            </a:p>
          </p:txBody>
        </p:sp>
        <p:sp>
          <p:nvSpPr>
            <p:cNvPr id="129" name="Text Box 40"/>
            <p:cNvSpPr txBox="1">
              <a:spLocks noChangeArrowheads="1"/>
            </p:cNvSpPr>
            <p:nvPr/>
          </p:nvSpPr>
          <p:spPr bwMode="auto">
            <a:xfrm>
              <a:off x="2699792" y="620688"/>
              <a:ext cx="16597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Stramenopiles</a:t>
              </a:r>
              <a:endParaRPr lang="en-GB" sz="4000" b="1" dirty="0">
                <a:solidFill>
                  <a:schemeClr val="bg1">
                    <a:lumMod val="50000"/>
                  </a:schemeClr>
                </a:solidFill>
                <a:latin typeface="+mn-lt"/>
              </a:endParaRPr>
            </a:p>
          </p:txBody>
        </p:sp>
        <p:sp>
          <p:nvSpPr>
            <p:cNvPr id="130" name="Text Box 41"/>
            <p:cNvSpPr txBox="1">
              <a:spLocks noChangeArrowheads="1"/>
            </p:cNvSpPr>
            <p:nvPr/>
          </p:nvSpPr>
          <p:spPr bwMode="auto">
            <a:xfrm rot="3933187">
              <a:off x="3296574" y="1788595"/>
              <a:ext cx="1248301"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err="1" smtClean="0">
                  <a:solidFill>
                    <a:schemeClr val="bg1">
                      <a:lumMod val="50000"/>
                    </a:schemeClr>
                  </a:solidFill>
                  <a:latin typeface="+mn-lt"/>
                </a:rPr>
                <a:t>oomycetes</a:t>
              </a:r>
              <a:endParaRPr lang="en-GB" sz="3200" dirty="0" smtClean="0">
                <a:solidFill>
                  <a:schemeClr val="bg1">
                    <a:lumMod val="50000"/>
                  </a:schemeClr>
                </a:solidFill>
                <a:latin typeface="+mn-lt"/>
              </a:endParaRPr>
            </a:p>
          </p:txBody>
        </p:sp>
        <p:sp>
          <p:nvSpPr>
            <p:cNvPr id="131" name="Text Box 42"/>
            <p:cNvSpPr txBox="1">
              <a:spLocks noChangeArrowheads="1"/>
            </p:cNvSpPr>
            <p:nvPr/>
          </p:nvSpPr>
          <p:spPr bwMode="auto">
            <a:xfrm rot="16748972">
              <a:off x="3922985" y="1524928"/>
              <a:ext cx="1357852"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a:solidFill>
                    <a:schemeClr val="bg1">
                      <a:lumMod val="50000"/>
                    </a:schemeClr>
                  </a:solidFill>
                  <a:latin typeface="+mn-lt"/>
                </a:rPr>
                <a:t>brown algae</a:t>
              </a:r>
              <a:endParaRPr lang="en-GB" sz="3200" dirty="0">
                <a:solidFill>
                  <a:schemeClr val="bg1">
                    <a:lumMod val="50000"/>
                  </a:schemeClr>
                </a:solidFill>
                <a:latin typeface="+mn-lt"/>
              </a:endParaRPr>
            </a:p>
          </p:txBody>
        </p:sp>
        <p:sp>
          <p:nvSpPr>
            <p:cNvPr id="132" name="Text Box 43"/>
            <p:cNvSpPr txBox="1">
              <a:spLocks noChangeArrowheads="1"/>
            </p:cNvSpPr>
            <p:nvPr/>
          </p:nvSpPr>
          <p:spPr bwMode="auto">
            <a:xfrm rot="17108793">
              <a:off x="4293504" y="1519961"/>
              <a:ext cx="1380678"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haptophytes</a:t>
              </a:r>
              <a:endParaRPr lang="en-GB" sz="3200" dirty="0">
                <a:solidFill>
                  <a:schemeClr val="bg1">
                    <a:lumMod val="50000"/>
                  </a:schemeClr>
                </a:solidFill>
                <a:latin typeface="+mn-lt"/>
              </a:endParaRPr>
            </a:p>
          </p:txBody>
        </p:sp>
        <p:sp>
          <p:nvSpPr>
            <p:cNvPr id="133" name="Text Box 44"/>
            <p:cNvSpPr txBox="1">
              <a:spLocks noChangeArrowheads="1"/>
            </p:cNvSpPr>
            <p:nvPr/>
          </p:nvSpPr>
          <p:spPr bwMode="auto">
            <a:xfrm rot="17292924">
              <a:off x="4537721" y="1609779"/>
              <a:ext cx="1361379"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cryptophytes</a:t>
              </a:r>
              <a:endParaRPr lang="en-GB" sz="3200" dirty="0">
                <a:solidFill>
                  <a:schemeClr val="bg1">
                    <a:lumMod val="50000"/>
                  </a:schemeClr>
                </a:solidFill>
                <a:latin typeface="+mn-lt"/>
              </a:endParaRPr>
            </a:p>
          </p:txBody>
        </p:sp>
        <p:sp>
          <p:nvSpPr>
            <p:cNvPr id="134" name="Text Box 45"/>
            <p:cNvSpPr txBox="1">
              <a:spLocks noChangeArrowheads="1"/>
            </p:cNvSpPr>
            <p:nvPr/>
          </p:nvSpPr>
          <p:spPr bwMode="auto">
            <a:xfrm rot="20101419">
              <a:off x="2531283" y="4526725"/>
              <a:ext cx="1082273"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euglenids</a:t>
              </a:r>
              <a:endParaRPr lang="en-GB" sz="3200">
                <a:solidFill>
                  <a:schemeClr val="bg1">
                    <a:lumMod val="50000"/>
                  </a:schemeClr>
                </a:solidFill>
                <a:latin typeface="+mn-lt"/>
              </a:endParaRPr>
            </a:p>
          </p:txBody>
        </p:sp>
        <p:sp>
          <p:nvSpPr>
            <p:cNvPr id="135" name="Text Box 50"/>
            <p:cNvSpPr txBox="1">
              <a:spLocks noChangeArrowheads="1"/>
            </p:cNvSpPr>
            <p:nvPr/>
          </p:nvSpPr>
          <p:spPr bwMode="auto">
            <a:xfrm rot="18404350">
              <a:off x="2491941" y="5049598"/>
              <a:ext cx="1524685"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trypanosomes</a:t>
              </a:r>
              <a:endParaRPr lang="en-GB" sz="3200">
                <a:solidFill>
                  <a:schemeClr val="bg1">
                    <a:lumMod val="50000"/>
                  </a:schemeClr>
                </a:solidFill>
                <a:latin typeface="+mn-lt"/>
              </a:endParaRPr>
            </a:p>
          </p:txBody>
        </p:sp>
        <p:sp>
          <p:nvSpPr>
            <p:cNvPr id="136" name="Text Box 51"/>
            <p:cNvSpPr txBox="1">
              <a:spLocks noChangeArrowheads="1"/>
            </p:cNvSpPr>
            <p:nvPr/>
          </p:nvSpPr>
          <p:spPr bwMode="auto">
            <a:xfrm rot="17624409">
              <a:off x="3000438" y="5406810"/>
              <a:ext cx="1391385"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diplomonads</a:t>
              </a:r>
              <a:endParaRPr lang="en-GB" sz="3200" dirty="0">
                <a:solidFill>
                  <a:schemeClr val="bg1">
                    <a:lumMod val="50000"/>
                  </a:schemeClr>
                </a:solidFill>
                <a:latin typeface="+mn-lt"/>
              </a:endParaRPr>
            </a:p>
          </p:txBody>
        </p:sp>
        <p:sp>
          <p:nvSpPr>
            <p:cNvPr id="137" name="Text Box 52"/>
            <p:cNvSpPr txBox="1">
              <a:spLocks noChangeArrowheads="1"/>
            </p:cNvSpPr>
            <p:nvPr/>
          </p:nvSpPr>
          <p:spPr bwMode="auto">
            <a:xfrm rot="3331091">
              <a:off x="5142747" y="5024437"/>
              <a:ext cx="928758"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a:latin typeface="+mn-lt"/>
                </a:rPr>
                <a:t>animals</a:t>
              </a:r>
            </a:p>
          </p:txBody>
        </p:sp>
        <p:sp>
          <p:nvSpPr>
            <p:cNvPr id="138" name="Text Box 53"/>
            <p:cNvSpPr txBox="1">
              <a:spLocks noChangeArrowheads="1"/>
            </p:cNvSpPr>
            <p:nvPr/>
          </p:nvSpPr>
          <p:spPr bwMode="auto">
            <a:xfrm rot="4704469">
              <a:off x="4664654" y="5181312"/>
              <a:ext cx="786838"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a:latin typeface="+mn-lt"/>
                </a:rPr>
                <a:t>fungi</a:t>
              </a:r>
            </a:p>
          </p:txBody>
        </p:sp>
        <p:sp>
          <p:nvSpPr>
            <p:cNvPr id="139" name="Text Box 54"/>
            <p:cNvSpPr txBox="1">
              <a:spLocks noChangeArrowheads="1"/>
            </p:cNvSpPr>
            <p:nvPr/>
          </p:nvSpPr>
          <p:spPr bwMode="auto">
            <a:xfrm rot="1020086">
              <a:off x="5828678" y="4305431"/>
              <a:ext cx="1149841"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a:solidFill>
                    <a:schemeClr val="bg1">
                      <a:lumMod val="50000"/>
                    </a:schemeClr>
                  </a:solidFill>
                  <a:latin typeface="+mn-lt"/>
                </a:rPr>
                <a:t>amoebae</a:t>
              </a:r>
              <a:endParaRPr lang="en-GB" sz="3200" dirty="0">
                <a:solidFill>
                  <a:schemeClr val="bg1">
                    <a:lumMod val="50000"/>
                  </a:schemeClr>
                </a:solidFill>
                <a:latin typeface="+mn-lt"/>
              </a:endParaRPr>
            </a:p>
          </p:txBody>
        </p:sp>
        <p:sp>
          <p:nvSpPr>
            <p:cNvPr id="140" name="Text Box 55"/>
            <p:cNvSpPr txBox="1">
              <a:spLocks noChangeArrowheads="1"/>
            </p:cNvSpPr>
            <p:nvPr/>
          </p:nvSpPr>
          <p:spPr bwMode="auto">
            <a:xfrm rot="20667274">
              <a:off x="5700905" y="2608621"/>
              <a:ext cx="2020540"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err="1" smtClean="0">
                  <a:solidFill>
                    <a:schemeClr val="bg1">
                      <a:lumMod val="50000"/>
                    </a:schemeClr>
                  </a:solidFill>
                  <a:latin typeface="+mn-lt"/>
                </a:rPr>
                <a:t>prasinophyte</a:t>
              </a:r>
              <a:r>
                <a:rPr lang="en-GB" sz="1100" dirty="0" smtClean="0">
                  <a:solidFill>
                    <a:schemeClr val="bg1">
                      <a:lumMod val="50000"/>
                    </a:schemeClr>
                  </a:solidFill>
                  <a:latin typeface="+mn-lt"/>
                </a:rPr>
                <a:t> algae</a:t>
              </a:r>
              <a:endParaRPr lang="en-GB" sz="3200" dirty="0" smtClean="0">
                <a:solidFill>
                  <a:schemeClr val="bg1">
                    <a:lumMod val="50000"/>
                  </a:schemeClr>
                </a:solidFill>
                <a:latin typeface="+mn-lt"/>
              </a:endParaRPr>
            </a:p>
          </p:txBody>
        </p:sp>
        <p:sp>
          <p:nvSpPr>
            <p:cNvPr id="141" name="Text Box 56"/>
            <p:cNvSpPr txBox="1">
              <a:spLocks noChangeArrowheads="1"/>
            </p:cNvSpPr>
            <p:nvPr/>
          </p:nvSpPr>
          <p:spPr bwMode="auto">
            <a:xfrm rot="19173686">
              <a:off x="5386169" y="2013295"/>
              <a:ext cx="1973033"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a:solidFill>
                    <a:schemeClr val="bg1">
                      <a:lumMod val="50000"/>
                    </a:schemeClr>
                  </a:solidFill>
                  <a:latin typeface="+mn-lt"/>
                </a:rPr>
                <a:t>chlorophyte algae</a:t>
              </a:r>
            </a:p>
          </p:txBody>
        </p:sp>
        <p:sp>
          <p:nvSpPr>
            <p:cNvPr id="142" name="Text Box 57"/>
            <p:cNvSpPr txBox="1">
              <a:spLocks noChangeArrowheads="1"/>
            </p:cNvSpPr>
            <p:nvPr/>
          </p:nvSpPr>
          <p:spPr bwMode="auto">
            <a:xfrm rot="18171010">
              <a:off x="5101665" y="1778471"/>
              <a:ext cx="1614817"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a:latin typeface="+mn-lt"/>
                </a:rPr>
                <a:t>land plants</a:t>
              </a:r>
            </a:p>
          </p:txBody>
        </p:sp>
        <p:sp>
          <p:nvSpPr>
            <p:cNvPr id="143" name="Text Box 58"/>
            <p:cNvSpPr txBox="1">
              <a:spLocks noChangeArrowheads="1"/>
            </p:cNvSpPr>
            <p:nvPr/>
          </p:nvSpPr>
          <p:spPr bwMode="auto">
            <a:xfrm rot="3323913">
              <a:off x="2644561" y="1776699"/>
              <a:ext cx="1622161"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apicomplexans</a:t>
              </a:r>
              <a:endParaRPr lang="en-GB" sz="3200" dirty="0">
                <a:solidFill>
                  <a:schemeClr val="bg1">
                    <a:lumMod val="50000"/>
                  </a:schemeClr>
                </a:solidFill>
                <a:latin typeface="+mn-lt"/>
              </a:endParaRPr>
            </a:p>
          </p:txBody>
        </p:sp>
        <p:sp>
          <p:nvSpPr>
            <p:cNvPr id="144" name="Text Box 59"/>
            <p:cNvSpPr txBox="1">
              <a:spLocks noChangeArrowheads="1"/>
            </p:cNvSpPr>
            <p:nvPr/>
          </p:nvSpPr>
          <p:spPr bwMode="auto">
            <a:xfrm rot="1803754">
              <a:off x="2173169" y="2255059"/>
              <a:ext cx="1569871"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dinoflagellates</a:t>
              </a:r>
              <a:endParaRPr lang="en-GB" sz="3200" dirty="0">
                <a:solidFill>
                  <a:schemeClr val="bg1">
                    <a:lumMod val="50000"/>
                  </a:schemeClr>
                </a:solidFill>
                <a:latin typeface="+mn-lt"/>
              </a:endParaRPr>
            </a:p>
          </p:txBody>
        </p:sp>
        <p:sp>
          <p:nvSpPr>
            <p:cNvPr id="145" name="Text Box 60"/>
            <p:cNvSpPr txBox="1">
              <a:spLocks noChangeArrowheads="1"/>
            </p:cNvSpPr>
            <p:nvPr/>
          </p:nvSpPr>
          <p:spPr bwMode="auto">
            <a:xfrm rot="937922">
              <a:off x="2519406" y="2746689"/>
              <a:ext cx="1113450"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ciliates</a:t>
              </a:r>
              <a:endParaRPr lang="en-GB" sz="3200">
                <a:solidFill>
                  <a:schemeClr val="bg1">
                    <a:lumMod val="50000"/>
                  </a:schemeClr>
                </a:solidFill>
                <a:latin typeface="+mn-lt"/>
              </a:endParaRPr>
            </a:p>
          </p:txBody>
        </p:sp>
        <p:sp>
          <p:nvSpPr>
            <p:cNvPr id="146" name="Text Box 61"/>
            <p:cNvSpPr txBox="1">
              <a:spLocks noChangeArrowheads="1"/>
            </p:cNvSpPr>
            <p:nvPr/>
          </p:nvSpPr>
          <p:spPr bwMode="auto">
            <a:xfrm rot="348227">
              <a:off x="1809767" y="3270754"/>
              <a:ext cx="1650874"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foraminiferans</a:t>
              </a:r>
              <a:endParaRPr lang="en-GB" sz="3200">
                <a:solidFill>
                  <a:schemeClr val="bg1">
                    <a:lumMod val="50000"/>
                  </a:schemeClr>
                </a:solidFill>
                <a:latin typeface="+mn-lt"/>
              </a:endParaRPr>
            </a:p>
          </p:txBody>
        </p:sp>
        <p:sp>
          <p:nvSpPr>
            <p:cNvPr id="147" name="Text Box 62"/>
            <p:cNvSpPr txBox="1">
              <a:spLocks noChangeArrowheads="1"/>
            </p:cNvSpPr>
            <p:nvPr/>
          </p:nvSpPr>
          <p:spPr bwMode="auto">
            <a:xfrm rot="20390555">
              <a:off x="2045818" y="3817087"/>
              <a:ext cx="1422247"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chlorarachnia</a:t>
              </a:r>
              <a:endParaRPr lang="en-GB" sz="3200">
                <a:solidFill>
                  <a:schemeClr val="bg1">
                    <a:lumMod val="50000"/>
                  </a:schemeClr>
                </a:solidFill>
                <a:latin typeface="+mn-lt"/>
              </a:endParaRPr>
            </a:p>
          </p:txBody>
        </p:sp>
        <p:sp>
          <p:nvSpPr>
            <p:cNvPr id="148" name="Text Box 70"/>
            <p:cNvSpPr txBox="1">
              <a:spLocks noChangeArrowheads="1"/>
            </p:cNvSpPr>
            <p:nvPr/>
          </p:nvSpPr>
          <p:spPr bwMode="auto">
            <a:xfrm>
              <a:off x="1546250" y="1235294"/>
              <a:ext cx="14118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Alveolates</a:t>
              </a:r>
              <a:endParaRPr lang="en-GB" sz="4000" b="1" dirty="0">
                <a:solidFill>
                  <a:schemeClr val="bg1">
                    <a:lumMod val="50000"/>
                  </a:schemeClr>
                </a:solidFill>
                <a:latin typeface="+mn-lt"/>
              </a:endParaRPr>
            </a:p>
          </p:txBody>
        </p:sp>
        <p:sp>
          <p:nvSpPr>
            <p:cNvPr id="149" name="Text Box 71"/>
            <p:cNvSpPr txBox="1">
              <a:spLocks noChangeArrowheads="1"/>
            </p:cNvSpPr>
            <p:nvPr/>
          </p:nvSpPr>
          <p:spPr bwMode="auto">
            <a:xfrm>
              <a:off x="6600300" y="2034752"/>
              <a:ext cx="1829300" cy="33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latin typeface="+mn-lt"/>
                </a:rPr>
                <a:t>Archaeplastida</a:t>
              </a:r>
              <a:endParaRPr lang="en-GB" sz="4000" b="1" dirty="0">
                <a:latin typeface="+mn-lt"/>
              </a:endParaRPr>
            </a:p>
          </p:txBody>
        </p:sp>
        <p:sp>
          <p:nvSpPr>
            <p:cNvPr id="150" name="Text Box 72"/>
            <p:cNvSpPr txBox="1">
              <a:spLocks noChangeArrowheads="1"/>
            </p:cNvSpPr>
            <p:nvPr/>
          </p:nvSpPr>
          <p:spPr bwMode="auto">
            <a:xfrm>
              <a:off x="971600" y="3655192"/>
              <a:ext cx="1293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Rhizaria</a:t>
              </a:r>
              <a:endParaRPr lang="en-GB" sz="4000" b="1" dirty="0">
                <a:solidFill>
                  <a:schemeClr val="bg1">
                    <a:lumMod val="50000"/>
                  </a:schemeClr>
                </a:solidFill>
                <a:latin typeface="+mn-lt"/>
              </a:endParaRPr>
            </a:p>
          </p:txBody>
        </p:sp>
        <p:sp>
          <p:nvSpPr>
            <p:cNvPr id="151" name="Text Box 73"/>
            <p:cNvSpPr txBox="1">
              <a:spLocks noChangeArrowheads="1"/>
            </p:cNvSpPr>
            <p:nvPr/>
          </p:nvSpPr>
          <p:spPr bwMode="auto">
            <a:xfrm>
              <a:off x="6446174" y="4521457"/>
              <a:ext cx="15202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Amoebozoa</a:t>
              </a:r>
              <a:endParaRPr lang="en-GB" sz="4000" b="1" dirty="0">
                <a:solidFill>
                  <a:schemeClr val="bg1">
                    <a:lumMod val="50000"/>
                  </a:schemeClr>
                </a:solidFill>
                <a:latin typeface="+mn-lt"/>
              </a:endParaRPr>
            </a:p>
          </p:txBody>
        </p:sp>
        <p:sp>
          <p:nvSpPr>
            <p:cNvPr id="152" name="Text Box 74"/>
            <p:cNvSpPr txBox="1">
              <a:spLocks noChangeArrowheads="1"/>
            </p:cNvSpPr>
            <p:nvPr/>
          </p:nvSpPr>
          <p:spPr bwMode="auto">
            <a:xfrm>
              <a:off x="4662678" y="6137117"/>
              <a:ext cx="1637515" cy="33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latin typeface="+mn-lt"/>
                </a:rPr>
                <a:t>Opisthokonts</a:t>
              </a:r>
              <a:endParaRPr lang="en-GB" sz="4000" b="1" dirty="0">
                <a:latin typeface="+mn-lt"/>
              </a:endParaRPr>
            </a:p>
          </p:txBody>
        </p:sp>
        <p:sp>
          <p:nvSpPr>
            <p:cNvPr id="153" name="Text Box 75"/>
            <p:cNvSpPr txBox="1">
              <a:spLocks noChangeArrowheads="1"/>
            </p:cNvSpPr>
            <p:nvPr/>
          </p:nvSpPr>
          <p:spPr bwMode="auto">
            <a:xfrm>
              <a:off x="1517301" y="5098967"/>
              <a:ext cx="162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a:solidFill>
                    <a:schemeClr val="bg1">
                      <a:lumMod val="50000"/>
                    </a:schemeClr>
                  </a:solidFill>
                  <a:latin typeface="+mn-lt"/>
                </a:rPr>
                <a:t>Discicristates</a:t>
              </a:r>
              <a:endParaRPr lang="en-GB" sz="4000" b="1">
                <a:solidFill>
                  <a:schemeClr val="bg1">
                    <a:lumMod val="50000"/>
                  </a:schemeClr>
                </a:solidFill>
                <a:latin typeface="+mn-lt"/>
              </a:endParaRPr>
            </a:p>
          </p:txBody>
        </p:sp>
        <p:sp>
          <p:nvSpPr>
            <p:cNvPr id="154" name="Text Box 77"/>
            <p:cNvSpPr txBox="1">
              <a:spLocks noChangeArrowheads="1"/>
            </p:cNvSpPr>
            <p:nvPr/>
          </p:nvSpPr>
          <p:spPr bwMode="auto">
            <a:xfrm>
              <a:off x="2592492" y="6065109"/>
              <a:ext cx="12411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a:solidFill>
                    <a:schemeClr val="bg1">
                      <a:lumMod val="50000"/>
                    </a:schemeClr>
                  </a:solidFill>
                  <a:latin typeface="+mn-lt"/>
                </a:rPr>
                <a:t>Excavates</a:t>
              </a:r>
              <a:endParaRPr lang="en-GB" sz="4000" b="1" dirty="0">
                <a:solidFill>
                  <a:schemeClr val="bg1">
                    <a:lumMod val="50000"/>
                  </a:schemeClr>
                </a:solidFill>
                <a:latin typeface="+mn-lt"/>
              </a:endParaRPr>
            </a:p>
          </p:txBody>
        </p:sp>
        <p:sp>
          <p:nvSpPr>
            <p:cNvPr id="155" name="Line 78"/>
            <p:cNvSpPr>
              <a:spLocks noChangeShapeType="1"/>
            </p:cNvSpPr>
            <p:nvPr/>
          </p:nvSpPr>
          <p:spPr bwMode="auto">
            <a:xfrm rot="16878675" flipH="1" flipV="1">
              <a:off x="5264432" y="2999742"/>
              <a:ext cx="265743" cy="11654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56" name="Line 79"/>
            <p:cNvSpPr>
              <a:spLocks noChangeShapeType="1"/>
            </p:cNvSpPr>
            <p:nvPr/>
          </p:nvSpPr>
          <p:spPr bwMode="auto">
            <a:xfrm rot="17156627" flipH="1" flipV="1">
              <a:off x="4928913" y="3307055"/>
              <a:ext cx="228628" cy="86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57" name="Text Box 80"/>
            <p:cNvSpPr txBox="1">
              <a:spLocks noChangeArrowheads="1"/>
            </p:cNvSpPr>
            <p:nvPr/>
          </p:nvSpPr>
          <p:spPr bwMode="auto">
            <a:xfrm rot="21052279">
              <a:off x="5895387" y="3037670"/>
              <a:ext cx="1140173"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smtClean="0">
                  <a:solidFill>
                    <a:schemeClr val="bg1">
                      <a:lumMod val="50000"/>
                    </a:schemeClr>
                  </a:solidFill>
                  <a:latin typeface="+mn-lt"/>
                </a:rPr>
                <a:t>red algae</a:t>
              </a:r>
              <a:endParaRPr lang="en-GB" sz="3200" dirty="0" smtClean="0">
                <a:solidFill>
                  <a:schemeClr val="bg1">
                    <a:lumMod val="50000"/>
                  </a:schemeClr>
                </a:solidFill>
                <a:latin typeface="+mn-lt"/>
              </a:endParaRPr>
            </a:p>
          </p:txBody>
        </p:sp>
        <p:sp>
          <p:nvSpPr>
            <p:cNvPr id="158" name="Line 83"/>
            <p:cNvSpPr>
              <a:spLocks noChangeShapeType="1"/>
            </p:cNvSpPr>
            <p:nvPr/>
          </p:nvSpPr>
          <p:spPr bwMode="auto">
            <a:xfrm rot="16878675" flipH="1" flipV="1">
              <a:off x="4781195" y="3457740"/>
              <a:ext cx="184090" cy="1529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59" name="Line 84"/>
            <p:cNvSpPr>
              <a:spLocks noChangeShapeType="1"/>
            </p:cNvSpPr>
            <p:nvPr/>
          </p:nvSpPr>
          <p:spPr bwMode="auto">
            <a:xfrm rot="16878675" flipH="1" flipV="1">
              <a:off x="5281505" y="2909923"/>
              <a:ext cx="356304" cy="9278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60" name="Text Box 85"/>
            <p:cNvSpPr txBox="1">
              <a:spLocks noChangeArrowheads="1"/>
            </p:cNvSpPr>
            <p:nvPr/>
          </p:nvSpPr>
          <p:spPr bwMode="auto">
            <a:xfrm rot="21564116">
              <a:off x="5941409" y="3396944"/>
              <a:ext cx="2060625"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err="1" smtClean="0">
                  <a:solidFill>
                    <a:schemeClr val="bg1">
                      <a:lumMod val="50000"/>
                    </a:schemeClr>
                  </a:solidFill>
                  <a:latin typeface="+mn-lt"/>
                </a:rPr>
                <a:t>glaucophyte</a:t>
              </a:r>
              <a:r>
                <a:rPr lang="en-GB" sz="1100" dirty="0" smtClean="0">
                  <a:solidFill>
                    <a:schemeClr val="bg1">
                      <a:lumMod val="50000"/>
                    </a:schemeClr>
                  </a:solidFill>
                  <a:latin typeface="+mn-lt"/>
                </a:rPr>
                <a:t> algae</a:t>
              </a:r>
              <a:endParaRPr lang="en-GB" sz="3200" dirty="0" smtClean="0">
                <a:solidFill>
                  <a:schemeClr val="bg1">
                    <a:lumMod val="50000"/>
                  </a:schemeClr>
                </a:solidFill>
                <a:latin typeface="+mn-lt"/>
              </a:endParaRPr>
            </a:p>
          </p:txBody>
        </p:sp>
      </p:grpSp>
      <p:sp>
        <p:nvSpPr>
          <p:cNvPr id="80" name="Rectangle 79"/>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The eukaryotic tree of life</a:t>
            </a:r>
          </a:p>
        </p:txBody>
      </p:sp>
      <p:cxnSp>
        <p:nvCxnSpPr>
          <p:cNvPr id="82" name="Connecteur droit 8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3"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804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descr="esil32mcultureAFP"/>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57" y="2512641"/>
            <a:ext cx="2979067" cy="276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12</a:t>
            </a:fld>
            <a:endParaRPr lang="fr-FR">
              <a:latin typeface="+mn-lt"/>
            </a:endParaRPr>
          </a:p>
        </p:txBody>
      </p:sp>
      <p:sp>
        <p:nvSpPr>
          <p:cNvPr id="7" name="Rectangle 6"/>
          <p:cNvSpPr/>
          <p:nvPr/>
        </p:nvSpPr>
        <p:spPr>
          <a:xfrm>
            <a:off x="5386" y="678356"/>
            <a:ext cx="4197312" cy="646331"/>
          </a:xfrm>
          <a:prstGeom prst="rect">
            <a:avLst/>
          </a:prstGeom>
        </p:spPr>
        <p:txBody>
          <a:bodyPr wrap="square">
            <a:spAutoFit/>
          </a:bodyPr>
          <a:lstStyle/>
          <a:p>
            <a:pPr>
              <a:defRPr/>
            </a:pPr>
            <a:r>
              <a:rPr lang="en-US" dirty="0" smtClean="0">
                <a:solidFill>
                  <a:schemeClr val="tx1">
                    <a:lumMod val="65000"/>
                    <a:lumOff val="35000"/>
                  </a:schemeClr>
                </a:solidFill>
                <a:latin typeface="+mn-lt"/>
              </a:rPr>
              <a:t>A “narrow” view of the origin and evolution of the sexes….</a:t>
            </a:r>
          </a:p>
        </p:txBody>
      </p:sp>
      <p:sp>
        <p:nvSpPr>
          <p:cNvPr id="86" name="ZoneTexte 85"/>
          <p:cNvSpPr txBox="1"/>
          <p:nvPr/>
        </p:nvSpPr>
        <p:spPr>
          <a:xfrm>
            <a:off x="5386" y="6611779"/>
            <a:ext cx="3107850" cy="246221"/>
          </a:xfrm>
          <a:prstGeom prst="rect">
            <a:avLst/>
          </a:prstGeom>
          <a:noFill/>
        </p:spPr>
        <p:txBody>
          <a:bodyPr wrap="square" rtlCol="0">
            <a:spAutoFit/>
          </a:bodyPr>
          <a:lstStyle/>
          <a:p>
            <a:r>
              <a:rPr lang="fr-FR" sz="1000" dirty="0" err="1" smtClean="0">
                <a:solidFill>
                  <a:schemeClr val="tx1">
                    <a:lumMod val="65000"/>
                    <a:lumOff val="35000"/>
                  </a:schemeClr>
                </a:solidFill>
                <a:latin typeface="+mn-lt"/>
                <a:cs typeface="Arial" panose="020B0604020202020204" pitchFamily="34" charset="0"/>
              </a:rPr>
              <a:t>Cock</a:t>
            </a:r>
            <a:r>
              <a:rPr lang="fr-FR" sz="1000" dirty="0" smtClean="0">
                <a:solidFill>
                  <a:schemeClr val="tx1">
                    <a:lumMod val="65000"/>
                    <a:lumOff val="35000"/>
                  </a:schemeClr>
                </a:solidFill>
                <a:latin typeface="+mn-lt"/>
                <a:cs typeface="Arial" panose="020B0604020202020204" pitchFamily="34" charset="0"/>
              </a:rPr>
              <a:t> and Coelho </a:t>
            </a:r>
            <a:r>
              <a:rPr lang="fr-FR" sz="1000" b="1" i="1" dirty="0" smtClean="0">
                <a:solidFill>
                  <a:schemeClr val="tx1">
                    <a:lumMod val="65000"/>
                    <a:lumOff val="35000"/>
                  </a:schemeClr>
                </a:solidFill>
                <a:latin typeface="+mn-lt"/>
                <a:cs typeface="Arial" panose="020B0604020202020204" pitchFamily="34" charset="0"/>
              </a:rPr>
              <a:t>J. </a:t>
            </a:r>
            <a:r>
              <a:rPr lang="fr-FR" sz="1000" b="1" i="1" dirty="0" err="1" smtClean="0">
                <a:solidFill>
                  <a:schemeClr val="tx1">
                    <a:lumMod val="65000"/>
                    <a:lumOff val="35000"/>
                  </a:schemeClr>
                </a:solidFill>
                <a:latin typeface="+mn-lt"/>
                <a:cs typeface="Arial" panose="020B0604020202020204" pitchFamily="34" charset="0"/>
              </a:rPr>
              <a:t>Exp</a:t>
            </a:r>
            <a:r>
              <a:rPr lang="fr-FR" sz="1000" b="1" i="1" dirty="0" smtClean="0">
                <a:solidFill>
                  <a:schemeClr val="tx1">
                    <a:lumMod val="65000"/>
                    <a:lumOff val="35000"/>
                  </a:schemeClr>
                </a:solidFill>
                <a:latin typeface="+mn-lt"/>
                <a:cs typeface="Arial" panose="020B0604020202020204" pitchFamily="34" charset="0"/>
              </a:rPr>
              <a:t>. Bot</a:t>
            </a:r>
            <a:r>
              <a:rPr lang="fr-FR" sz="1000" i="1" dirty="0" smtClean="0">
                <a:solidFill>
                  <a:schemeClr val="tx1">
                    <a:lumMod val="65000"/>
                    <a:lumOff val="35000"/>
                  </a:schemeClr>
                </a:solidFill>
                <a:latin typeface="+mn-lt"/>
                <a:cs typeface="Arial" panose="020B0604020202020204" pitchFamily="34" charset="0"/>
              </a:rPr>
              <a:t>.</a:t>
            </a:r>
            <a:r>
              <a:rPr lang="fr-FR" sz="1000" i="1" dirty="0">
                <a:solidFill>
                  <a:schemeClr val="tx1">
                    <a:lumMod val="65000"/>
                    <a:lumOff val="35000"/>
                  </a:schemeClr>
                </a:solidFill>
                <a:latin typeface="+mn-lt"/>
                <a:cs typeface="Arial" panose="020B0604020202020204" pitchFamily="34" charset="0"/>
              </a:rPr>
              <a:t> </a:t>
            </a:r>
            <a:r>
              <a:rPr lang="fr-FR" sz="1000" dirty="0">
                <a:solidFill>
                  <a:schemeClr val="tx1">
                    <a:lumMod val="65000"/>
                    <a:lumOff val="35000"/>
                  </a:schemeClr>
                </a:solidFill>
                <a:latin typeface="+mn-lt"/>
                <a:cs typeface="Arial" panose="020B0604020202020204" pitchFamily="34" charset="0"/>
              </a:rPr>
              <a:t>(2011) </a:t>
            </a:r>
            <a:endParaRPr lang="en-US" sz="1000" dirty="0">
              <a:solidFill>
                <a:schemeClr val="tx1">
                  <a:lumMod val="65000"/>
                  <a:lumOff val="35000"/>
                </a:schemeClr>
              </a:solidFill>
              <a:latin typeface="+mn-lt"/>
              <a:cs typeface="Arial" panose="020B0604020202020204" pitchFamily="34" charset="0"/>
            </a:endParaRPr>
          </a:p>
        </p:txBody>
      </p:sp>
      <p:grpSp>
        <p:nvGrpSpPr>
          <p:cNvPr id="87" name="Groupe 86"/>
          <p:cNvGrpSpPr/>
          <p:nvPr/>
        </p:nvGrpSpPr>
        <p:grpSpPr>
          <a:xfrm>
            <a:off x="2555776" y="980728"/>
            <a:ext cx="6521896" cy="5399739"/>
            <a:chOff x="971600" y="620688"/>
            <a:chExt cx="7458000" cy="5849862"/>
          </a:xfrm>
        </p:grpSpPr>
        <p:sp>
          <p:nvSpPr>
            <p:cNvPr id="88" name="Oval 63"/>
            <p:cNvSpPr>
              <a:spLocks noChangeArrowheads="1"/>
            </p:cNvSpPr>
            <p:nvPr/>
          </p:nvSpPr>
          <p:spPr bwMode="auto">
            <a:xfrm rot="20650362">
              <a:off x="5404453" y="1483156"/>
              <a:ext cx="2391691" cy="2760330"/>
            </a:xfrm>
            <a:prstGeom prst="ellipse">
              <a:avLst/>
            </a:prstGeom>
            <a:solidFill>
              <a:srgbClr val="D4E3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89" name="Oval 76"/>
            <p:cNvSpPr>
              <a:spLocks noChangeArrowheads="1"/>
            </p:cNvSpPr>
            <p:nvPr/>
          </p:nvSpPr>
          <p:spPr bwMode="auto">
            <a:xfrm rot="1619770">
              <a:off x="3386412" y="4822831"/>
              <a:ext cx="795746" cy="139255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0" name="Oval 64"/>
            <p:cNvSpPr>
              <a:spLocks noChangeArrowheads="1"/>
            </p:cNvSpPr>
            <p:nvPr/>
          </p:nvSpPr>
          <p:spPr bwMode="auto">
            <a:xfrm rot="1679699">
              <a:off x="5703874" y="4117646"/>
              <a:ext cx="1193619" cy="97241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1" name="Oval 65"/>
            <p:cNvSpPr>
              <a:spLocks noChangeArrowheads="1"/>
            </p:cNvSpPr>
            <p:nvPr/>
          </p:nvSpPr>
          <p:spPr bwMode="auto">
            <a:xfrm rot="20453471">
              <a:off x="4731460" y="4533334"/>
              <a:ext cx="1281210" cy="1477177"/>
            </a:xfrm>
            <a:prstGeom prst="ellipse">
              <a:avLst/>
            </a:prstGeom>
            <a:solidFill>
              <a:srgbClr val="E3B2C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2" name="Oval 66"/>
            <p:cNvSpPr>
              <a:spLocks noChangeArrowheads="1"/>
            </p:cNvSpPr>
            <p:nvPr/>
          </p:nvSpPr>
          <p:spPr bwMode="auto">
            <a:xfrm rot="2676472">
              <a:off x="2525344" y="4236414"/>
              <a:ext cx="1077820" cy="168947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3" name="Oval 67"/>
            <p:cNvSpPr>
              <a:spLocks noChangeArrowheads="1"/>
            </p:cNvSpPr>
            <p:nvPr/>
          </p:nvSpPr>
          <p:spPr bwMode="auto">
            <a:xfrm rot="20453471">
              <a:off x="1383687" y="3093272"/>
              <a:ext cx="2059140" cy="1276756"/>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4" name="Oval 68"/>
            <p:cNvSpPr>
              <a:spLocks noChangeArrowheads="1"/>
            </p:cNvSpPr>
            <p:nvPr/>
          </p:nvSpPr>
          <p:spPr bwMode="auto">
            <a:xfrm rot="19236997">
              <a:off x="2106687" y="1051946"/>
              <a:ext cx="1748859" cy="225362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4000">
                <a:latin typeface="+mn-lt"/>
              </a:endParaRPr>
            </a:p>
          </p:txBody>
        </p:sp>
        <p:sp>
          <p:nvSpPr>
            <p:cNvPr id="95" name="Oval 69"/>
            <p:cNvSpPr>
              <a:spLocks noChangeArrowheads="1"/>
            </p:cNvSpPr>
            <p:nvPr/>
          </p:nvSpPr>
          <p:spPr bwMode="auto">
            <a:xfrm rot="5299632">
              <a:off x="3449508" y="1071988"/>
              <a:ext cx="1573676" cy="1260426"/>
            </a:xfrm>
            <a:prstGeom prst="ellipse">
              <a:avLst/>
            </a:prstGeom>
            <a:solidFill>
              <a:srgbClr val="CCAD8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sz="3600">
                <a:latin typeface="+mn-lt"/>
              </a:endParaRPr>
            </a:p>
          </p:txBody>
        </p:sp>
        <p:sp>
          <p:nvSpPr>
            <p:cNvPr id="96" name="Line 4"/>
            <p:cNvSpPr>
              <a:spLocks noChangeShapeType="1"/>
            </p:cNvSpPr>
            <p:nvPr/>
          </p:nvSpPr>
          <p:spPr bwMode="auto">
            <a:xfrm flipH="1">
              <a:off x="4419694" y="3709381"/>
              <a:ext cx="158853" cy="2330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97" name="Line 5"/>
            <p:cNvSpPr>
              <a:spLocks noChangeShapeType="1"/>
            </p:cNvSpPr>
            <p:nvPr/>
          </p:nvSpPr>
          <p:spPr bwMode="auto">
            <a:xfrm flipH="1">
              <a:off x="4578547" y="3601005"/>
              <a:ext cx="215267" cy="108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98" name="Line 6"/>
            <p:cNvSpPr>
              <a:spLocks noChangeShapeType="1"/>
            </p:cNvSpPr>
            <p:nvPr/>
          </p:nvSpPr>
          <p:spPr bwMode="auto">
            <a:xfrm>
              <a:off x="4419694" y="3554982"/>
              <a:ext cx="158853" cy="1543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99" name="Line 7"/>
            <p:cNvSpPr>
              <a:spLocks noChangeShapeType="1"/>
            </p:cNvSpPr>
            <p:nvPr/>
          </p:nvSpPr>
          <p:spPr bwMode="auto">
            <a:xfrm>
              <a:off x="4578547" y="3709381"/>
              <a:ext cx="160337"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0" name="Line 8"/>
            <p:cNvSpPr>
              <a:spLocks noChangeShapeType="1"/>
            </p:cNvSpPr>
            <p:nvPr/>
          </p:nvSpPr>
          <p:spPr bwMode="auto">
            <a:xfrm>
              <a:off x="4738884" y="3865264"/>
              <a:ext cx="1193619" cy="3889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1" name="Line 10"/>
            <p:cNvSpPr>
              <a:spLocks noChangeShapeType="1"/>
            </p:cNvSpPr>
            <p:nvPr/>
          </p:nvSpPr>
          <p:spPr bwMode="auto">
            <a:xfrm>
              <a:off x="4738884" y="3865264"/>
              <a:ext cx="78683"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2" name="Line 11"/>
            <p:cNvSpPr>
              <a:spLocks noChangeShapeType="1"/>
            </p:cNvSpPr>
            <p:nvPr/>
          </p:nvSpPr>
          <p:spPr bwMode="auto">
            <a:xfrm>
              <a:off x="4817567" y="4098346"/>
              <a:ext cx="160337" cy="9338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3" name="Line 12"/>
            <p:cNvSpPr>
              <a:spLocks noChangeShapeType="1"/>
            </p:cNvSpPr>
            <p:nvPr/>
          </p:nvSpPr>
          <p:spPr bwMode="auto">
            <a:xfrm>
              <a:off x="4817567" y="4098346"/>
              <a:ext cx="558210" cy="7779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4" name="Line 13"/>
            <p:cNvSpPr>
              <a:spLocks noChangeShapeType="1"/>
            </p:cNvSpPr>
            <p:nvPr/>
          </p:nvSpPr>
          <p:spPr bwMode="auto">
            <a:xfrm rot="7645298" flipV="1">
              <a:off x="3641765" y="4319551"/>
              <a:ext cx="1120873" cy="3073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5" name="Line 14"/>
            <p:cNvSpPr>
              <a:spLocks noChangeShapeType="1"/>
            </p:cNvSpPr>
            <p:nvPr/>
          </p:nvSpPr>
          <p:spPr bwMode="auto">
            <a:xfrm rot="7645298">
              <a:off x="3923839" y="4025600"/>
              <a:ext cx="544848" cy="1588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6" name="Line 15"/>
            <p:cNvSpPr>
              <a:spLocks noChangeShapeType="1"/>
            </p:cNvSpPr>
            <p:nvPr/>
          </p:nvSpPr>
          <p:spPr bwMode="auto">
            <a:xfrm rot="7645298">
              <a:off x="3442828" y="4261652"/>
              <a:ext cx="509217" cy="2687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7" name="Line 16"/>
            <p:cNvSpPr>
              <a:spLocks noChangeShapeType="1"/>
            </p:cNvSpPr>
            <p:nvPr/>
          </p:nvSpPr>
          <p:spPr bwMode="auto">
            <a:xfrm rot="7645298" flipH="1">
              <a:off x="3491077" y="4504384"/>
              <a:ext cx="587902" cy="13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8" name="Line 18"/>
            <p:cNvSpPr>
              <a:spLocks noChangeShapeType="1"/>
            </p:cNvSpPr>
            <p:nvPr/>
          </p:nvSpPr>
          <p:spPr bwMode="auto">
            <a:xfrm flipV="1">
              <a:off x="4453840" y="2309403"/>
              <a:ext cx="363727" cy="12767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09" name="Line 19"/>
            <p:cNvSpPr>
              <a:spLocks noChangeShapeType="1"/>
            </p:cNvSpPr>
            <p:nvPr/>
          </p:nvSpPr>
          <p:spPr bwMode="auto">
            <a:xfrm flipV="1">
              <a:off x="4101990" y="3554982"/>
              <a:ext cx="3177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0" name="Line 20"/>
            <p:cNvSpPr>
              <a:spLocks noChangeShapeType="1"/>
            </p:cNvSpPr>
            <p:nvPr/>
          </p:nvSpPr>
          <p:spPr bwMode="auto">
            <a:xfrm>
              <a:off x="4341011" y="3399100"/>
              <a:ext cx="78683"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1" name="Line 21"/>
            <p:cNvSpPr>
              <a:spLocks noChangeShapeType="1"/>
            </p:cNvSpPr>
            <p:nvPr/>
          </p:nvSpPr>
          <p:spPr bwMode="auto">
            <a:xfrm>
              <a:off x="4180674" y="3243216"/>
              <a:ext cx="160337"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2" name="Line 22"/>
            <p:cNvSpPr>
              <a:spLocks noChangeShapeType="1"/>
            </p:cNvSpPr>
            <p:nvPr/>
          </p:nvSpPr>
          <p:spPr bwMode="auto">
            <a:xfrm flipH="1">
              <a:off x="4341011" y="2854251"/>
              <a:ext cx="0" cy="5448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3" name="Line 23"/>
            <p:cNvSpPr>
              <a:spLocks noChangeShapeType="1"/>
            </p:cNvSpPr>
            <p:nvPr/>
          </p:nvSpPr>
          <p:spPr bwMode="auto">
            <a:xfrm>
              <a:off x="3384928" y="3010134"/>
              <a:ext cx="795746"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4" name="Line 24"/>
            <p:cNvSpPr>
              <a:spLocks noChangeShapeType="1"/>
            </p:cNvSpPr>
            <p:nvPr/>
          </p:nvSpPr>
          <p:spPr bwMode="auto">
            <a:xfrm>
              <a:off x="4101990" y="3087334"/>
              <a:ext cx="78684" cy="1558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5" name="Line 25"/>
            <p:cNvSpPr>
              <a:spLocks noChangeShapeType="1"/>
            </p:cNvSpPr>
            <p:nvPr/>
          </p:nvSpPr>
          <p:spPr bwMode="auto">
            <a:xfrm flipH="1" flipV="1">
              <a:off x="3862970" y="2542485"/>
              <a:ext cx="239020" cy="5448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6" name="Line 26"/>
            <p:cNvSpPr>
              <a:spLocks noChangeShapeType="1"/>
            </p:cNvSpPr>
            <p:nvPr/>
          </p:nvSpPr>
          <p:spPr bwMode="auto">
            <a:xfrm flipH="1" flipV="1">
              <a:off x="3543780" y="2777052"/>
              <a:ext cx="558210" cy="3102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7" name="Line 27"/>
            <p:cNvSpPr>
              <a:spLocks noChangeShapeType="1"/>
            </p:cNvSpPr>
            <p:nvPr/>
          </p:nvSpPr>
          <p:spPr bwMode="auto">
            <a:xfrm flipH="1" flipV="1">
              <a:off x="4101990" y="2388086"/>
              <a:ext cx="239021" cy="4661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8" name="Line 28"/>
            <p:cNvSpPr>
              <a:spLocks noChangeShapeType="1"/>
            </p:cNvSpPr>
            <p:nvPr/>
          </p:nvSpPr>
          <p:spPr bwMode="auto">
            <a:xfrm flipH="1" flipV="1">
              <a:off x="4341011" y="2621169"/>
              <a:ext cx="0"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19" name="Line 29"/>
            <p:cNvSpPr>
              <a:spLocks noChangeShapeType="1"/>
            </p:cNvSpPr>
            <p:nvPr/>
          </p:nvSpPr>
          <p:spPr bwMode="auto">
            <a:xfrm flipH="1" flipV="1">
              <a:off x="4260842" y="2388086"/>
              <a:ext cx="80168" cy="2330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0" name="Line 30"/>
            <p:cNvSpPr>
              <a:spLocks noChangeShapeType="1"/>
            </p:cNvSpPr>
            <p:nvPr/>
          </p:nvSpPr>
          <p:spPr bwMode="auto">
            <a:xfrm flipV="1">
              <a:off x="4341011" y="2309403"/>
              <a:ext cx="158852" cy="3117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1" name="Line 31"/>
            <p:cNvSpPr>
              <a:spLocks noChangeShapeType="1"/>
            </p:cNvSpPr>
            <p:nvPr/>
          </p:nvSpPr>
          <p:spPr bwMode="auto">
            <a:xfrm rot="16878675" flipH="1" flipV="1">
              <a:off x="5299320" y="2843117"/>
              <a:ext cx="320674" cy="5923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2" name="Line 32"/>
            <p:cNvSpPr>
              <a:spLocks noChangeShapeType="1"/>
            </p:cNvSpPr>
            <p:nvPr/>
          </p:nvSpPr>
          <p:spPr bwMode="auto">
            <a:xfrm rot="16878675">
              <a:off x="4960832" y="2814909"/>
              <a:ext cx="699246" cy="252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3" name="Line 33"/>
            <p:cNvSpPr>
              <a:spLocks noChangeShapeType="1"/>
            </p:cNvSpPr>
            <p:nvPr/>
          </p:nvSpPr>
          <p:spPr bwMode="auto">
            <a:xfrm rot="16878675">
              <a:off x="5111519" y="2806744"/>
              <a:ext cx="544848" cy="42311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4" name="Line 35"/>
            <p:cNvSpPr>
              <a:spLocks noChangeShapeType="1"/>
            </p:cNvSpPr>
            <p:nvPr/>
          </p:nvSpPr>
          <p:spPr bwMode="auto">
            <a:xfrm flipH="1">
              <a:off x="3304760" y="3554982"/>
              <a:ext cx="797230" cy="2330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5" name="Line 36"/>
            <p:cNvSpPr>
              <a:spLocks noChangeShapeType="1"/>
            </p:cNvSpPr>
            <p:nvPr/>
          </p:nvSpPr>
          <p:spPr bwMode="auto">
            <a:xfrm flipH="1" flipV="1">
              <a:off x="3226076" y="3476299"/>
              <a:ext cx="875914" cy="786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6" name="Line 37"/>
            <p:cNvSpPr>
              <a:spLocks noChangeShapeType="1"/>
            </p:cNvSpPr>
            <p:nvPr/>
          </p:nvSpPr>
          <p:spPr bwMode="auto">
            <a:xfrm flipH="1" flipV="1">
              <a:off x="4241542" y="2336126"/>
              <a:ext cx="78684" cy="2330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7" name="Line 38"/>
            <p:cNvSpPr>
              <a:spLocks noChangeShapeType="1"/>
            </p:cNvSpPr>
            <p:nvPr/>
          </p:nvSpPr>
          <p:spPr bwMode="auto">
            <a:xfrm flipV="1">
              <a:off x="4461263" y="2391056"/>
              <a:ext cx="547818" cy="12084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28" name="Text Box 39"/>
            <p:cNvSpPr txBox="1">
              <a:spLocks noChangeArrowheads="1"/>
            </p:cNvSpPr>
            <p:nvPr/>
          </p:nvSpPr>
          <p:spPr bwMode="auto">
            <a:xfrm rot="4616351">
              <a:off x="3646218" y="1790159"/>
              <a:ext cx="1101573"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smtClean="0">
                  <a:solidFill>
                    <a:schemeClr val="bg1">
                      <a:lumMod val="50000"/>
                    </a:schemeClr>
                  </a:solidFill>
                  <a:latin typeface="+mn-lt"/>
                </a:rPr>
                <a:t>diatoms</a:t>
              </a:r>
              <a:endParaRPr lang="en-GB" sz="3200" dirty="0" smtClean="0">
                <a:solidFill>
                  <a:schemeClr val="bg1">
                    <a:lumMod val="50000"/>
                  </a:schemeClr>
                </a:solidFill>
                <a:latin typeface="+mn-lt"/>
              </a:endParaRPr>
            </a:p>
          </p:txBody>
        </p:sp>
        <p:sp>
          <p:nvSpPr>
            <p:cNvPr id="129" name="Text Box 40"/>
            <p:cNvSpPr txBox="1">
              <a:spLocks noChangeArrowheads="1"/>
            </p:cNvSpPr>
            <p:nvPr/>
          </p:nvSpPr>
          <p:spPr bwMode="auto">
            <a:xfrm>
              <a:off x="2699792" y="620688"/>
              <a:ext cx="1659783" cy="36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600" b="1" dirty="0" err="1">
                  <a:latin typeface="+mn-lt"/>
                </a:rPr>
                <a:t>Stramenopiles</a:t>
              </a:r>
              <a:endParaRPr lang="en-GB" sz="4400" b="1" dirty="0">
                <a:latin typeface="+mn-lt"/>
              </a:endParaRPr>
            </a:p>
          </p:txBody>
        </p:sp>
        <p:sp>
          <p:nvSpPr>
            <p:cNvPr id="130" name="Text Box 41"/>
            <p:cNvSpPr txBox="1">
              <a:spLocks noChangeArrowheads="1"/>
            </p:cNvSpPr>
            <p:nvPr/>
          </p:nvSpPr>
          <p:spPr bwMode="auto">
            <a:xfrm rot="3933187">
              <a:off x="3296574" y="1788595"/>
              <a:ext cx="1248301"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err="1" smtClean="0">
                  <a:solidFill>
                    <a:schemeClr val="bg1">
                      <a:lumMod val="50000"/>
                    </a:schemeClr>
                  </a:solidFill>
                  <a:latin typeface="+mn-lt"/>
                </a:rPr>
                <a:t>oomycetes</a:t>
              </a:r>
              <a:endParaRPr lang="en-GB" sz="3200" dirty="0" smtClean="0">
                <a:solidFill>
                  <a:schemeClr val="bg1">
                    <a:lumMod val="50000"/>
                  </a:schemeClr>
                </a:solidFill>
                <a:latin typeface="+mn-lt"/>
              </a:endParaRPr>
            </a:p>
          </p:txBody>
        </p:sp>
        <p:sp>
          <p:nvSpPr>
            <p:cNvPr id="131" name="Text Box 42"/>
            <p:cNvSpPr txBox="1">
              <a:spLocks noChangeArrowheads="1"/>
            </p:cNvSpPr>
            <p:nvPr/>
          </p:nvSpPr>
          <p:spPr bwMode="auto">
            <a:xfrm rot="16748972">
              <a:off x="3836988" y="1396504"/>
              <a:ext cx="1564539"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400" b="1" dirty="0">
                  <a:latin typeface="+mn-lt"/>
                </a:rPr>
                <a:t>brown algae</a:t>
              </a:r>
              <a:endParaRPr lang="en-GB" sz="4000" b="1" dirty="0">
                <a:latin typeface="+mn-lt"/>
              </a:endParaRPr>
            </a:p>
          </p:txBody>
        </p:sp>
        <p:sp>
          <p:nvSpPr>
            <p:cNvPr id="132" name="Text Box 43"/>
            <p:cNvSpPr txBox="1">
              <a:spLocks noChangeArrowheads="1"/>
            </p:cNvSpPr>
            <p:nvPr/>
          </p:nvSpPr>
          <p:spPr bwMode="auto">
            <a:xfrm rot="17108793">
              <a:off x="4293504" y="1519961"/>
              <a:ext cx="1380678"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haptophytes</a:t>
              </a:r>
              <a:endParaRPr lang="en-GB" sz="3200" dirty="0">
                <a:solidFill>
                  <a:schemeClr val="bg1">
                    <a:lumMod val="50000"/>
                  </a:schemeClr>
                </a:solidFill>
                <a:latin typeface="+mn-lt"/>
              </a:endParaRPr>
            </a:p>
          </p:txBody>
        </p:sp>
        <p:sp>
          <p:nvSpPr>
            <p:cNvPr id="133" name="Text Box 44"/>
            <p:cNvSpPr txBox="1">
              <a:spLocks noChangeArrowheads="1"/>
            </p:cNvSpPr>
            <p:nvPr/>
          </p:nvSpPr>
          <p:spPr bwMode="auto">
            <a:xfrm rot="17292924">
              <a:off x="4537721" y="1609779"/>
              <a:ext cx="1361379"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cryptophytes</a:t>
              </a:r>
              <a:endParaRPr lang="en-GB" sz="3200" dirty="0">
                <a:solidFill>
                  <a:schemeClr val="bg1">
                    <a:lumMod val="50000"/>
                  </a:schemeClr>
                </a:solidFill>
                <a:latin typeface="+mn-lt"/>
              </a:endParaRPr>
            </a:p>
          </p:txBody>
        </p:sp>
        <p:sp>
          <p:nvSpPr>
            <p:cNvPr id="134" name="Text Box 45"/>
            <p:cNvSpPr txBox="1">
              <a:spLocks noChangeArrowheads="1"/>
            </p:cNvSpPr>
            <p:nvPr/>
          </p:nvSpPr>
          <p:spPr bwMode="auto">
            <a:xfrm rot="20101419">
              <a:off x="2531283" y="4526725"/>
              <a:ext cx="1082273"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euglenids</a:t>
              </a:r>
              <a:endParaRPr lang="en-GB" sz="3200">
                <a:solidFill>
                  <a:schemeClr val="bg1">
                    <a:lumMod val="50000"/>
                  </a:schemeClr>
                </a:solidFill>
                <a:latin typeface="+mn-lt"/>
              </a:endParaRPr>
            </a:p>
          </p:txBody>
        </p:sp>
        <p:sp>
          <p:nvSpPr>
            <p:cNvPr id="135" name="Text Box 50"/>
            <p:cNvSpPr txBox="1">
              <a:spLocks noChangeArrowheads="1"/>
            </p:cNvSpPr>
            <p:nvPr/>
          </p:nvSpPr>
          <p:spPr bwMode="auto">
            <a:xfrm rot="18404350">
              <a:off x="2491941" y="5049598"/>
              <a:ext cx="1524685"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trypanosomes</a:t>
              </a:r>
              <a:endParaRPr lang="en-GB" sz="3200">
                <a:solidFill>
                  <a:schemeClr val="bg1">
                    <a:lumMod val="50000"/>
                  </a:schemeClr>
                </a:solidFill>
                <a:latin typeface="+mn-lt"/>
              </a:endParaRPr>
            </a:p>
          </p:txBody>
        </p:sp>
        <p:sp>
          <p:nvSpPr>
            <p:cNvPr id="136" name="Text Box 51"/>
            <p:cNvSpPr txBox="1">
              <a:spLocks noChangeArrowheads="1"/>
            </p:cNvSpPr>
            <p:nvPr/>
          </p:nvSpPr>
          <p:spPr bwMode="auto">
            <a:xfrm rot="17624409">
              <a:off x="3000438" y="5406810"/>
              <a:ext cx="1391385"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diplomonads</a:t>
              </a:r>
              <a:endParaRPr lang="en-GB" sz="3200" dirty="0">
                <a:solidFill>
                  <a:schemeClr val="bg1">
                    <a:lumMod val="50000"/>
                  </a:schemeClr>
                </a:solidFill>
                <a:latin typeface="+mn-lt"/>
              </a:endParaRPr>
            </a:p>
          </p:txBody>
        </p:sp>
        <p:sp>
          <p:nvSpPr>
            <p:cNvPr id="137" name="Text Box 52"/>
            <p:cNvSpPr txBox="1">
              <a:spLocks noChangeArrowheads="1"/>
            </p:cNvSpPr>
            <p:nvPr/>
          </p:nvSpPr>
          <p:spPr bwMode="auto">
            <a:xfrm rot="3331091">
              <a:off x="5142747" y="5024437"/>
              <a:ext cx="928758"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a:latin typeface="+mn-lt"/>
                </a:rPr>
                <a:t>animals</a:t>
              </a:r>
            </a:p>
          </p:txBody>
        </p:sp>
        <p:sp>
          <p:nvSpPr>
            <p:cNvPr id="138" name="Text Box 53"/>
            <p:cNvSpPr txBox="1">
              <a:spLocks noChangeArrowheads="1"/>
            </p:cNvSpPr>
            <p:nvPr/>
          </p:nvSpPr>
          <p:spPr bwMode="auto">
            <a:xfrm rot="4704469">
              <a:off x="4664654" y="5181312"/>
              <a:ext cx="786838"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a:latin typeface="+mn-lt"/>
                </a:rPr>
                <a:t>fungi</a:t>
              </a:r>
            </a:p>
          </p:txBody>
        </p:sp>
        <p:sp>
          <p:nvSpPr>
            <p:cNvPr id="139" name="Text Box 54"/>
            <p:cNvSpPr txBox="1">
              <a:spLocks noChangeArrowheads="1"/>
            </p:cNvSpPr>
            <p:nvPr/>
          </p:nvSpPr>
          <p:spPr bwMode="auto">
            <a:xfrm rot="1020086">
              <a:off x="5828678" y="4305431"/>
              <a:ext cx="1149841"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a:solidFill>
                    <a:schemeClr val="bg1">
                      <a:lumMod val="50000"/>
                    </a:schemeClr>
                  </a:solidFill>
                  <a:latin typeface="+mn-lt"/>
                </a:rPr>
                <a:t>amoebae</a:t>
              </a:r>
              <a:endParaRPr lang="en-GB" sz="3200" dirty="0">
                <a:solidFill>
                  <a:schemeClr val="bg1">
                    <a:lumMod val="50000"/>
                  </a:schemeClr>
                </a:solidFill>
                <a:latin typeface="+mn-lt"/>
              </a:endParaRPr>
            </a:p>
          </p:txBody>
        </p:sp>
        <p:sp>
          <p:nvSpPr>
            <p:cNvPr id="140" name="Text Box 55"/>
            <p:cNvSpPr txBox="1">
              <a:spLocks noChangeArrowheads="1"/>
            </p:cNvSpPr>
            <p:nvPr/>
          </p:nvSpPr>
          <p:spPr bwMode="auto">
            <a:xfrm rot="20667274">
              <a:off x="5700905" y="2608621"/>
              <a:ext cx="2020540"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err="1" smtClean="0">
                  <a:solidFill>
                    <a:schemeClr val="bg1">
                      <a:lumMod val="50000"/>
                    </a:schemeClr>
                  </a:solidFill>
                  <a:latin typeface="+mn-lt"/>
                </a:rPr>
                <a:t>prasinophyte</a:t>
              </a:r>
              <a:r>
                <a:rPr lang="en-GB" sz="1100" dirty="0" smtClean="0">
                  <a:solidFill>
                    <a:schemeClr val="bg1">
                      <a:lumMod val="50000"/>
                    </a:schemeClr>
                  </a:solidFill>
                  <a:latin typeface="+mn-lt"/>
                </a:rPr>
                <a:t> algae</a:t>
              </a:r>
              <a:endParaRPr lang="en-GB" sz="3200" dirty="0" smtClean="0">
                <a:solidFill>
                  <a:schemeClr val="bg1">
                    <a:lumMod val="50000"/>
                  </a:schemeClr>
                </a:solidFill>
                <a:latin typeface="+mn-lt"/>
              </a:endParaRPr>
            </a:p>
          </p:txBody>
        </p:sp>
        <p:sp>
          <p:nvSpPr>
            <p:cNvPr id="141" name="Text Box 56"/>
            <p:cNvSpPr txBox="1">
              <a:spLocks noChangeArrowheads="1"/>
            </p:cNvSpPr>
            <p:nvPr/>
          </p:nvSpPr>
          <p:spPr bwMode="auto">
            <a:xfrm rot="19173686">
              <a:off x="5386169" y="2013295"/>
              <a:ext cx="1973033"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a:solidFill>
                    <a:schemeClr val="bg1">
                      <a:lumMod val="50000"/>
                    </a:schemeClr>
                  </a:solidFill>
                  <a:latin typeface="+mn-lt"/>
                </a:rPr>
                <a:t>chlorophyte algae</a:t>
              </a:r>
            </a:p>
          </p:txBody>
        </p:sp>
        <p:sp>
          <p:nvSpPr>
            <p:cNvPr id="142" name="Text Box 57"/>
            <p:cNvSpPr txBox="1">
              <a:spLocks noChangeArrowheads="1"/>
            </p:cNvSpPr>
            <p:nvPr/>
          </p:nvSpPr>
          <p:spPr bwMode="auto">
            <a:xfrm rot="18171010">
              <a:off x="5101665" y="1778471"/>
              <a:ext cx="1614817" cy="3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a:latin typeface="+mn-lt"/>
                </a:rPr>
                <a:t>land plants</a:t>
              </a:r>
            </a:p>
          </p:txBody>
        </p:sp>
        <p:sp>
          <p:nvSpPr>
            <p:cNvPr id="143" name="Text Box 58"/>
            <p:cNvSpPr txBox="1">
              <a:spLocks noChangeArrowheads="1"/>
            </p:cNvSpPr>
            <p:nvPr/>
          </p:nvSpPr>
          <p:spPr bwMode="auto">
            <a:xfrm rot="3323913">
              <a:off x="2644561" y="1776699"/>
              <a:ext cx="1622161" cy="2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apicomplexans</a:t>
              </a:r>
              <a:endParaRPr lang="en-GB" sz="3200" dirty="0">
                <a:solidFill>
                  <a:schemeClr val="bg1">
                    <a:lumMod val="50000"/>
                  </a:schemeClr>
                </a:solidFill>
                <a:latin typeface="+mn-lt"/>
              </a:endParaRPr>
            </a:p>
          </p:txBody>
        </p:sp>
        <p:sp>
          <p:nvSpPr>
            <p:cNvPr id="144" name="Text Box 59"/>
            <p:cNvSpPr txBox="1">
              <a:spLocks noChangeArrowheads="1"/>
            </p:cNvSpPr>
            <p:nvPr/>
          </p:nvSpPr>
          <p:spPr bwMode="auto">
            <a:xfrm rot="1803754">
              <a:off x="2173169" y="2255059"/>
              <a:ext cx="1569871"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dirty="0" err="1">
                  <a:solidFill>
                    <a:schemeClr val="bg1">
                      <a:lumMod val="50000"/>
                    </a:schemeClr>
                  </a:solidFill>
                  <a:latin typeface="+mn-lt"/>
                </a:rPr>
                <a:t>dinoflagellates</a:t>
              </a:r>
              <a:endParaRPr lang="en-GB" sz="3200" dirty="0">
                <a:solidFill>
                  <a:schemeClr val="bg1">
                    <a:lumMod val="50000"/>
                  </a:schemeClr>
                </a:solidFill>
                <a:latin typeface="+mn-lt"/>
              </a:endParaRPr>
            </a:p>
          </p:txBody>
        </p:sp>
        <p:sp>
          <p:nvSpPr>
            <p:cNvPr id="145" name="Text Box 60"/>
            <p:cNvSpPr txBox="1">
              <a:spLocks noChangeArrowheads="1"/>
            </p:cNvSpPr>
            <p:nvPr/>
          </p:nvSpPr>
          <p:spPr bwMode="auto">
            <a:xfrm rot="937922">
              <a:off x="2519406" y="2746689"/>
              <a:ext cx="1113450"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ciliates</a:t>
              </a:r>
              <a:endParaRPr lang="en-GB" sz="3200">
                <a:solidFill>
                  <a:schemeClr val="bg1">
                    <a:lumMod val="50000"/>
                  </a:schemeClr>
                </a:solidFill>
                <a:latin typeface="+mn-lt"/>
              </a:endParaRPr>
            </a:p>
          </p:txBody>
        </p:sp>
        <p:sp>
          <p:nvSpPr>
            <p:cNvPr id="146" name="Text Box 61"/>
            <p:cNvSpPr txBox="1">
              <a:spLocks noChangeArrowheads="1"/>
            </p:cNvSpPr>
            <p:nvPr/>
          </p:nvSpPr>
          <p:spPr bwMode="auto">
            <a:xfrm rot="348227">
              <a:off x="1809767" y="3270754"/>
              <a:ext cx="1650874"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foraminiferans</a:t>
              </a:r>
              <a:endParaRPr lang="en-GB" sz="3200">
                <a:solidFill>
                  <a:schemeClr val="bg1">
                    <a:lumMod val="50000"/>
                  </a:schemeClr>
                </a:solidFill>
                <a:latin typeface="+mn-lt"/>
              </a:endParaRPr>
            </a:p>
          </p:txBody>
        </p:sp>
        <p:sp>
          <p:nvSpPr>
            <p:cNvPr id="147" name="Text Box 62"/>
            <p:cNvSpPr txBox="1">
              <a:spLocks noChangeArrowheads="1"/>
            </p:cNvSpPr>
            <p:nvPr/>
          </p:nvSpPr>
          <p:spPr bwMode="auto">
            <a:xfrm rot="20390555">
              <a:off x="2045818" y="3817087"/>
              <a:ext cx="1422247"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100">
                  <a:solidFill>
                    <a:schemeClr val="bg1">
                      <a:lumMod val="50000"/>
                    </a:schemeClr>
                  </a:solidFill>
                  <a:latin typeface="+mn-lt"/>
                </a:rPr>
                <a:t>chlorarachnia</a:t>
              </a:r>
              <a:endParaRPr lang="en-GB" sz="3200">
                <a:solidFill>
                  <a:schemeClr val="bg1">
                    <a:lumMod val="50000"/>
                  </a:schemeClr>
                </a:solidFill>
                <a:latin typeface="+mn-lt"/>
              </a:endParaRPr>
            </a:p>
          </p:txBody>
        </p:sp>
        <p:sp>
          <p:nvSpPr>
            <p:cNvPr id="148" name="Text Box 70"/>
            <p:cNvSpPr txBox="1">
              <a:spLocks noChangeArrowheads="1"/>
            </p:cNvSpPr>
            <p:nvPr/>
          </p:nvSpPr>
          <p:spPr bwMode="auto">
            <a:xfrm>
              <a:off x="1546250" y="1235294"/>
              <a:ext cx="14118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Alveolates</a:t>
              </a:r>
              <a:endParaRPr lang="en-GB" sz="4000" b="1" dirty="0">
                <a:solidFill>
                  <a:schemeClr val="bg1">
                    <a:lumMod val="50000"/>
                  </a:schemeClr>
                </a:solidFill>
                <a:latin typeface="+mn-lt"/>
              </a:endParaRPr>
            </a:p>
          </p:txBody>
        </p:sp>
        <p:sp>
          <p:nvSpPr>
            <p:cNvPr id="149" name="Text Box 71"/>
            <p:cNvSpPr txBox="1">
              <a:spLocks noChangeArrowheads="1"/>
            </p:cNvSpPr>
            <p:nvPr/>
          </p:nvSpPr>
          <p:spPr bwMode="auto">
            <a:xfrm>
              <a:off x="6600300" y="2034752"/>
              <a:ext cx="1829300" cy="33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latin typeface="+mn-lt"/>
                </a:rPr>
                <a:t>Archaeplastida</a:t>
              </a:r>
              <a:endParaRPr lang="en-GB" sz="4000" b="1" dirty="0">
                <a:latin typeface="+mn-lt"/>
              </a:endParaRPr>
            </a:p>
          </p:txBody>
        </p:sp>
        <p:sp>
          <p:nvSpPr>
            <p:cNvPr id="150" name="Text Box 72"/>
            <p:cNvSpPr txBox="1">
              <a:spLocks noChangeArrowheads="1"/>
            </p:cNvSpPr>
            <p:nvPr/>
          </p:nvSpPr>
          <p:spPr bwMode="auto">
            <a:xfrm>
              <a:off x="971600" y="3655192"/>
              <a:ext cx="1293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Rhizaria</a:t>
              </a:r>
              <a:endParaRPr lang="en-GB" sz="4000" b="1" dirty="0">
                <a:solidFill>
                  <a:schemeClr val="bg1">
                    <a:lumMod val="50000"/>
                  </a:schemeClr>
                </a:solidFill>
                <a:latin typeface="+mn-lt"/>
              </a:endParaRPr>
            </a:p>
          </p:txBody>
        </p:sp>
        <p:sp>
          <p:nvSpPr>
            <p:cNvPr id="151" name="Text Box 73"/>
            <p:cNvSpPr txBox="1">
              <a:spLocks noChangeArrowheads="1"/>
            </p:cNvSpPr>
            <p:nvPr/>
          </p:nvSpPr>
          <p:spPr bwMode="auto">
            <a:xfrm>
              <a:off x="6446174" y="4521457"/>
              <a:ext cx="15202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solidFill>
                    <a:schemeClr val="bg1">
                      <a:lumMod val="50000"/>
                    </a:schemeClr>
                  </a:solidFill>
                  <a:latin typeface="+mn-lt"/>
                </a:rPr>
                <a:t>Amoebozoa</a:t>
              </a:r>
              <a:endParaRPr lang="en-GB" sz="4000" b="1" dirty="0">
                <a:solidFill>
                  <a:schemeClr val="bg1">
                    <a:lumMod val="50000"/>
                  </a:schemeClr>
                </a:solidFill>
                <a:latin typeface="+mn-lt"/>
              </a:endParaRPr>
            </a:p>
          </p:txBody>
        </p:sp>
        <p:sp>
          <p:nvSpPr>
            <p:cNvPr id="152" name="Text Box 74"/>
            <p:cNvSpPr txBox="1">
              <a:spLocks noChangeArrowheads="1"/>
            </p:cNvSpPr>
            <p:nvPr/>
          </p:nvSpPr>
          <p:spPr bwMode="auto">
            <a:xfrm>
              <a:off x="4662678" y="6137117"/>
              <a:ext cx="1637515" cy="33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err="1">
                  <a:latin typeface="+mn-lt"/>
                </a:rPr>
                <a:t>Opisthokonts</a:t>
              </a:r>
              <a:endParaRPr lang="en-GB" sz="4000" b="1" dirty="0">
                <a:latin typeface="+mn-lt"/>
              </a:endParaRPr>
            </a:p>
          </p:txBody>
        </p:sp>
        <p:sp>
          <p:nvSpPr>
            <p:cNvPr id="153" name="Text Box 75"/>
            <p:cNvSpPr txBox="1">
              <a:spLocks noChangeArrowheads="1"/>
            </p:cNvSpPr>
            <p:nvPr/>
          </p:nvSpPr>
          <p:spPr bwMode="auto">
            <a:xfrm>
              <a:off x="1517301" y="5098967"/>
              <a:ext cx="162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a:solidFill>
                    <a:schemeClr val="bg1">
                      <a:lumMod val="50000"/>
                    </a:schemeClr>
                  </a:solidFill>
                  <a:latin typeface="+mn-lt"/>
                </a:rPr>
                <a:t>Discicristates</a:t>
              </a:r>
              <a:endParaRPr lang="en-GB" sz="4000" b="1">
                <a:solidFill>
                  <a:schemeClr val="bg1">
                    <a:lumMod val="50000"/>
                  </a:schemeClr>
                </a:solidFill>
                <a:latin typeface="+mn-lt"/>
              </a:endParaRPr>
            </a:p>
          </p:txBody>
        </p:sp>
        <p:sp>
          <p:nvSpPr>
            <p:cNvPr id="154" name="Text Box 77"/>
            <p:cNvSpPr txBox="1">
              <a:spLocks noChangeArrowheads="1"/>
            </p:cNvSpPr>
            <p:nvPr/>
          </p:nvSpPr>
          <p:spPr bwMode="auto">
            <a:xfrm>
              <a:off x="2592492" y="6065109"/>
              <a:ext cx="12411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400" b="1" dirty="0">
                  <a:solidFill>
                    <a:schemeClr val="bg1">
                      <a:lumMod val="50000"/>
                    </a:schemeClr>
                  </a:solidFill>
                  <a:latin typeface="+mn-lt"/>
                </a:rPr>
                <a:t>Excavates</a:t>
              </a:r>
              <a:endParaRPr lang="en-GB" sz="4000" b="1" dirty="0">
                <a:solidFill>
                  <a:schemeClr val="bg1">
                    <a:lumMod val="50000"/>
                  </a:schemeClr>
                </a:solidFill>
                <a:latin typeface="+mn-lt"/>
              </a:endParaRPr>
            </a:p>
          </p:txBody>
        </p:sp>
        <p:sp>
          <p:nvSpPr>
            <p:cNvPr id="155" name="Line 78"/>
            <p:cNvSpPr>
              <a:spLocks noChangeShapeType="1"/>
            </p:cNvSpPr>
            <p:nvPr/>
          </p:nvSpPr>
          <p:spPr bwMode="auto">
            <a:xfrm rot="16878675" flipH="1" flipV="1">
              <a:off x="5264432" y="2999742"/>
              <a:ext cx="265743" cy="11654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56" name="Line 79"/>
            <p:cNvSpPr>
              <a:spLocks noChangeShapeType="1"/>
            </p:cNvSpPr>
            <p:nvPr/>
          </p:nvSpPr>
          <p:spPr bwMode="auto">
            <a:xfrm rot="17156627" flipH="1" flipV="1">
              <a:off x="4928913" y="3307055"/>
              <a:ext cx="228628" cy="861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57" name="Text Box 80"/>
            <p:cNvSpPr txBox="1">
              <a:spLocks noChangeArrowheads="1"/>
            </p:cNvSpPr>
            <p:nvPr/>
          </p:nvSpPr>
          <p:spPr bwMode="auto">
            <a:xfrm rot="21052279">
              <a:off x="5895387" y="3037670"/>
              <a:ext cx="1140173"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smtClean="0">
                  <a:solidFill>
                    <a:schemeClr val="bg1">
                      <a:lumMod val="50000"/>
                    </a:schemeClr>
                  </a:solidFill>
                  <a:latin typeface="+mn-lt"/>
                </a:rPr>
                <a:t>red algae</a:t>
              </a:r>
              <a:endParaRPr lang="en-GB" sz="3200" dirty="0" smtClean="0">
                <a:solidFill>
                  <a:schemeClr val="bg1">
                    <a:lumMod val="50000"/>
                  </a:schemeClr>
                </a:solidFill>
                <a:latin typeface="+mn-lt"/>
              </a:endParaRPr>
            </a:p>
          </p:txBody>
        </p:sp>
        <p:sp>
          <p:nvSpPr>
            <p:cNvPr id="158" name="Line 83"/>
            <p:cNvSpPr>
              <a:spLocks noChangeShapeType="1"/>
            </p:cNvSpPr>
            <p:nvPr/>
          </p:nvSpPr>
          <p:spPr bwMode="auto">
            <a:xfrm rot="16878675" flipH="1" flipV="1">
              <a:off x="4781195" y="3457740"/>
              <a:ext cx="184090" cy="1529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59" name="Line 84"/>
            <p:cNvSpPr>
              <a:spLocks noChangeShapeType="1"/>
            </p:cNvSpPr>
            <p:nvPr/>
          </p:nvSpPr>
          <p:spPr bwMode="auto">
            <a:xfrm rot="16878675" flipH="1" flipV="1">
              <a:off x="5281505" y="2909923"/>
              <a:ext cx="356304" cy="9278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sz="1600">
                <a:latin typeface="+mn-lt"/>
              </a:endParaRPr>
            </a:p>
          </p:txBody>
        </p:sp>
        <p:sp>
          <p:nvSpPr>
            <p:cNvPr id="160" name="Text Box 85"/>
            <p:cNvSpPr txBox="1">
              <a:spLocks noChangeArrowheads="1"/>
            </p:cNvSpPr>
            <p:nvPr/>
          </p:nvSpPr>
          <p:spPr bwMode="auto">
            <a:xfrm rot="21564116">
              <a:off x="5941409" y="3396944"/>
              <a:ext cx="2060625" cy="2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GB" sz="1100" dirty="0" err="1" smtClean="0">
                  <a:solidFill>
                    <a:schemeClr val="bg1">
                      <a:lumMod val="50000"/>
                    </a:schemeClr>
                  </a:solidFill>
                  <a:latin typeface="+mn-lt"/>
                </a:rPr>
                <a:t>glaucophyte</a:t>
              </a:r>
              <a:r>
                <a:rPr lang="en-GB" sz="1100" dirty="0" smtClean="0">
                  <a:solidFill>
                    <a:schemeClr val="bg1">
                      <a:lumMod val="50000"/>
                    </a:schemeClr>
                  </a:solidFill>
                  <a:latin typeface="+mn-lt"/>
                </a:rPr>
                <a:t> algae</a:t>
              </a:r>
              <a:endParaRPr lang="en-GB" sz="3200" dirty="0" smtClean="0">
                <a:solidFill>
                  <a:schemeClr val="bg1">
                    <a:lumMod val="50000"/>
                  </a:schemeClr>
                </a:solidFill>
                <a:latin typeface="+mn-lt"/>
              </a:endParaRPr>
            </a:p>
          </p:txBody>
        </p:sp>
      </p:grpSp>
      <p:sp>
        <p:nvSpPr>
          <p:cNvPr id="83" name="ZoneTexte 82"/>
          <p:cNvSpPr txBox="1"/>
          <p:nvPr/>
        </p:nvSpPr>
        <p:spPr>
          <a:xfrm>
            <a:off x="104519" y="2204864"/>
            <a:ext cx="2695474" cy="338554"/>
          </a:xfrm>
          <a:prstGeom prst="rect">
            <a:avLst/>
          </a:prstGeom>
          <a:noFill/>
        </p:spPr>
        <p:txBody>
          <a:bodyPr wrap="square" rtlCol="0">
            <a:spAutoFit/>
          </a:bodyPr>
          <a:lstStyle/>
          <a:p>
            <a:pPr algn="ctr"/>
            <a:r>
              <a:rPr lang="fr-FR" sz="1600" i="1" dirty="0" smtClean="0">
                <a:solidFill>
                  <a:schemeClr val="tx1">
                    <a:lumMod val="65000"/>
                    <a:lumOff val="35000"/>
                  </a:schemeClr>
                </a:solidFill>
                <a:latin typeface="+mn-lt"/>
              </a:rPr>
              <a:t>Ectocarpus</a:t>
            </a:r>
            <a:r>
              <a:rPr lang="fr-FR" sz="1600" dirty="0" smtClean="0">
                <a:solidFill>
                  <a:schemeClr val="tx1">
                    <a:lumMod val="65000"/>
                    <a:lumOff val="35000"/>
                  </a:schemeClr>
                </a:solidFill>
                <a:latin typeface="+mn-lt"/>
              </a:rPr>
              <a:t> as a model system</a:t>
            </a:r>
            <a:endParaRPr lang="en-US" sz="1600" dirty="0">
              <a:solidFill>
                <a:schemeClr val="tx1">
                  <a:lumMod val="65000"/>
                  <a:lumOff val="35000"/>
                </a:schemeClr>
              </a:solidFill>
              <a:latin typeface="+mn-lt"/>
            </a:endParaRPr>
          </a:p>
        </p:txBody>
      </p:sp>
      <p:sp>
        <p:nvSpPr>
          <p:cNvPr id="84" name="Rectangle 83"/>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The eukaryotic tree of life</a:t>
            </a:r>
          </a:p>
        </p:txBody>
      </p:sp>
      <p:cxnSp>
        <p:nvCxnSpPr>
          <p:cNvPr id="161" name="Connecteur droit 16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2"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74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13</a:t>
            </a:fld>
            <a:endParaRPr lang="fr-FR"/>
          </a:p>
        </p:txBody>
      </p:sp>
      <p:sp>
        <p:nvSpPr>
          <p:cNvPr id="16" name="Rectangle 15"/>
          <p:cNvSpPr/>
          <p:nvPr/>
        </p:nvSpPr>
        <p:spPr>
          <a:xfrm>
            <a:off x="0" y="0"/>
            <a:ext cx="9144000" cy="57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Brown algae</a:t>
            </a:r>
            <a:endParaRPr lang="fr-FR" kern="0" dirty="0"/>
          </a:p>
        </p:txBody>
      </p:sp>
      <p:cxnSp>
        <p:nvCxnSpPr>
          <p:cNvPr id="23" name="Connecteur droit 2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1520" y="2267772"/>
            <a:ext cx="4104456" cy="1908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78650" y="836712"/>
            <a:ext cx="4050196" cy="1323439"/>
          </a:xfrm>
          <a:prstGeom prst="rect">
            <a:avLst/>
          </a:prstGeom>
        </p:spPr>
        <p:txBody>
          <a:bodyPr wrap="square">
            <a:spAutoFit/>
          </a:bodyPr>
          <a:lstStyle/>
          <a:p>
            <a:pPr marL="0" indent="0" algn="ctr">
              <a:buNone/>
            </a:pPr>
            <a:r>
              <a:rPr lang="en-US" sz="2000" dirty="0" smtClean="0">
                <a:solidFill>
                  <a:schemeClr val="tx1">
                    <a:lumMod val="65000"/>
                    <a:lumOff val="35000"/>
                  </a:schemeClr>
                </a:solidFill>
              </a:rPr>
              <a:t>Brown algae are one </a:t>
            </a:r>
            <a:r>
              <a:rPr lang="en-US" sz="2000" dirty="0">
                <a:solidFill>
                  <a:schemeClr val="tx1">
                    <a:lumMod val="65000"/>
                    <a:lumOff val="35000"/>
                  </a:schemeClr>
                </a:solidFill>
              </a:rPr>
              <a:t>of the 5 eukaryotic lineages that have independently evolved to complex </a:t>
            </a:r>
            <a:r>
              <a:rPr lang="en-US" sz="2000" dirty="0" err="1">
                <a:solidFill>
                  <a:schemeClr val="tx1">
                    <a:lumMod val="65000"/>
                    <a:lumOff val="35000"/>
                  </a:schemeClr>
                </a:solidFill>
              </a:rPr>
              <a:t>multicellularity</a:t>
            </a:r>
            <a:endParaRPr lang="en-US" sz="2000" dirty="0">
              <a:solidFill>
                <a:schemeClr val="tx1">
                  <a:lumMod val="65000"/>
                  <a:lumOff val="35000"/>
                </a:schemeClr>
              </a:solidFill>
            </a:endParaRPr>
          </a:p>
        </p:txBody>
      </p:sp>
      <p:sp>
        <p:nvSpPr>
          <p:cNvPr id="10" name="Rectangle 9"/>
          <p:cNvSpPr/>
          <p:nvPr/>
        </p:nvSpPr>
        <p:spPr>
          <a:xfrm>
            <a:off x="4495101" y="836712"/>
            <a:ext cx="4572000" cy="1938992"/>
          </a:xfrm>
          <a:prstGeom prst="rect">
            <a:avLst/>
          </a:prstGeom>
        </p:spPr>
        <p:txBody>
          <a:bodyPr>
            <a:spAutoFit/>
          </a:bodyPr>
          <a:lstStyle/>
          <a:p>
            <a:pPr marL="0" indent="0">
              <a:buNone/>
            </a:pPr>
            <a:r>
              <a:rPr lang="en-GB" sz="2000" dirty="0">
                <a:solidFill>
                  <a:schemeClr val="tx1">
                    <a:lumMod val="65000"/>
                    <a:lumOff val="35000"/>
                  </a:schemeClr>
                </a:solidFill>
              </a:rPr>
              <a:t>Ecological and economical importance of brown </a:t>
            </a:r>
            <a:r>
              <a:rPr lang="en-GB" sz="2000" dirty="0" smtClean="0">
                <a:solidFill>
                  <a:schemeClr val="tx1">
                    <a:lumMod val="65000"/>
                    <a:lumOff val="35000"/>
                  </a:schemeClr>
                </a:solidFill>
              </a:rPr>
              <a:t>algae:</a:t>
            </a:r>
          </a:p>
          <a:p>
            <a:pPr marL="742950" lvl="1" indent="-285750">
              <a:buFont typeface="Arial" panose="020B0604020202020204" pitchFamily="34" charset="0"/>
              <a:buChar char="•"/>
            </a:pPr>
            <a:r>
              <a:rPr lang="en-GB" sz="2000" dirty="0" smtClean="0">
                <a:solidFill>
                  <a:schemeClr val="tx1">
                    <a:lumMod val="65000"/>
                    <a:lumOff val="35000"/>
                  </a:schemeClr>
                </a:solidFill>
              </a:rPr>
              <a:t>Food</a:t>
            </a:r>
          </a:p>
          <a:p>
            <a:pPr marL="742950" lvl="1" indent="-285750">
              <a:buFont typeface="Arial" panose="020B0604020202020204" pitchFamily="34" charset="0"/>
              <a:buChar char="•"/>
            </a:pPr>
            <a:r>
              <a:rPr lang="en-GB" sz="2000" dirty="0" smtClean="0">
                <a:solidFill>
                  <a:schemeClr val="tx1">
                    <a:lumMod val="65000"/>
                    <a:lumOff val="35000"/>
                  </a:schemeClr>
                </a:solidFill>
              </a:rPr>
              <a:t>Pharmacology</a:t>
            </a:r>
          </a:p>
          <a:p>
            <a:pPr marL="742950" lvl="1" indent="-285750">
              <a:buFont typeface="Arial" panose="020B0604020202020204" pitchFamily="34" charset="0"/>
              <a:buChar char="•"/>
            </a:pPr>
            <a:r>
              <a:rPr lang="en-GB" sz="2000" dirty="0" smtClean="0">
                <a:solidFill>
                  <a:schemeClr val="tx1">
                    <a:lumMod val="65000"/>
                    <a:lumOff val="35000"/>
                  </a:schemeClr>
                </a:solidFill>
              </a:rPr>
              <a:t>Farming</a:t>
            </a:r>
          </a:p>
          <a:p>
            <a:pPr marL="742950" lvl="1" indent="-285750">
              <a:buFont typeface="Arial" panose="020B0604020202020204" pitchFamily="34" charset="0"/>
              <a:buChar char="•"/>
            </a:pPr>
            <a:r>
              <a:rPr lang="en-GB" sz="2000" dirty="0" smtClean="0">
                <a:solidFill>
                  <a:schemeClr val="tx1">
                    <a:lumMod val="65000"/>
                    <a:lumOff val="35000"/>
                  </a:schemeClr>
                </a:solidFill>
              </a:rPr>
              <a:t>...</a:t>
            </a:r>
            <a:endParaRPr lang="en-GB" sz="2000" dirty="0">
              <a:solidFill>
                <a:schemeClr val="tx1">
                  <a:lumMod val="65000"/>
                  <a:lumOff val="35000"/>
                </a:schemeClr>
              </a:solidFill>
            </a:endParaRPr>
          </a:p>
        </p:txBody>
      </p:sp>
      <p:pic>
        <p:nvPicPr>
          <p:cNvPr id="11"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03808" y="2828708"/>
            <a:ext cx="2515474" cy="1679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8940" y="1988840"/>
            <a:ext cx="1817556" cy="1211704"/>
          </a:xfrm>
          <a:prstGeom prst="rect">
            <a:avLst/>
          </a:prstGeom>
        </p:spPr>
      </p:pic>
      <p:pic>
        <p:nvPicPr>
          <p:cNvPr id="13" name="Picture 4" descr="http://blog.cheyenneweil.com/wp-content/uploads/2010/07/harvesting_seaweed.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84946" y="2720485"/>
            <a:ext cx="1665092" cy="1320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011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14</a:t>
            </a:fld>
            <a:endParaRPr lang="fr-FR"/>
          </a:p>
        </p:txBody>
      </p:sp>
      <p:sp>
        <p:nvSpPr>
          <p:cNvPr id="16" name="Rectangle 15"/>
          <p:cNvSpPr/>
          <p:nvPr/>
        </p:nvSpPr>
        <p:spPr>
          <a:xfrm>
            <a:off x="0" y="0"/>
            <a:ext cx="9144000" cy="57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Brown algae</a:t>
            </a:r>
            <a:endParaRPr lang="fr-FR" kern="0" dirty="0"/>
          </a:p>
        </p:txBody>
      </p:sp>
      <p:cxnSp>
        <p:nvCxnSpPr>
          <p:cNvPr id="23" name="Connecteur droit 2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1520" y="2267772"/>
            <a:ext cx="4104456" cy="1908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78650" y="836712"/>
            <a:ext cx="4050196" cy="1323439"/>
          </a:xfrm>
          <a:prstGeom prst="rect">
            <a:avLst/>
          </a:prstGeom>
        </p:spPr>
        <p:txBody>
          <a:bodyPr wrap="square">
            <a:spAutoFit/>
          </a:bodyPr>
          <a:lstStyle/>
          <a:p>
            <a:pPr marL="0" indent="0" algn="ctr">
              <a:buNone/>
            </a:pPr>
            <a:r>
              <a:rPr lang="en-US" sz="2000" dirty="0" smtClean="0">
                <a:solidFill>
                  <a:schemeClr val="tx1">
                    <a:lumMod val="65000"/>
                    <a:lumOff val="35000"/>
                  </a:schemeClr>
                </a:solidFill>
              </a:rPr>
              <a:t>Brown algae are one </a:t>
            </a:r>
            <a:r>
              <a:rPr lang="en-US" sz="2000" dirty="0">
                <a:solidFill>
                  <a:schemeClr val="tx1">
                    <a:lumMod val="65000"/>
                    <a:lumOff val="35000"/>
                  </a:schemeClr>
                </a:solidFill>
              </a:rPr>
              <a:t>of the 5 eukaryotic lineages that have independently evolved to complex </a:t>
            </a:r>
            <a:r>
              <a:rPr lang="en-US" sz="2000" dirty="0" err="1">
                <a:solidFill>
                  <a:schemeClr val="tx1">
                    <a:lumMod val="65000"/>
                    <a:lumOff val="35000"/>
                  </a:schemeClr>
                </a:solidFill>
              </a:rPr>
              <a:t>multicellularity</a:t>
            </a:r>
            <a:endParaRPr lang="en-US" sz="2000" dirty="0">
              <a:solidFill>
                <a:schemeClr val="tx1">
                  <a:lumMod val="65000"/>
                  <a:lumOff val="35000"/>
                </a:schemeClr>
              </a:solidFill>
            </a:endParaRPr>
          </a:p>
        </p:txBody>
      </p:sp>
      <p:sp>
        <p:nvSpPr>
          <p:cNvPr id="9" name="Rectangle 8"/>
          <p:cNvSpPr/>
          <p:nvPr/>
        </p:nvSpPr>
        <p:spPr>
          <a:xfrm>
            <a:off x="107504" y="4779141"/>
            <a:ext cx="4570482" cy="1815882"/>
          </a:xfrm>
          <a:prstGeom prst="rect">
            <a:avLst/>
          </a:prstGeom>
        </p:spPr>
        <p:txBody>
          <a:bodyPr wrap="none">
            <a:spAutoFit/>
          </a:bodyPr>
          <a:lstStyle/>
          <a:p>
            <a:pPr marL="0" indent="0">
              <a:spcAft>
                <a:spcPts val="600"/>
              </a:spcAft>
              <a:buNone/>
            </a:pPr>
            <a:r>
              <a:rPr lang="en-US" sz="2000" i="1" dirty="0" err="1" smtClean="0">
                <a:solidFill>
                  <a:schemeClr val="tx1">
                    <a:lumMod val="65000"/>
                    <a:lumOff val="35000"/>
                  </a:schemeClr>
                </a:solidFill>
              </a:rPr>
              <a:t>Ectocarpus</a:t>
            </a:r>
            <a:r>
              <a:rPr lang="en-US" sz="2000" dirty="0" smtClean="0">
                <a:solidFill>
                  <a:schemeClr val="tx1">
                    <a:lumMod val="65000"/>
                    <a:lumOff val="35000"/>
                  </a:schemeClr>
                </a:solidFill>
              </a:rPr>
              <a:t> sp.:</a:t>
            </a:r>
          </a:p>
          <a:p>
            <a:pPr marL="800100" lvl="1" indent="-342900">
              <a:spcAft>
                <a:spcPts val="600"/>
              </a:spcAft>
              <a:buFont typeface="Arial" panose="020B0604020202020204" pitchFamily="34" charset="0"/>
              <a:buChar char="•"/>
            </a:pPr>
            <a:r>
              <a:rPr lang="en-US" dirty="0" smtClean="0">
                <a:solidFill>
                  <a:schemeClr val="tx1">
                    <a:lumMod val="65000"/>
                    <a:lumOff val="35000"/>
                  </a:schemeClr>
                </a:solidFill>
              </a:rPr>
              <a:t>Studied </a:t>
            </a:r>
            <a:r>
              <a:rPr lang="en-US" dirty="0">
                <a:solidFill>
                  <a:schemeClr val="tx1">
                    <a:lumMod val="65000"/>
                    <a:lumOff val="35000"/>
                  </a:schemeClr>
                </a:solidFill>
              </a:rPr>
              <a:t>since </a:t>
            </a:r>
            <a:r>
              <a:rPr lang="fr-FR" dirty="0">
                <a:solidFill>
                  <a:schemeClr val="tx1">
                    <a:lumMod val="65000"/>
                    <a:lumOff val="35000"/>
                  </a:schemeClr>
                </a:solidFill>
              </a:rPr>
              <a:t>the 19th </a:t>
            </a:r>
            <a:r>
              <a:rPr lang="fr-FR" dirty="0" err="1" smtClean="0">
                <a:solidFill>
                  <a:schemeClr val="tx1">
                    <a:lumMod val="65000"/>
                    <a:lumOff val="35000"/>
                  </a:schemeClr>
                </a:solidFill>
              </a:rPr>
              <a:t>century</a:t>
            </a:r>
            <a:endParaRPr lang="fr-FR" dirty="0" smtClean="0">
              <a:solidFill>
                <a:schemeClr val="tx1">
                  <a:lumMod val="65000"/>
                  <a:lumOff val="35000"/>
                </a:schemeClr>
              </a:solidFill>
            </a:endParaRPr>
          </a:p>
          <a:p>
            <a:pPr marL="800100" lvl="1" indent="-342900">
              <a:spcAft>
                <a:spcPts val="600"/>
              </a:spcAft>
              <a:buFont typeface="Arial" panose="020B0604020202020204" pitchFamily="34" charset="0"/>
              <a:buChar char="•"/>
            </a:pPr>
            <a:r>
              <a:rPr lang="en-GB" dirty="0">
                <a:solidFill>
                  <a:schemeClr val="tx1">
                    <a:lumMod val="65000"/>
                    <a:lumOff val="35000"/>
                  </a:schemeClr>
                </a:solidFill>
              </a:rPr>
              <a:t>Complete the life cycle in 2 months</a:t>
            </a:r>
          </a:p>
          <a:p>
            <a:pPr marL="800100" lvl="1" indent="-342900">
              <a:spcAft>
                <a:spcPts val="600"/>
              </a:spcAft>
              <a:buFont typeface="Arial" panose="020B0604020202020204" pitchFamily="34" charset="0"/>
              <a:buChar char="•"/>
            </a:pPr>
            <a:r>
              <a:rPr lang="en-GB" dirty="0">
                <a:solidFill>
                  <a:schemeClr val="tx1">
                    <a:lumMod val="65000"/>
                    <a:lumOff val="35000"/>
                  </a:schemeClr>
                </a:solidFill>
              </a:rPr>
              <a:t>Small genome size</a:t>
            </a:r>
          </a:p>
          <a:p>
            <a:pPr marL="800100" lvl="1" indent="-342900">
              <a:spcAft>
                <a:spcPts val="600"/>
              </a:spcAft>
              <a:buFont typeface="Arial" panose="020B0604020202020204" pitchFamily="34" charset="0"/>
              <a:buChar char="•"/>
            </a:pPr>
            <a:r>
              <a:rPr lang="en-GB" dirty="0">
                <a:solidFill>
                  <a:schemeClr val="tx1">
                    <a:lumMod val="65000"/>
                    <a:lumOff val="35000"/>
                  </a:schemeClr>
                </a:solidFill>
              </a:rPr>
              <a:t>Easily cultivable in </a:t>
            </a:r>
            <a:r>
              <a:rPr lang="en-GB" dirty="0" smtClean="0">
                <a:solidFill>
                  <a:schemeClr val="tx1">
                    <a:lumMod val="65000"/>
                    <a:lumOff val="35000"/>
                  </a:schemeClr>
                </a:solidFill>
              </a:rPr>
              <a:t>laboratory</a:t>
            </a:r>
            <a:endParaRPr lang="en-GB" dirty="0">
              <a:solidFill>
                <a:schemeClr val="tx1">
                  <a:lumMod val="65000"/>
                  <a:lumOff val="35000"/>
                </a:schemeClr>
              </a:solidFill>
            </a:endParaRPr>
          </a:p>
        </p:txBody>
      </p:sp>
      <p:sp>
        <p:nvSpPr>
          <p:cNvPr id="10" name="Rectangle 9"/>
          <p:cNvSpPr/>
          <p:nvPr/>
        </p:nvSpPr>
        <p:spPr>
          <a:xfrm>
            <a:off x="4495101" y="836712"/>
            <a:ext cx="4572000" cy="1938992"/>
          </a:xfrm>
          <a:prstGeom prst="rect">
            <a:avLst/>
          </a:prstGeom>
        </p:spPr>
        <p:txBody>
          <a:bodyPr>
            <a:spAutoFit/>
          </a:bodyPr>
          <a:lstStyle/>
          <a:p>
            <a:pPr marL="0" indent="0">
              <a:buNone/>
            </a:pPr>
            <a:r>
              <a:rPr lang="en-GB" sz="2000" dirty="0">
                <a:solidFill>
                  <a:schemeClr val="tx1">
                    <a:lumMod val="65000"/>
                    <a:lumOff val="35000"/>
                  </a:schemeClr>
                </a:solidFill>
              </a:rPr>
              <a:t>Ecological and economical importance of brown </a:t>
            </a:r>
            <a:r>
              <a:rPr lang="en-GB" sz="2000" dirty="0" smtClean="0">
                <a:solidFill>
                  <a:schemeClr val="tx1">
                    <a:lumMod val="65000"/>
                    <a:lumOff val="35000"/>
                  </a:schemeClr>
                </a:solidFill>
              </a:rPr>
              <a:t>algae:</a:t>
            </a:r>
          </a:p>
          <a:p>
            <a:pPr marL="742950" lvl="1" indent="-285750">
              <a:buFont typeface="Arial" panose="020B0604020202020204" pitchFamily="34" charset="0"/>
              <a:buChar char="•"/>
            </a:pPr>
            <a:r>
              <a:rPr lang="en-GB" sz="2000" dirty="0" smtClean="0">
                <a:solidFill>
                  <a:schemeClr val="tx1">
                    <a:lumMod val="65000"/>
                    <a:lumOff val="35000"/>
                  </a:schemeClr>
                </a:solidFill>
              </a:rPr>
              <a:t>Food</a:t>
            </a:r>
          </a:p>
          <a:p>
            <a:pPr marL="742950" lvl="1" indent="-285750">
              <a:buFont typeface="Arial" panose="020B0604020202020204" pitchFamily="34" charset="0"/>
              <a:buChar char="•"/>
            </a:pPr>
            <a:r>
              <a:rPr lang="en-GB" sz="2000" dirty="0" smtClean="0">
                <a:solidFill>
                  <a:schemeClr val="tx1">
                    <a:lumMod val="65000"/>
                    <a:lumOff val="35000"/>
                  </a:schemeClr>
                </a:solidFill>
              </a:rPr>
              <a:t>Pharmacology</a:t>
            </a:r>
          </a:p>
          <a:p>
            <a:pPr marL="742950" lvl="1" indent="-285750">
              <a:buFont typeface="Arial" panose="020B0604020202020204" pitchFamily="34" charset="0"/>
              <a:buChar char="•"/>
            </a:pPr>
            <a:r>
              <a:rPr lang="en-GB" sz="2000" dirty="0" smtClean="0">
                <a:solidFill>
                  <a:schemeClr val="tx1">
                    <a:lumMod val="65000"/>
                    <a:lumOff val="35000"/>
                  </a:schemeClr>
                </a:solidFill>
              </a:rPr>
              <a:t>Farming</a:t>
            </a:r>
          </a:p>
          <a:p>
            <a:pPr marL="742950" lvl="1" indent="-285750">
              <a:buFont typeface="Arial" panose="020B0604020202020204" pitchFamily="34" charset="0"/>
              <a:buChar char="•"/>
            </a:pPr>
            <a:r>
              <a:rPr lang="en-GB" sz="2000" dirty="0" smtClean="0">
                <a:solidFill>
                  <a:schemeClr val="tx1">
                    <a:lumMod val="65000"/>
                    <a:lumOff val="35000"/>
                  </a:schemeClr>
                </a:solidFill>
              </a:rPr>
              <a:t>...</a:t>
            </a:r>
            <a:endParaRPr lang="en-GB" sz="2000" dirty="0">
              <a:solidFill>
                <a:schemeClr val="tx1">
                  <a:lumMod val="65000"/>
                  <a:lumOff val="35000"/>
                </a:schemeClr>
              </a:solidFill>
            </a:endParaRPr>
          </a:p>
        </p:txBody>
      </p:sp>
      <p:pic>
        <p:nvPicPr>
          <p:cNvPr id="11"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03808" y="2828708"/>
            <a:ext cx="2515474" cy="1679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8940" y="1988840"/>
            <a:ext cx="1817556" cy="1211704"/>
          </a:xfrm>
          <a:prstGeom prst="rect">
            <a:avLst/>
          </a:prstGeom>
        </p:spPr>
      </p:pic>
      <p:pic>
        <p:nvPicPr>
          <p:cNvPr id="13" name="Picture 4" descr="http://blog.cheyenneweil.com/wp-content/uploads/2010/07/harvesting_seaweed.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84946" y="2720485"/>
            <a:ext cx="1665092" cy="13209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oceans2025.org/images/Science%20review/national_facilities_ccap_john_day.JPG"/>
          <p:cNvPicPr>
            <a:picLocks noChangeAspect="1" noChangeArrowheads="1"/>
          </p:cNvPicPr>
          <p:nvPr/>
        </p:nvPicPr>
        <p:blipFill>
          <a:blip r:embed="rId8" cstate="print"/>
          <a:srcRect/>
          <a:stretch>
            <a:fillRect/>
          </a:stretch>
        </p:blipFill>
        <p:spPr bwMode="auto">
          <a:xfrm rot="16200000">
            <a:off x="5344967" y="4067079"/>
            <a:ext cx="2305985" cy="3275856"/>
          </a:xfrm>
          <a:prstGeom prst="rect">
            <a:avLst/>
          </a:prstGeom>
          <a:noFill/>
        </p:spPr>
      </p:pic>
    </p:spTree>
    <p:extLst>
      <p:ext uri="{BB962C8B-B14F-4D97-AF65-F5344CB8AC3E}">
        <p14:creationId xmlns:p14="http://schemas.microsoft.com/office/powerpoint/2010/main" val="4094011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15</a:t>
            </a:fld>
            <a:endParaRPr lang="fr-FR"/>
          </a:p>
        </p:txBody>
      </p:sp>
      <p:sp>
        <p:nvSpPr>
          <p:cNvPr id="16" name="Rectangle 15"/>
          <p:cNvSpPr/>
          <p:nvPr/>
        </p:nvSpPr>
        <p:spPr>
          <a:xfrm>
            <a:off x="0" y="0"/>
            <a:ext cx="9144000" cy="57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i="1" dirty="0" err="1" smtClean="0"/>
              <a:t>Ectocarpus</a:t>
            </a:r>
            <a:r>
              <a:rPr lang="fr-FR" i="1" dirty="0" smtClean="0"/>
              <a:t> </a:t>
            </a:r>
            <a:r>
              <a:rPr lang="fr-FR" dirty="0" smtClean="0"/>
              <a:t>as a model</a:t>
            </a:r>
            <a:endParaRPr lang="fr-FR" kern="0" dirty="0"/>
          </a:p>
        </p:txBody>
      </p:sp>
      <p:cxnSp>
        <p:nvCxnSpPr>
          <p:cNvPr id="23" name="Connecteur droit 2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7504" y="766445"/>
            <a:ext cx="5076502" cy="646331"/>
          </a:xfrm>
          <a:prstGeom prst="rect">
            <a:avLst/>
          </a:prstGeom>
        </p:spPr>
        <p:txBody>
          <a:bodyPr wrap="square">
            <a:spAutoFit/>
          </a:bodyPr>
          <a:lstStyle/>
          <a:p>
            <a:pPr marL="0" indent="0">
              <a:buNone/>
            </a:pPr>
            <a:r>
              <a:rPr lang="en-GB" dirty="0" smtClean="0">
                <a:solidFill>
                  <a:schemeClr val="tx1">
                    <a:lumMod val="65000"/>
                    <a:lumOff val="35000"/>
                  </a:schemeClr>
                </a:solidFill>
              </a:rPr>
              <a:t>Proposal </a:t>
            </a:r>
            <a:r>
              <a:rPr lang="en-GB" i="1" dirty="0" err="1" smtClean="0">
                <a:solidFill>
                  <a:schemeClr val="tx1">
                    <a:lumMod val="65000"/>
                    <a:lumOff val="35000"/>
                  </a:schemeClr>
                </a:solidFill>
              </a:rPr>
              <a:t>Ectocarpus</a:t>
            </a:r>
            <a:r>
              <a:rPr lang="en-GB" dirty="0" smtClean="0">
                <a:solidFill>
                  <a:schemeClr val="tx1">
                    <a:lumMod val="65000"/>
                    <a:lumOff val="35000"/>
                  </a:schemeClr>
                </a:solidFill>
              </a:rPr>
              <a:t> sp. </a:t>
            </a:r>
            <a:r>
              <a:rPr lang="en-GB" dirty="0">
                <a:solidFill>
                  <a:schemeClr val="tx1">
                    <a:lumMod val="65000"/>
                    <a:lumOff val="35000"/>
                  </a:schemeClr>
                </a:solidFill>
              </a:rPr>
              <a:t>as a model for </a:t>
            </a:r>
            <a:r>
              <a:rPr lang="en-GB" dirty="0" smtClean="0">
                <a:solidFill>
                  <a:schemeClr val="tx1">
                    <a:lumMod val="65000"/>
                    <a:lumOff val="35000"/>
                  </a:schemeClr>
                </a:solidFill>
              </a:rPr>
              <a:t>brown </a:t>
            </a:r>
            <a:r>
              <a:rPr lang="en-GB" dirty="0">
                <a:solidFill>
                  <a:schemeClr val="tx1">
                    <a:lumMod val="65000"/>
                    <a:lumOff val="35000"/>
                  </a:schemeClr>
                </a:solidFill>
              </a:rPr>
              <a:t>algae in 2004 and begin of the genome project</a:t>
            </a:r>
          </a:p>
        </p:txBody>
      </p:sp>
      <p:sp>
        <p:nvSpPr>
          <p:cNvPr id="8" name="Rectangle 7"/>
          <p:cNvSpPr/>
          <p:nvPr/>
        </p:nvSpPr>
        <p:spPr>
          <a:xfrm>
            <a:off x="107504" y="1579411"/>
            <a:ext cx="3172663" cy="369332"/>
          </a:xfrm>
          <a:prstGeom prst="rect">
            <a:avLst/>
          </a:prstGeom>
        </p:spPr>
        <p:txBody>
          <a:bodyPr wrap="none">
            <a:spAutoFit/>
          </a:bodyPr>
          <a:lstStyle/>
          <a:p>
            <a:pPr marL="0" indent="0">
              <a:buNone/>
            </a:pPr>
            <a:r>
              <a:rPr lang="en-GB" dirty="0">
                <a:solidFill>
                  <a:schemeClr val="tx1">
                    <a:lumMod val="65000"/>
                    <a:lumOff val="35000"/>
                  </a:schemeClr>
                </a:solidFill>
              </a:rPr>
              <a:t>Automatic annotation in 2007</a:t>
            </a:r>
          </a:p>
        </p:txBody>
      </p:sp>
      <p:sp>
        <p:nvSpPr>
          <p:cNvPr id="9" name="Rectangle 8"/>
          <p:cNvSpPr/>
          <p:nvPr/>
        </p:nvSpPr>
        <p:spPr>
          <a:xfrm>
            <a:off x="107504" y="2115379"/>
            <a:ext cx="3121367" cy="369332"/>
          </a:xfrm>
          <a:prstGeom prst="rect">
            <a:avLst/>
          </a:prstGeom>
        </p:spPr>
        <p:txBody>
          <a:bodyPr wrap="none">
            <a:spAutoFit/>
          </a:bodyPr>
          <a:lstStyle/>
          <a:p>
            <a:pPr marL="0" indent="0">
              <a:buNone/>
            </a:pPr>
            <a:r>
              <a:rPr lang="en-GB" dirty="0">
                <a:solidFill>
                  <a:schemeClr val="tx1">
                    <a:lumMod val="65000"/>
                    <a:lumOff val="35000"/>
                  </a:schemeClr>
                </a:solidFill>
              </a:rPr>
              <a:t>Genome publication in </a:t>
            </a:r>
            <a:r>
              <a:rPr lang="en-GB" dirty="0" smtClean="0">
                <a:solidFill>
                  <a:schemeClr val="tx1">
                    <a:lumMod val="65000"/>
                    <a:lumOff val="35000"/>
                  </a:schemeClr>
                </a:solidFill>
              </a:rPr>
              <a:t>2010</a:t>
            </a:r>
            <a:endParaRPr lang="en-GB" dirty="0">
              <a:solidFill>
                <a:schemeClr val="tx1">
                  <a:lumMod val="65000"/>
                  <a:lumOff val="35000"/>
                </a:schemeClr>
              </a:solidFill>
            </a:endParaRPr>
          </a:p>
        </p:txBody>
      </p:sp>
      <p:pic>
        <p:nvPicPr>
          <p:cNvPr id="10" name="Picture 2" descr="esil32mcultureAFP"/>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15377" y="3918827"/>
            <a:ext cx="2585791" cy="239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
          <p:cNvSpPr txBox="1">
            <a:spLocks noChangeArrowheads="1"/>
          </p:cNvSpPr>
          <p:nvPr/>
        </p:nvSpPr>
        <p:spPr bwMode="auto">
          <a:xfrm>
            <a:off x="2169426" y="5384861"/>
            <a:ext cx="955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dirty="0" smtClean="0">
                <a:solidFill>
                  <a:schemeClr val="tx1">
                    <a:lumMod val="65000"/>
                    <a:lumOff val="35000"/>
                  </a:schemeClr>
                </a:solidFill>
              </a:rPr>
              <a:t>GENETIC  </a:t>
            </a:r>
            <a:endParaRPr lang="en-GB" sz="1200" b="1" dirty="0">
              <a:solidFill>
                <a:schemeClr val="tx1">
                  <a:lumMod val="65000"/>
                  <a:lumOff val="35000"/>
                </a:schemeClr>
              </a:solidFill>
            </a:endParaRPr>
          </a:p>
          <a:p>
            <a:pPr eaLnBrk="1" hangingPunct="1"/>
            <a:r>
              <a:rPr lang="en-GB" sz="1200" b="1" dirty="0">
                <a:solidFill>
                  <a:schemeClr val="tx1">
                    <a:lumMod val="65000"/>
                    <a:lumOff val="35000"/>
                  </a:schemeClr>
                </a:solidFill>
              </a:rPr>
              <a:t>MAP</a:t>
            </a:r>
          </a:p>
        </p:txBody>
      </p:sp>
      <p:sp>
        <p:nvSpPr>
          <p:cNvPr id="12" name="Text Box 5"/>
          <p:cNvSpPr txBox="1">
            <a:spLocks noChangeArrowheads="1"/>
          </p:cNvSpPr>
          <p:nvPr/>
        </p:nvSpPr>
        <p:spPr bwMode="auto">
          <a:xfrm>
            <a:off x="4366411" y="6250101"/>
            <a:ext cx="1635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i="1" dirty="0">
                <a:solidFill>
                  <a:schemeClr val="tx1">
                    <a:lumMod val="65000"/>
                    <a:lumOff val="35000"/>
                  </a:schemeClr>
                </a:solidFill>
              </a:rPr>
              <a:t>TRANSFORMATION</a:t>
            </a:r>
          </a:p>
        </p:txBody>
      </p:sp>
      <p:sp>
        <p:nvSpPr>
          <p:cNvPr id="13" name="Text Box 6"/>
          <p:cNvSpPr txBox="1">
            <a:spLocks noChangeArrowheads="1"/>
          </p:cNvSpPr>
          <p:nvPr/>
        </p:nvSpPr>
        <p:spPr bwMode="auto">
          <a:xfrm>
            <a:off x="2854353" y="6157769"/>
            <a:ext cx="1186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dirty="0">
                <a:solidFill>
                  <a:schemeClr val="tx1">
                    <a:lumMod val="65000"/>
                    <a:lumOff val="35000"/>
                  </a:schemeClr>
                </a:solidFill>
              </a:rPr>
              <a:t>MUTANT</a:t>
            </a:r>
          </a:p>
          <a:p>
            <a:pPr eaLnBrk="1" hangingPunct="1"/>
            <a:r>
              <a:rPr lang="en-GB" sz="1200" b="1" dirty="0">
                <a:solidFill>
                  <a:schemeClr val="tx1">
                    <a:lumMod val="65000"/>
                    <a:lumOff val="35000"/>
                  </a:schemeClr>
                </a:solidFill>
              </a:rPr>
              <a:t>COLLECTION</a:t>
            </a:r>
          </a:p>
        </p:txBody>
      </p:sp>
      <p:sp>
        <p:nvSpPr>
          <p:cNvPr id="14" name="Text Box 8"/>
          <p:cNvSpPr txBox="1">
            <a:spLocks noChangeArrowheads="1"/>
          </p:cNvSpPr>
          <p:nvPr/>
        </p:nvSpPr>
        <p:spPr bwMode="auto">
          <a:xfrm>
            <a:off x="5694495" y="4687622"/>
            <a:ext cx="5597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i="1" dirty="0" err="1">
                <a:solidFill>
                  <a:schemeClr val="tx1">
                    <a:lumMod val="65000"/>
                    <a:lumOff val="35000"/>
                  </a:schemeClr>
                </a:solidFill>
              </a:rPr>
              <a:t>RNAi</a:t>
            </a:r>
            <a:endParaRPr lang="en-GB" sz="1200" b="1" i="1" dirty="0">
              <a:solidFill>
                <a:schemeClr val="tx1">
                  <a:lumMod val="65000"/>
                  <a:lumOff val="35000"/>
                </a:schemeClr>
              </a:solidFill>
            </a:endParaRPr>
          </a:p>
        </p:txBody>
      </p:sp>
      <p:sp>
        <p:nvSpPr>
          <p:cNvPr id="15" name="Text Box 9"/>
          <p:cNvSpPr txBox="1">
            <a:spLocks noChangeArrowheads="1"/>
          </p:cNvSpPr>
          <p:nvPr/>
        </p:nvSpPr>
        <p:spPr bwMode="auto">
          <a:xfrm>
            <a:off x="5218430" y="3950731"/>
            <a:ext cx="13252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GB" sz="1200" b="1" dirty="0" smtClean="0">
                <a:solidFill>
                  <a:schemeClr val="tx1">
                    <a:lumMod val="65000"/>
                    <a:lumOff val="35000"/>
                  </a:schemeClr>
                </a:solidFill>
              </a:rPr>
              <a:t>MICROARRAY</a:t>
            </a:r>
            <a:endParaRPr lang="en-GB" sz="1200" b="1" dirty="0">
              <a:solidFill>
                <a:schemeClr val="tx1">
                  <a:lumMod val="65000"/>
                  <a:lumOff val="35000"/>
                </a:schemeClr>
              </a:solidFill>
            </a:endParaRPr>
          </a:p>
        </p:txBody>
      </p:sp>
      <p:sp>
        <p:nvSpPr>
          <p:cNvPr id="17" name="Text Box 15"/>
          <p:cNvSpPr txBox="1">
            <a:spLocks noChangeArrowheads="1"/>
          </p:cNvSpPr>
          <p:nvPr/>
        </p:nvSpPr>
        <p:spPr bwMode="auto">
          <a:xfrm>
            <a:off x="5444007" y="5384861"/>
            <a:ext cx="1149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dirty="0">
                <a:solidFill>
                  <a:schemeClr val="tx1">
                    <a:lumMod val="65000"/>
                    <a:lumOff val="35000"/>
                  </a:schemeClr>
                </a:solidFill>
              </a:rPr>
              <a:t>SMALL RNA </a:t>
            </a:r>
          </a:p>
          <a:p>
            <a:pPr eaLnBrk="1" hangingPunct="1"/>
            <a:r>
              <a:rPr lang="en-GB" sz="1200" b="1" dirty="0">
                <a:solidFill>
                  <a:schemeClr val="tx1">
                    <a:lumMod val="65000"/>
                    <a:lumOff val="35000"/>
                  </a:schemeClr>
                </a:solidFill>
              </a:rPr>
              <a:t>SEQUENCES</a:t>
            </a:r>
          </a:p>
        </p:txBody>
      </p:sp>
      <p:sp>
        <p:nvSpPr>
          <p:cNvPr id="18" name="Text Box 16"/>
          <p:cNvSpPr txBox="1">
            <a:spLocks noChangeArrowheads="1"/>
          </p:cNvSpPr>
          <p:nvPr/>
        </p:nvSpPr>
        <p:spPr bwMode="auto">
          <a:xfrm>
            <a:off x="2671450" y="4089231"/>
            <a:ext cx="557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dirty="0">
                <a:solidFill>
                  <a:schemeClr val="tx1">
                    <a:lumMod val="65000"/>
                    <a:lumOff val="35000"/>
                  </a:schemeClr>
                </a:solidFill>
              </a:rPr>
              <a:t>ESTs</a:t>
            </a:r>
          </a:p>
        </p:txBody>
      </p:sp>
      <p:sp>
        <p:nvSpPr>
          <p:cNvPr id="19" name="Text Box 17"/>
          <p:cNvSpPr txBox="1">
            <a:spLocks noChangeArrowheads="1"/>
          </p:cNvSpPr>
          <p:nvPr/>
        </p:nvSpPr>
        <p:spPr bwMode="auto">
          <a:xfrm>
            <a:off x="1753568" y="4534290"/>
            <a:ext cx="12798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dirty="0" smtClean="0">
                <a:solidFill>
                  <a:schemeClr val="tx1">
                    <a:lumMod val="65000"/>
                    <a:lumOff val="35000"/>
                  </a:schemeClr>
                </a:solidFill>
              </a:rPr>
              <a:t>TILING </a:t>
            </a:r>
            <a:r>
              <a:rPr lang="en-GB" sz="1200" b="1" dirty="0">
                <a:solidFill>
                  <a:schemeClr val="tx1">
                    <a:lumMod val="65000"/>
                    <a:lumOff val="35000"/>
                  </a:schemeClr>
                </a:solidFill>
              </a:rPr>
              <a:t>ARRAY</a:t>
            </a:r>
          </a:p>
        </p:txBody>
      </p:sp>
      <p:sp>
        <p:nvSpPr>
          <p:cNvPr id="21" name="Text Box 16"/>
          <p:cNvSpPr txBox="1">
            <a:spLocks noChangeArrowheads="1"/>
          </p:cNvSpPr>
          <p:nvPr/>
        </p:nvSpPr>
        <p:spPr bwMode="auto">
          <a:xfrm>
            <a:off x="3635896" y="3549494"/>
            <a:ext cx="8322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GB" sz="1200" b="1" dirty="0">
                <a:solidFill>
                  <a:schemeClr val="tx1">
                    <a:lumMod val="65000"/>
                    <a:lumOff val="35000"/>
                  </a:schemeClr>
                </a:solidFill>
              </a:rPr>
              <a:t>RNA-</a:t>
            </a:r>
            <a:r>
              <a:rPr lang="en-GB" sz="1200" b="1" dirty="0" err="1">
                <a:solidFill>
                  <a:schemeClr val="tx1">
                    <a:lumMod val="65000"/>
                    <a:lumOff val="35000"/>
                  </a:schemeClr>
                </a:solidFill>
              </a:rPr>
              <a:t>seq</a:t>
            </a:r>
            <a:endParaRPr lang="en-GB" sz="1200" b="1" dirty="0">
              <a:solidFill>
                <a:schemeClr val="tx1">
                  <a:lumMod val="65000"/>
                  <a:lumOff val="35000"/>
                </a:schemeClr>
              </a:solidFill>
            </a:endParaRPr>
          </a:p>
        </p:txBody>
      </p:sp>
      <p:sp>
        <p:nvSpPr>
          <p:cNvPr id="22" name="ZoneTexte 21"/>
          <p:cNvSpPr txBox="1"/>
          <p:nvPr/>
        </p:nvSpPr>
        <p:spPr>
          <a:xfrm>
            <a:off x="107504" y="2915652"/>
            <a:ext cx="3257880" cy="369332"/>
          </a:xfrm>
          <a:prstGeom prst="rect">
            <a:avLst/>
          </a:prstGeom>
          <a:noFill/>
        </p:spPr>
        <p:txBody>
          <a:bodyPr wrap="none" rtlCol="0">
            <a:spAutoFit/>
          </a:bodyPr>
          <a:lstStyle/>
          <a:p>
            <a:r>
              <a:rPr lang="en-GB" u="sng" dirty="0" smtClean="0">
                <a:solidFill>
                  <a:schemeClr val="tx1">
                    <a:lumMod val="65000"/>
                    <a:lumOff val="35000"/>
                  </a:schemeClr>
                </a:solidFill>
              </a:rPr>
              <a:t>Development of a panel of tools:</a:t>
            </a:r>
            <a:endParaRPr lang="en-GB" u="sng" dirty="0">
              <a:solidFill>
                <a:schemeClr val="tx1">
                  <a:lumMod val="65000"/>
                  <a:lumOff val="35000"/>
                </a:schemeClr>
              </a:solidFill>
            </a:endParaRPr>
          </a:p>
        </p:txBody>
      </p:sp>
    </p:spTree>
    <p:extLst>
      <p:ext uri="{BB962C8B-B14F-4D97-AF65-F5344CB8AC3E}">
        <p14:creationId xmlns:p14="http://schemas.microsoft.com/office/powerpoint/2010/main" val="4094011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16</a:t>
            </a:fld>
            <a:endParaRPr lang="fr-FR">
              <a:latin typeface="+mn-lt"/>
            </a:endParaRPr>
          </a:p>
        </p:txBody>
      </p:sp>
      <p:sp>
        <p:nvSpPr>
          <p:cNvPr id="7" name="ZoneTexte 6"/>
          <p:cNvSpPr txBox="1"/>
          <p:nvPr/>
        </p:nvSpPr>
        <p:spPr>
          <a:xfrm>
            <a:off x="2301477" y="6309320"/>
            <a:ext cx="4541050"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Haploid sex-determination system</a:t>
            </a:r>
          </a:p>
        </p:txBody>
      </p:sp>
      <p:sp>
        <p:nvSpPr>
          <p:cNvPr id="3" name="Rectangle 2"/>
          <p:cNvSpPr/>
          <p:nvPr/>
        </p:nvSpPr>
        <p:spPr>
          <a:xfrm>
            <a:off x="1910" y="6607985"/>
            <a:ext cx="2332690" cy="246221"/>
          </a:xfrm>
          <a:prstGeom prst="rect">
            <a:avLst/>
          </a:prstGeom>
        </p:spPr>
        <p:txBody>
          <a:bodyPr wrap="none">
            <a:spAutoFit/>
          </a:bodyPr>
          <a:lstStyle/>
          <a:p>
            <a:r>
              <a:rPr lang="fr-FR" sz="1000" dirty="0">
                <a:solidFill>
                  <a:schemeClr val="tx1">
                    <a:lumMod val="65000"/>
                    <a:lumOff val="35000"/>
                  </a:schemeClr>
                </a:solidFill>
                <a:latin typeface="+mn-lt"/>
              </a:rPr>
              <a:t>Peters et al. </a:t>
            </a:r>
            <a:r>
              <a:rPr lang="fr-FR" sz="1000" b="1" i="1" dirty="0" smtClean="0">
                <a:solidFill>
                  <a:schemeClr val="tx1">
                    <a:lumMod val="65000"/>
                    <a:lumOff val="35000"/>
                  </a:schemeClr>
                </a:solidFill>
                <a:latin typeface="+mn-lt"/>
              </a:rPr>
              <a:t>Journal of </a:t>
            </a:r>
            <a:r>
              <a:rPr lang="fr-FR" sz="1000" b="1" i="1" dirty="0" err="1" smtClean="0">
                <a:solidFill>
                  <a:schemeClr val="tx1">
                    <a:lumMod val="65000"/>
                    <a:lumOff val="35000"/>
                  </a:schemeClr>
                </a:solidFill>
                <a:latin typeface="+mn-lt"/>
              </a:rPr>
              <a:t>Phycology</a:t>
            </a:r>
            <a:r>
              <a:rPr lang="fr-FR" sz="1000" b="1" i="1" dirty="0" smtClean="0">
                <a:solidFill>
                  <a:schemeClr val="tx1">
                    <a:lumMod val="65000"/>
                    <a:lumOff val="35000"/>
                  </a:schemeClr>
                </a:solidFill>
                <a:latin typeface="+mn-lt"/>
              </a:rPr>
              <a:t>. </a:t>
            </a:r>
            <a:r>
              <a:rPr lang="fr-FR" sz="1000" dirty="0" smtClean="0">
                <a:solidFill>
                  <a:schemeClr val="tx1">
                    <a:lumMod val="65000"/>
                    <a:lumOff val="35000"/>
                  </a:schemeClr>
                </a:solidFill>
                <a:latin typeface="+mn-lt"/>
              </a:rPr>
              <a:t>(2004</a:t>
            </a:r>
            <a:r>
              <a:rPr lang="fr-FR" sz="1000" dirty="0">
                <a:solidFill>
                  <a:schemeClr val="tx1">
                    <a:lumMod val="65000"/>
                    <a:lumOff val="35000"/>
                  </a:schemeClr>
                </a:solidFill>
                <a:latin typeface="+mn-lt"/>
              </a:rPr>
              <a:t>)</a:t>
            </a:r>
            <a:endParaRPr lang="en-GB" sz="1000" dirty="0">
              <a:solidFill>
                <a:schemeClr val="tx1">
                  <a:lumMod val="65000"/>
                  <a:lumOff val="35000"/>
                </a:schemeClr>
              </a:solidFill>
              <a:latin typeface="+mn-lt"/>
            </a:endParaRPr>
          </a:p>
        </p:txBody>
      </p:sp>
      <p:sp>
        <p:nvSpPr>
          <p:cNvPr id="8" name="Rectangle 7"/>
          <p:cNvSpPr/>
          <p:nvPr/>
        </p:nvSpPr>
        <p:spPr>
          <a:xfrm>
            <a:off x="0" y="0"/>
            <a:ext cx="9144000" cy="57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i="1" kern="0" dirty="0" err="1" smtClean="0"/>
              <a:t>Ectocarpus</a:t>
            </a:r>
            <a:r>
              <a:rPr lang="en-US" i="1" kern="0" dirty="0" smtClean="0"/>
              <a:t> </a:t>
            </a:r>
            <a:r>
              <a:rPr lang="en-US" kern="0" dirty="0" smtClean="0"/>
              <a:t>life cycle</a:t>
            </a:r>
          </a:p>
        </p:txBody>
      </p:sp>
      <p:cxnSp>
        <p:nvCxnSpPr>
          <p:cNvPr id="10" name="Connecteur droit 9"/>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Z:\Dropbox\Alex_thesis\images\ecto-sexual-life-cycle.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7984" y="679107"/>
            <a:ext cx="7908032" cy="548619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e 26"/>
          <p:cNvGrpSpPr/>
          <p:nvPr/>
        </p:nvGrpSpPr>
        <p:grpSpPr>
          <a:xfrm>
            <a:off x="7812360" y="3480747"/>
            <a:ext cx="216024" cy="423217"/>
            <a:chOff x="474352" y="2061513"/>
            <a:chExt cx="216024" cy="423217"/>
          </a:xfrm>
        </p:grpSpPr>
        <p:sp>
          <p:nvSpPr>
            <p:cNvPr id="13" name="Ellipse 12"/>
            <p:cNvSpPr/>
            <p:nvPr/>
          </p:nvSpPr>
          <p:spPr>
            <a:xfrm>
              <a:off x="474352" y="2061513"/>
              <a:ext cx="216024" cy="216024"/>
            </a:xfrm>
            <a:prstGeom prst="ellipse">
              <a:avLst/>
            </a:prstGeom>
            <a:noFill/>
            <a:ln>
              <a:solidFill>
                <a:srgbClr val="EC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eur droit 13"/>
            <p:cNvCxnSpPr>
              <a:stCxn id="13" idx="4"/>
            </p:cNvCxnSpPr>
            <p:nvPr/>
          </p:nvCxnSpPr>
          <p:spPr>
            <a:xfrm>
              <a:off x="582364" y="2277537"/>
              <a:ext cx="0" cy="207193"/>
            </a:xfrm>
            <a:prstGeom prst="line">
              <a:avLst/>
            </a:prstGeom>
            <a:ln w="28575">
              <a:solidFill>
                <a:srgbClr val="EC008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493404" y="2406599"/>
              <a:ext cx="180000" cy="0"/>
            </a:xfrm>
            <a:prstGeom prst="line">
              <a:avLst/>
            </a:prstGeom>
            <a:ln w="28575">
              <a:solidFill>
                <a:srgbClr val="EC008B"/>
              </a:solidFill>
            </a:ln>
          </p:spPr>
          <p:style>
            <a:lnRef idx="1">
              <a:schemeClr val="accent1"/>
            </a:lnRef>
            <a:fillRef idx="0">
              <a:schemeClr val="accent1"/>
            </a:fillRef>
            <a:effectRef idx="0">
              <a:schemeClr val="accent1"/>
            </a:effectRef>
            <a:fontRef idx="minor">
              <a:schemeClr val="tx1"/>
            </a:fontRef>
          </p:style>
        </p:cxnSp>
      </p:grpSp>
      <p:grpSp>
        <p:nvGrpSpPr>
          <p:cNvPr id="28" name="Groupe 27"/>
          <p:cNvGrpSpPr/>
          <p:nvPr/>
        </p:nvGrpSpPr>
        <p:grpSpPr>
          <a:xfrm>
            <a:off x="4413004" y="3497833"/>
            <a:ext cx="321171" cy="298350"/>
            <a:chOff x="84683" y="754386"/>
            <a:chExt cx="321171" cy="298350"/>
          </a:xfrm>
        </p:grpSpPr>
        <p:sp>
          <p:nvSpPr>
            <p:cNvPr id="4" name="Ellipse 3"/>
            <p:cNvSpPr/>
            <p:nvPr/>
          </p:nvSpPr>
          <p:spPr>
            <a:xfrm>
              <a:off x="84683" y="836712"/>
              <a:ext cx="216024" cy="216024"/>
            </a:xfrm>
            <a:prstGeom prst="ellipse">
              <a:avLst/>
            </a:prstGeom>
            <a:noFill/>
            <a:ln>
              <a:solidFill>
                <a:srgbClr val="27A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cteur droit 17"/>
            <p:cNvCxnSpPr>
              <a:stCxn id="4" idx="7"/>
            </p:cNvCxnSpPr>
            <p:nvPr/>
          </p:nvCxnSpPr>
          <p:spPr>
            <a:xfrm flipV="1">
              <a:off x="269071" y="764704"/>
              <a:ext cx="126465" cy="103644"/>
            </a:xfrm>
            <a:prstGeom prst="line">
              <a:avLst/>
            </a:prstGeom>
            <a:ln w="28575">
              <a:solidFill>
                <a:srgbClr val="27A9E1"/>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H="1">
              <a:off x="311025" y="764704"/>
              <a:ext cx="94829" cy="0"/>
            </a:xfrm>
            <a:prstGeom prst="line">
              <a:avLst/>
            </a:prstGeom>
            <a:ln w="28575">
              <a:solidFill>
                <a:srgbClr val="27A9E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395536" y="754386"/>
              <a:ext cx="0" cy="93600"/>
            </a:xfrm>
            <a:prstGeom prst="line">
              <a:avLst/>
            </a:prstGeom>
            <a:ln w="28575">
              <a:solidFill>
                <a:srgbClr val="27A9E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81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Objectives of the thesis</a:t>
            </a:r>
          </a:p>
        </p:txBody>
      </p:sp>
      <p:cxnSp>
        <p:nvCxnSpPr>
          <p:cNvPr id="6" name="Connecteur droit 5"/>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503548" y="1628800"/>
            <a:ext cx="8136904" cy="3539430"/>
          </a:xfrm>
          <a:prstGeom prst="rect">
            <a:avLst/>
          </a:prstGeom>
          <a:noFill/>
        </p:spPr>
        <p:txBody>
          <a:bodyPr wrap="square" rtlCol="0">
            <a:spAutoFit/>
          </a:bodyPr>
          <a:lstStyle/>
          <a:p>
            <a:pPr marL="514350" indent="-514350">
              <a:buFont typeface="+mj-lt"/>
              <a:buAutoNum type="arabicPeriod"/>
            </a:pPr>
            <a:r>
              <a:rPr lang="en-GB" sz="3200" i="1" dirty="0" err="1" smtClean="0">
                <a:solidFill>
                  <a:schemeClr val="tx1">
                    <a:lumMod val="65000"/>
                    <a:lumOff val="35000"/>
                  </a:schemeClr>
                </a:solidFill>
              </a:rPr>
              <a:t>Ectocarpus</a:t>
            </a:r>
            <a:r>
              <a:rPr lang="en-GB" sz="3200" i="1" dirty="0" smtClean="0">
                <a:solidFill>
                  <a:schemeClr val="tx1">
                    <a:lumMod val="65000"/>
                    <a:lumOff val="35000"/>
                  </a:schemeClr>
                </a:solidFill>
              </a:rPr>
              <a:t> </a:t>
            </a:r>
            <a:r>
              <a:rPr lang="en-GB" sz="3200" dirty="0" smtClean="0">
                <a:solidFill>
                  <a:schemeClr val="tx1">
                    <a:lumMod val="65000"/>
                    <a:lumOff val="35000"/>
                  </a:schemeClr>
                </a:solidFill>
              </a:rPr>
              <a:t>genome re-annotation</a:t>
            </a:r>
          </a:p>
          <a:p>
            <a:pPr marL="514350" indent="-514350">
              <a:buFont typeface="+mj-lt"/>
              <a:buAutoNum type="arabicPeriod"/>
            </a:pPr>
            <a:endParaRPr lang="en-GB" sz="3200" dirty="0" smtClean="0">
              <a:solidFill>
                <a:schemeClr val="tx1">
                  <a:lumMod val="65000"/>
                  <a:lumOff val="35000"/>
                </a:schemeClr>
              </a:solidFill>
            </a:endParaRPr>
          </a:p>
          <a:p>
            <a:pPr marL="514350" indent="-514350">
              <a:buFont typeface="+mj-lt"/>
              <a:buAutoNum type="arabicPeriod"/>
            </a:pPr>
            <a:endParaRPr lang="en-GB" sz="3200" dirty="0" smtClean="0">
              <a:solidFill>
                <a:schemeClr val="tx1">
                  <a:lumMod val="65000"/>
                  <a:lumOff val="35000"/>
                </a:schemeClr>
              </a:solidFill>
            </a:endParaRPr>
          </a:p>
          <a:p>
            <a:pPr marL="514350" indent="-514350">
              <a:buFont typeface="+mj-lt"/>
              <a:buAutoNum type="arabicPeriod"/>
            </a:pPr>
            <a:r>
              <a:rPr lang="en-GB" sz="3200" dirty="0" smtClean="0">
                <a:solidFill>
                  <a:schemeClr val="tx1">
                    <a:lumMod val="65000"/>
                    <a:lumOff val="35000"/>
                  </a:schemeClr>
                </a:solidFill>
              </a:rPr>
              <a:t>Structure of </a:t>
            </a:r>
            <a:r>
              <a:rPr lang="en-GB" sz="3200" i="1" dirty="0" smtClean="0">
                <a:solidFill>
                  <a:schemeClr val="tx1">
                    <a:lumMod val="65000"/>
                    <a:lumOff val="35000"/>
                  </a:schemeClr>
                </a:solidFill>
              </a:rPr>
              <a:t>Ectocarpus</a:t>
            </a:r>
            <a:r>
              <a:rPr lang="en-GB" sz="3200" dirty="0" smtClean="0">
                <a:solidFill>
                  <a:schemeClr val="tx1">
                    <a:lumMod val="65000"/>
                    <a:lumOff val="35000"/>
                  </a:schemeClr>
                </a:solidFill>
              </a:rPr>
              <a:t> sex chromosomes</a:t>
            </a:r>
          </a:p>
          <a:p>
            <a:pPr marL="514350" indent="-514350">
              <a:buFont typeface="+mj-lt"/>
              <a:buAutoNum type="arabicPeriod"/>
            </a:pPr>
            <a:endParaRPr lang="en-GB" sz="3200" dirty="0" smtClean="0">
              <a:solidFill>
                <a:schemeClr val="tx1">
                  <a:lumMod val="65000"/>
                  <a:lumOff val="35000"/>
                </a:schemeClr>
              </a:solidFill>
            </a:endParaRPr>
          </a:p>
          <a:p>
            <a:pPr marL="514350" indent="-514350">
              <a:buFont typeface="+mj-lt"/>
              <a:buAutoNum type="arabicPeriod"/>
            </a:pPr>
            <a:endParaRPr lang="en-GB" sz="3200" dirty="0" smtClean="0">
              <a:solidFill>
                <a:schemeClr val="tx1">
                  <a:lumMod val="65000"/>
                  <a:lumOff val="35000"/>
                </a:schemeClr>
              </a:solidFill>
            </a:endParaRPr>
          </a:p>
          <a:p>
            <a:pPr marL="514350" indent="-514350">
              <a:buFont typeface="+mj-lt"/>
              <a:buAutoNum type="arabicPeriod"/>
            </a:pPr>
            <a:r>
              <a:rPr lang="en-GB" sz="3200" dirty="0" smtClean="0">
                <a:solidFill>
                  <a:schemeClr val="tx1">
                    <a:lumMod val="65000"/>
                    <a:lumOff val="35000"/>
                  </a:schemeClr>
                </a:solidFill>
              </a:rPr>
              <a:t>Sex biased genes in </a:t>
            </a:r>
            <a:r>
              <a:rPr lang="en-GB" sz="3200" i="1" dirty="0" err="1" smtClean="0">
                <a:solidFill>
                  <a:schemeClr val="tx1">
                    <a:lumMod val="65000"/>
                    <a:lumOff val="35000"/>
                  </a:schemeClr>
                </a:solidFill>
              </a:rPr>
              <a:t>Ectocarpus</a:t>
            </a:r>
            <a:endParaRPr lang="en-GB" sz="3200" dirty="0" smtClean="0">
              <a:solidFill>
                <a:schemeClr val="tx1">
                  <a:lumMod val="65000"/>
                  <a:lumOff val="35000"/>
                </a:schemeClr>
              </a:solidFill>
            </a:endParaRPr>
          </a:p>
        </p:txBody>
      </p:sp>
      <p:sp>
        <p:nvSpPr>
          <p:cNvPr id="9"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17</a:t>
            </a:fld>
            <a:endParaRPr lang="fr-FR" dirty="0"/>
          </a:p>
        </p:txBody>
      </p:sp>
    </p:spTree>
    <p:extLst>
      <p:ext uri="{BB962C8B-B14F-4D97-AF65-F5344CB8AC3E}">
        <p14:creationId xmlns:p14="http://schemas.microsoft.com/office/powerpoint/2010/main" val="243518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18</a:t>
            </a:fld>
            <a:endParaRPr lang="fr-FR"/>
          </a:p>
        </p:txBody>
      </p:sp>
      <p:sp>
        <p:nvSpPr>
          <p:cNvPr id="7" name="Text Box 11"/>
          <p:cNvSpPr txBox="1">
            <a:spLocks noChangeArrowheads="1"/>
          </p:cNvSpPr>
          <p:nvPr/>
        </p:nvSpPr>
        <p:spPr bwMode="auto">
          <a:xfrm>
            <a:off x="6127750" y="1434430"/>
            <a:ext cx="592568" cy="369332"/>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dirty="0">
                <a:latin typeface="Calibri"/>
                <a:cs typeface="Calibri"/>
              </a:rPr>
              <a:t>ARN</a:t>
            </a:r>
          </a:p>
        </p:txBody>
      </p:sp>
      <p:sp>
        <p:nvSpPr>
          <p:cNvPr id="8" name="Text Box 38"/>
          <p:cNvSpPr txBox="1">
            <a:spLocks noChangeArrowheads="1"/>
          </p:cNvSpPr>
          <p:nvPr/>
        </p:nvSpPr>
        <p:spPr bwMode="auto">
          <a:xfrm>
            <a:off x="4787900" y="2132930"/>
            <a:ext cx="1208847" cy="523220"/>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dirty="0">
                <a:latin typeface="Calibri"/>
                <a:cs typeface="Calibri"/>
              </a:rPr>
              <a:t>ARN </a:t>
            </a:r>
            <a:r>
              <a:rPr lang="fr-FR" sz="1400" dirty="0" err="1">
                <a:latin typeface="Calibri"/>
                <a:cs typeface="Calibri"/>
              </a:rPr>
              <a:t>immuno</a:t>
            </a:r>
            <a:r>
              <a:rPr lang="fr-FR" sz="1400" dirty="0">
                <a:latin typeface="Calibri"/>
                <a:cs typeface="Calibri"/>
              </a:rPr>
              <a:t>-</a:t>
            </a:r>
          </a:p>
          <a:p>
            <a:pPr algn="ctr"/>
            <a:r>
              <a:rPr lang="fr-FR" sz="1400" dirty="0">
                <a:latin typeface="Calibri"/>
                <a:cs typeface="Calibri"/>
              </a:rPr>
              <a:t>précipité</a:t>
            </a:r>
          </a:p>
        </p:txBody>
      </p:sp>
      <p:sp>
        <p:nvSpPr>
          <p:cNvPr id="9" name="Text Box 39"/>
          <p:cNvSpPr txBox="1">
            <a:spLocks noChangeArrowheads="1"/>
          </p:cNvSpPr>
          <p:nvPr/>
        </p:nvSpPr>
        <p:spPr bwMode="auto">
          <a:xfrm>
            <a:off x="7380288" y="2155155"/>
            <a:ext cx="645341" cy="307777"/>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ARNm</a:t>
            </a:r>
          </a:p>
        </p:txBody>
      </p:sp>
      <p:sp>
        <p:nvSpPr>
          <p:cNvPr id="10" name="Text Box 40"/>
          <p:cNvSpPr txBox="1">
            <a:spLocks noChangeArrowheads="1"/>
          </p:cNvSpPr>
          <p:nvPr/>
        </p:nvSpPr>
        <p:spPr bwMode="auto">
          <a:xfrm>
            <a:off x="6208713" y="2155155"/>
            <a:ext cx="1035535" cy="523220"/>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ARN</a:t>
            </a:r>
          </a:p>
          <a:p>
            <a:pPr algn="ctr"/>
            <a:r>
              <a:rPr lang="fr-FR" sz="1400">
                <a:latin typeface="Calibri"/>
                <a:cs typeface="Calibri"/>
              </a:rPr>
              <a:t>Non codant</a:t>
            </a:r>
          </a:p>
        </p:txBody>
      </p:sp>
      <p:sp>
        <p:nvSpPr>
          <p:cNvPr id="11" name="Text Box 41"/>
          <p:cNvSpPr txBox="1">
            <a:spLocks noChangeArrowheads="1"/>
          </p:cNvSpPr>
          <p:nvPr/>
        </p:nvSpPr>
        <p:spPr bwMode="auto">
          <a:xfrm>
            <a:off x="8172450" y="2132930"/>
            <a:ext cx="686544" cy="307777"/>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miARN</a:t>
            </a:r>
          </a:p>
        </p:txBody>
      </p:sp>
      <p:sp>
        <p:nvSpPr>
          <p:cNvPr id="12" name="Text Box 9"/>
          <p:cNvSpPr txBox="1">
            <a:spLocks noChangeArrowheads="1"/>
          </p:cNvSpPr>
          <p:nvPr/>
        </p:nvSpPr>
        <p:spPr bwMode="auto">
          <a:xfrm>
            <a:off x="1803400" y="1453480"/>
            <a:ext cx="609249" cy="369332"/>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dirty="0">
                <a:latin typeface="Calibri"/>
                <a:cs typeface="Calibri"/>
              </a:rPr>
              <a:t>ADN</a:t>
            </a:r>
          </a:p>
        </p:txBody>
      </p:sp>
      <p:sp>
        <p:nvSpPr>
          <p:cNvPr id="13" name="Text Box 12"/>
          <p:cNvSpPr txBox="1">
            <a:spLocks noChangeArrowheads="1"/>
          </p:cNvSpPr>
          <p:nvPr/>
        </p:nvSpPr>
        <p:spPr bwMode="auto">
          <a:xfrm>
            <a:off x="292100" y="2132930"/>
            <a:ext cx="813043"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Génome</a:t>
            </a:r>
          </a:p>
          <a:p>
            <a:pPr algn="ctr"/>
            <a:r>
              <a:rPr lang="fr-FR" sz="1400">
                <a:latin typeface="Calibri"/>
                <a:cs typeface="Calibri"/>
              </a:rPr>
              <a:t> entier</a:t>
            </a:r>
          </a:p>
        </p:txBody>
      </p:sp>
      <p:sp>
        <p:nvSpPr>
          <p:cNvPr id="14" name="Text Box 13"/>
          <p:cNvSpPr txBox="1">
            <a:spLocks noChangeArrowheads="1"/>
          </p:cNvSpPr>
          <p:nvPr/>
        </p:nvSpPr>
        <p:spPr bwMode="auto">
          <a:xfrm>
            <a:off x="1300163" y="2132930"/>
            <a:ext cx="690050"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ADN</a:t>
            </a:r>
          </a:p>
          <a:p>
            <a:pPr algn="ctr"/>
            <a:r>
              <a:rPr lang="fr-FR" sz="1400">
                <a:latin typeface="Calibri"/>
                <a:cs typeface="Calibri"/>
              </a:rPr>
              <a:t>codant</a:t>
            </a:r>
          </a:p>
        </p:txBody>
      </p:sp>
      <p:sp>
        <p:nvSpPr>
          <p:cNvPr id="15" name="Text Box 14"/>
          <p:cNvSpPr txBox="1">
            <a:spLocks noChangeArrowheads="1"/>
          </p:cNvSpPr>
          <p:nvPr/>
        </p:nvSpPr>
        <p:spPr bwMode="auto">
          <a:xfrm>
            <a:off x="2163763" y="2132930"/>
            <a:ext cx="1221821"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ADN immuno-</a:t>
            </a:r>
          </a:p>
          <a:p>
            <a:pPr algn="ctr"/>
            <a:r>
              <a:rPr lang="fr-FR" sz="1400">
                <a:latin typeface="Calibri"/>
                <a:cs typeface="Calibri"/>
              </a:rPr>
              <a:t>précipité</a:t>
            </a:r>
          </a:p>
        </p:txBody>
      </p:sp>
      <p:sp>
        <p:nvSpPr>
          <p:cNvPr id="16" name="Text Box 15"/>
          <p:cNvSpPr txBox="1">
            <a:spLocks noChangeArrowheads="1"/>
          </p:cNvSpPr>
          <p:nvPr/>
        </p:nvSpPr>
        <p:spPr bwMode="auto">
          <a:xfrm>
            <a:off x="3693096" y="2132930"/>
            <a:ext cx="781496"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ADN</a:t>
            </a:r>
          </a:p>
          <a:p>
            <a:pPr algn="ctr"/>
            <a:r>
              <a:rPr lang="fr-FR" sz="1400">
                <a:latin typeface="Calibri"/>
                <a:cs typeface="Calibri"/>
              </a:rPr>
              <a:t>méthylé</a:t>
            </a:r>
          </a:p>
        </p:txBody>
      </p:sp>
      <p:sp>
        <p:nvSpPr>
          <p:cNvPr id="17" name="Line 16"/>
          <p:cNvSpPr>
            <a:spLocks noChangeShapeType="1"/>
          </p:cNvSpPr>
          <p:nvPr/>
        </p:nvSpPr>
        <p:spPr bwMode="auto">
          <a:xfrm flipH="1">
            <a:off x="939800" y="1866230"/>
            <a:ext cx="93662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18" name="Line 17"/>
          <p:cNvSpPr>
            <a:spLocks noChangeShapeType="1"/>
          </p:cNvSpPr>
          <p:nvPr/>
        </p:nvSpPr>
        <p:spPr bwMode="auto">
          <a:xfrm>
            <a:off x="1947863" y="186623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19" name="Line 18"/>
          <p:cNvSpPr>
            <a:spLocks noChangeShapeType="1"/>
          </p:cNvSpPr>
          <p:nvPr/>
        </p:nvSpPr>
        <p:spPr bwMode="auto">
          <a:xfrm>
            <a:off x="2236788" y="1866230"/>
            <a:ext cx="35877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0" name="Line 19"/>
          <p:cNvSpPr>
            <a:spLocks noChangeShapeType="1"/>
          </p:cNvSpPr>
          <p:nvPr/>
        </p:nvSpPr>
        <p:spPr bwMode="auto">
          <a:xfrm>
            <a:off x="2524125" y="1866230"/>
            <a:ext cx="15128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1" name="Text Box 20"/>
          <p:cNvSpPr txBox="1">
            <a:spLocks noChangeArrowheads="1"/>
          </p:cNvSpPr>
          <p:nvPr/>
        </p:nvSpPr>
        <p:spPr bwMode="auto">
          <a:xfrm>
            <a:off x="239000" y="3750593"/>
            <a:ext cx="1103444"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Séquençage </a:t>
            </a:r>
          </a:p>
          <a:p>
            <a:pPr algn="ctr"/>
            <a:r>
              <a:rPr lang="fr-FR" sz="1400" i="1">
                <a:latin typeface="Calibri"/>
                <a:cs typeface="Calibri"/>
              </a:rPr>
              <a:t>de novo</a:t>
            </a:r>
          </a:p>
        </p:txBody>
      </p:sp>
      <p:sp>
        <p:nvSpPr>
          <p:cNvPr id="22" name="Text Box 21"/>
          <p:cNvSpPr txBox="1">
            <a:spLocks noChangeArrowheads="1"/>
          </p:cNvSpPr>
          <p:nvPr/>
        </p:nvSpPr>
        <p:spPr bwMode="auto">
          <a:xfrm>
            <a:off x="1730375" y="3750593"/>
            <a:ext cx="1056700"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Re-</a:t>
            </a:r>
          </a:p>
          <a:p>
            <a:pPr algn="ctr"/>
            <a:r>
              <a:rPr lang="fr-FR" sz="1400">
                <a:latin typeface="Calibri"/>
                <a:cs typeface="Calibri"/>
              </a:rPr>
              <a:t>séquençage</a:t>
            </a:r>
          </a:p>
        </p:txBody>
      </p:sp>
      <p:sp>
        <p:nvSpPr>
          <p:cNvPr id="23" name="Text Box 22"/>
          <p:cNvSpPr txBox="1">
            <a:spLocks noChangeArrowheads="1"/>
          </p:cNvSpPr>
          <p:nvPr/>
        </p:nvSpPr>
        <p:spPr bwMode="auto">
          <a:xfrm>
            <a:off x="2452688" y="4557043"/>
            <a:ext cx="1280381"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Interactions</a:t>
            </a:r>
          </a:p>
          <a:p>
            <a:pPr algn="ctr"/>
            <a:r>
              <a:rPr lang="fr-FR" sz="1400">
                <a:latin typeface="Calibri"/>
                <a:cs typeface="Calibri"/>
              </a:rPr>
              <a:t>ADN/protéines</a:t>
            </a:r>
          </a:p>
        </p:txBody>
      </p:sp>
      <p:sp>
        <p:nvSpPr>
          <p:cNvPr id="24" name="Text Box 23"/>
          <p:cNvSpPr txBox="1">
            <a:spLocks noChangeArrowheads="1"/>
          </p:cNvSpPr>
          <p:nvPr/>
        </p:nvSpPr>
        <p:spPr bwMode="auto">
          <a:xfrm>
            <a:off x="3748088" y="5422230"/>
            <a:ext cx="1100137" cy="52705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Méthylation</a:t>
            </a:r>
          </a:p>
          <a:p>
            <a:pPr algn="ctr"/>
            <a:r>
              <a:rPr lang="fr-FR" sz="1400">
                <a:latin typeface="Calibri"/>
                <a:cs typeface="Calibri"/>
              </a:rPr>
              <a:t>De l</a:t>
            </a:r>
            <a:r>
              <a:rPr lang="ja-JP" altLang="fr-FR" sz="1400">
                <a:latin typeface="Calibri"/>
                <a:cs typeface="Calibri"/>
              </a:rPr>
              <a:t>’</a:t>
            </a:r>
            <a:r>
              <a:rPr lang="fr-FR" sz="1400">
                <a:latin typeface="Calibri"/>
                <a:cs typeface="Calibri"/>
              </a:rPr>
              <a:t>ADN</a:t>
            </a:r>
          </a:p>
        </p:txBody>
      </p:sp>
      <p:sp>
        <p:nvSpPr>
          <p:cNvPr id="25" name="Line 25"/>
          <p:cNvSpPr>
            <a:spLocks noChangeShapeType="1"/>
          </p:cNvSpPr>
          <p:nvPr/>
        </p:nvSpPr>
        <p:spPr bwMode="auto">
          <a:xfrm>
            <a:off x="1803400" y="2729830"/>
            <a:ext cx="576263"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6" name="Line 26"/>
          <p:cNvSpPr>
            <a:spLocks noChangeShapeType="1"/>
          </p:cNvSpPr>
          <p:nvPr/>
        </p:nvSpPr>
        <p:spPr bwMode="auto">
          <a:xfrm flipH="1">
            <a:off x="939800" y="2729830"/>
            <a:ext cx="576263" cy="8651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7" name="Line 27"/>
          <p:cNvSpPr>
            <a:spLocks noChangeShapeType="1"/>
          </p:cNvSpPr>
          <p:nvPr/>
        </p:nvSpPr>
        <p:spPr bwMode="auto">
          <a:xfrm>
            <a:off x="723900" y="2729830"/>
            <a:ext cx="0"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8" name="Line 28"/>
          <p:cNvSpPr>
            <a:spLocks noChangeShapeType="1"/>
          </p:cNvSpPr>
          <p:nvPr/>
        </p:nvSpPr>
        <p:spPr bwMode="auto">
          <a:xfrm>
            <a:off x="939800" y="2729830"/>
            <a:ext cx="1296988"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9" name="Text Box 29"/>
          <p:cNvSpPr txBox="1">
            <a:spLocks noChangeArrowheads="1"/>
          </p:cNvSpPr>
          <p:nvPr/>
        </p:nvSpPr>
        <p:spPr bwMode="auto">
          <a:xfrm>
            <a:off x="868363" y="3234655"/>
            <a:ext cx="682624"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ExomeSeq</a:t>
            </a:r>
          </a:p>
        </p:txBody>
      </p:sp>
      <p:sp>
        <p:nvSpPr>
          <p:cNvPr id="30" name="Text Box 31"/>
          <p:cNvSpPr txBox="1">
            <a:spLocks noChangeArrowheads="1"/>
          </p:cNvSpPr>
          <p:nvPr/>
        </p:nvSpPr>
        <p:spPr bwMode="auto">
          <a:xfrm>
            <a:off x="1731963" y="2947318"/>
            <a:ext cx="928459"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Mutations/SNP</a:t>
            </a:r>
          </a:p>
        </p:txBody>
      </p:sp>
      <p:sp>
        <p:nvSpPr>
          <p:cNvPr id="31" name="Line 34"/>
          <p:cNvSpPr>
            <a:spLocks noChangeShapeType="1"/>
          </p:cNvSpPr>
          <p:nvPr/>
        </p:nvSpPr>
        <p:spPr bwMode="auto">
          <a:xfrm>
            <a:off x="3132138" y="2802855"/>
            <a:ext cx="0"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2" name="Line 35"/>
          <p:cNvSpPr>
            <a:spLocks noChangeShapeType="1"/>
          </p:cNvSpPr>
          <p:nvPr/>
        </p:nvSpPr>
        <p:spPr bwMode="auto">
          <a:xfrm>
            <a:off x="4395788" y="2802855"/>
            <a:ext cx="0" cy="2376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3" name="Text Box 36"/>
          <p:cNvSpPr txBox="1">
            <a:spLocks noChangeArrowheads="1"/>
          </p:cNvSpPr>
          <p:nvPr/>
        </p:nvSpPr>
        <p:spPr bwMode="auto">
          <a:xfrm>
            <a:off x="2843213" y="3450555"/>
            <a:ext cx="572561"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ChipSeq</a:t>
            </a:r>
          </a:p>
        </p:txBody>
      </p:sp>
      <p:sp>
        <p:nvSpPr>
          <p:cNvPr id="34" name="Text Box 37"/>
          <p:cNvSpPr txBox="1">
            <a:spLocks noChangeArrowheads="1"/>
          </p:cNvSpPr>
          <p:nvPr/>
        </p:nvSpPr>
        <p:spPr bwMode="auto">
          <a:xfrm>
            <a:off x="3963988" y="4026818"/>
            <a:ext cx="84455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fr-FR" sz="900" b="1">
                <a:latin typeface="Calibri"/>
                <a:cs typeface="Calibri"/>
              </a:rPr>
              <a:t>MeDIPSeq</a:t>
            </a:r>
          </a:p>
          <a:p>
            <a:r>
              <a:rPr lang="fr-FR" sz="900" b="1">
                <a:latin typeface="Calibri"/>
                <a:cs typeface="Calibri"/>
              </a:rPr>
              <a:t>BisulfiteSeq</a:t>
            </a:r>
          </a:p>
        </p:txBody>
      </p:sp>
      <p:sp>
        <p:nvSpPr>
          <p:cNvPr id="35" name="Text Box 32"/>
          <p:cNvSpPr txBox="1">
            <a:spLocks noChangeArrowheads="1"/>
          </p:cNvSpPr>
          <p:nvPr/>
        </p:nvSpPr>
        <p:spPr bwMode="auto">
          <a:xfrm>
            <a:off x="147638" y="2947318"/>
            <a:ext cx="1021941"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Genome </a:t>
            </a:r>
            <a:r>
              <a:rPr lang="fr-FR" sz="900" b="1" i="1">
                <a:latin typeface="Calibri"/>
                <a:cs typeface="Calibri"/>
              </a:rPr>
              <a:t>de novo</a:t>
            </a:r>
          </a:p>
        </p:txBody>
      </p:sp>
      <p:sp>
        <p:nvSpPr>
          <p:cNvPr id="36" name="Line 45"/>
          <p:cNvSpPr>
            <a:spLocks noChangeShapeType="1"/>
          </p:cNvSpPr>
          <p:nvPr/>
        </p:nvSpPr>
        <p:spPr bwMode="auto">
          <a:xfrm flipH="1">
            <a:off x="5364163" y="1866230"/>
            <a:ext cx="1008062"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7" name="Line 46"/>
          <p:cNvSpPr>
            <a:spLocks noChangeShapeType="1"/>
          </p:cNvSpPr>
          <p:nvPr/>
        </p:nvSpPr>
        <p:spPr bwMode="auto">
          <a:xfrm>
            <a:off x="6443663" y="186623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8" name="Line 47"/>
          <p:cNvSpPr>
            <a:spLocks noChangeShapeType="1"/>
          </p:cNvSpPr>
          <p:nvPr/>
        </p:nvSpPr>
        <p:spPr bwMode="auto">
          <a:xfrm>
            <a:off x="6588125" y="1866230"/>
            <a:ext cx="93662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9" name="Line 48"/>
          <p:cNvSpPr>
            <a:spLocks noChangeShapeType="1"/>
          </p:cNvSpPr>
          <p:nvPr/>
        </p:nvSpPr>
        <p:spPr bwMode="auto">
          <a:xfrm>
            <a:off x="6804025" y="1866230"/>
            <a:ext cx="14398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0" name="Text Box 49"/>
          <p:cNvSpPr txBox="1">
            <a:spLocks noChangeArrowheads="1"/>
          </p:cNvSpPr>
          <p:nvPr/>
        </p:nvSpPr>
        <p:spPr bwMode="auto">
          <a:xfrm>
            <a:off x="4787900" y="4530055"/>
            <a:ext cx="1267407" cy="523220"/>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Interactions </a:t>
            </a:r>
          </a:p>
          <a:p>
            <a:pPr algn="ctr"/>
            <a:r>
              <a:rPr lang="fr-FR" sz="1400">
                <a:latin typeface="Calibri"/>
                <a:cs typeface="Calibri"/>
              </a:rPr>
              <a:t>ARN/protéines</a:t>
            </a:r>
          </a:p>
        </p:txBody>
      </p:sp>
      <p:sp>
        <p:nvSpPr>
          <p:cNvPr id="41" name="Line 52"/>
          <p:cNvSpPr>
            <a:spLocks noChangeShapeType="1"/>
          </p:cNvSpPr>
          <p:nvPr/>
        </p:nvSpPr>
        <p:spPr bwMode="auto">
          <a:xfrm>
            <a:off x="5364163" y="2802855"/>
            <a:ext cx="0"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2" name="Text Box 51"/>
          <p:cNvSpPr txBox="1">
            <a:spLocks noChangeArrowheads="1"/>
          </p:cNvSpPr>
          <p:nvPr/>
        </p:nvSpPr>
        <p:spPr bwMode="auto">
          <a:xfrm>
            <a:off x="5076825" y="3234655"/>
            <a:ext cx="538973"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ClipSeq</a:t>
            </a:r>
          </a:p>
        </p:txBody>
      </p:sp>
      <p:sp>
        <p:nvSpPr>
          <p:cNvPr id="43" name="Text Box 54"/>
          <p:cNvSpPr txBox="1">
            <a:spLocks noChangeArrowheads="1"/>
          </p:cNvSpPr>
          <p:nvPr/>
        </p:nvSpPr>
        <p:spPr bwMode="auto">
          <a:xfrm>
            <a:off x="7650665" y="3882355"/>
            <a:ext cx="1103444" cy="523220"/>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dirty="0">
                <a:latin typeface="Calibri"/>
                <a:cs typeface="Calibri"/>
              </a:rPr>
              <a:t>Séquençage </a:t>
            </a:r>
          </a:p>
          <a:p>
            <a:pPr algn="ctr"/>
            <a:r>
              <a:rPr lang="fr-FR" sz="1400" dirty="0" smtClean="0">
                <a:latin typeface="Calibri"/>
                <a:cs typeface="Calibri"/>
              </a:rPr>
              <a:t>d’ARN</a:t>
            </a:r>
            <a:endParaRPr lang="fr-FR" sz="1400" dirty="0">
              <a:latin typeface="Calibri"/>
              <a:cs typeface="Calibri"/>
            </a:endParaRPr>
          </a:p>
        </p:txBody>
      </p:sp>
      <p:sp>
        <p:nvSpPr>
          <p:cNvPr id="44" name="Line 55"/>
          <p:cNvSpPr>
            <a:spLocks noChangeShapeType="1"/>
          </p:cNvSpPr>
          <p:nvPr/>
        </p:nvSpPr>
        <p:spPr bwMode="auto">
          <a:xfrm>
            <a:off x="7596188" y="2729830"/>
            <a:ext cx="431800" cy="1009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5" name="Line 56"/>
          <p:cNvSpPr>
            <a:spLocks noChangeShapeType="1"/>
          </p:cNvSpPr>
          <p:nvPr/>
        </p:nvSpPr>
        <p:spPr bwMode="auto">
          <a:xfrm>
            <a:off x="8748713" y="2658393"/>
            <a:ext cx="0" cy="1081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6" name="Text Box 57"/>
          <p:cNvSpPr txBox="1">
            <a:spLocks noChangeArrowheads="1"/>
          </p:cNvSpPr>
          <p:nvPr/>
        </p:nvSpPr>
        <p:spPr bwMode="auto">
          <a:xfrm>
            <a:off x="8316913" y="2947318"/>
            <a:ext cx="57019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Small</a:t>
            </a:r>
          </a:p>
          <a:p>
            <a:r>
              <a:rPr lang="fr-FR" sz="900" b="1">
                <a:latin typeface="Calibri"/>
                <a:cs typeface="Calibri"/>
              </a:rPr>
              <a:t>RNASeq</a:t>
            </a:r>
          </a:p>
        </p:txBody>
      </p:sp>
      <p:sp>
        <p:nvSpPr>
          <p:cNvPr id="47" name="Text Box 58"/>
          <p:cNvSpPr txBox="1">
            <a:spLocks noChangeArrowheads="1"/>
          </p:cNvSpPr>
          <p:nvPr/>
        </p:nvSpPr>
        <p:spPr bwMode="auto">
          <a:xfrm>
            <a:off x="7451725" y="3090193"/>
            <a:ext cx="570194"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RNASeq</a:t>
            </a:r>
          </a:p>
        </p:txBody>
      </p:sp>
      <p:sp>
        <p:nvSpPr>
          <p:cNvPr id="48" name="Line 60"/>
          <p:cNvSpPr>
            <a:spLocks noChangeShapeType="1"/>
          </p:cNvSpPr>
          <p:nvPr/>
        </p:nvSpPr>
        <p:spPr bwMode="auto">
          <a:xfrm>
            <a:off x="6659563" y="2729830"/>
            <a:ext cx="1152525" cy="1009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9" name="Rectangle 48"/>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NGS and applications</a:t>
            </a:r>
          </a:p>
        </p:txBody>
      </p:sp>
      <p:cxnSp>
        <p:nvCxnSpPr>
          <p:cNvPr id="51" name="Connecteur droit 5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09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19</a:t>
            </a:fld>
            <a:endParaRPr lang="fr-FR"/>
          </a:p>
        </p:txBody>
      </p:sp>
      <p:sp>
        <p:nvSpPr>
          <p:cNvPr id="7" name="Text Box 11"/>
          <p:cNvSpPr txBox="1">
            <a:spLocks noChangeArrowheads="1"/>
          </p:cNvSpPr>
          <p:nvPr/>
        </p:nvSpPr>
        <p:spPr bwMode="auto">
          <a:xfrm>
            <a:off x="6127750" y="1434430"/>
            <a:ext cx="592568" cy="369332"/>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dirty="0">
                <a:latin typeface="Calibri"/>
                <a:cs typeface="Calibri"/>
              </a:rPr>
              <a:t>ARN</a:t>
            </a:r>
          </a:p>
        </p:txBody>
      </p:sp>
      <p:sp>
        <p:nvSpPr>
          <p:cNvPr id="8" name="Text Box 38"/>
          <p:cNvSpPr txBox="1">
            <a:spLocks noChangeArrowheads="1"/>
          </p:cNvSpPr>
          <p:nvPr/>
        </p:nvSpPr>
        <p:spPr bwMode="auto">
          <a:xfrm>
            <a:off x="4787900" y="2132930"/>
            <a:ext cx="1208847" cy="523220"/>
          </a:xfrm>
          <a:prstGeom prst="rect">
            <a:avLst/>
          </a:prstGeom>
          <a:solidFill>
            <a:schemeClr val="tx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dirty="0">
                <a:latin typeface="Calibri"/>
                <a:cs typeface="Calibri"/>
              </a:rPr>
              <a:t>ARN </a:t>
            </a:r>
            <a:r>
              <a:rPr lang="fr-FR" sz="1400" dirty="0" err="1">
                <a:latin typeface="Calibri"/>
                <a:cs typeface="Calibri"/>
              </a:rPr>
              <a:t>immuno</a:t>
            </a:r>
            <a:r>
              <a:rPr lang="fr-FR" sz="1400" dirty="0">
                <a:latin typeface="Calibri"/>
                <a:cs typeface="Calibri"/>
              </a:rPr>
              <a:t>-</a:t>
            </a:r>
          </a:p>
          <a:p>
            <a:pPr algn="ctr"/>
            <a:r>
              <a:rPr lang="fr-FR" sz="1400" dirty="0">
                <a:latin typeface="Calibri"/>
                <a:cs typeface="Calibri"/>
              </a:rPr>
              <a:t>précipité</a:t>
            </a:r>
          </a:p>
        </p:txBody>
      </p:sp>
      <p:sp>
        <p:nvSpPr>
          <p:cNvPr id="9" name="Text Box 39"/>
          <p:cNvSpPr txBox="1">
            <a:spLocks noChangeArrowheads="1"/>
          </p:cNvSpPr>
          <p:nvPr/>
        </p:nvSpPr>
        <p:spPr bwMode="auto">
          <a:xfrm>
            <a:off x="7380288" y="2155155"/>
            <a:ext cx="645341" cy="307777"/>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ARNm</a:t>
            </a:r>
          </a:p>
        </p:txBody>
      </p:sp>
      <p:sp>
        <p:nvSpPr>
          <p:cNvPr id="10" name="Text Box 40"/>
          <p:cNvSpPr txBox="1">
            <a:spLocks noChangeArrowheads="1"/>
          </p:cNvSpPr>
          <p:nvPr/>
        </p:nvSpPr>
        <p:spPr bwMode="auto">
          <a:xfrm>
            <a:off x="6208713" y="2155155"/>
            <a:ext cx="1035535" cy="523220"/>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ARN</a:t>
            </a:r>
          </a:p>
          <a:p>
            <a:pPr algn="ctr"/>
            <a:r>
              <a:rPr lang="fr-FR" sz="1400">
                <a:latin typeface="Calibri"/>
                <a:cs typeface="Calibri"/>
              </a:rPr>
              <a:t>Non codant</a:t>
            </a:r>
          </a:p>
        </p:txBody>
      </p:sp>
      <p:sp>
        <p:nvSpPr>
          <p:cNvPr id="11" name="Text Box 41"/>
          <p:cNvSpPr txBox="1">
            <a:spLocks noChangeArrowheads="1"/>
          </p:cNvSpPr>
          <p:nvPr/>
        </p:nvSpPr>
        <p:spPr bwMode="auto">
          <a:xfrm>
            <a:off x="8172450" y="2132930"/>
            <a:ext cx="686544" cy="307777"/>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miARN</a:t>
            </a:r>
          </a:p>
        </p:txBody>
      </p:sp>
      <p:sp>
        <p:nvSpPr>
          <p:cNvPr id="12" name="Text Box 9"/>
          <p:cNvSpPr txBox="1">
            <a:spLocks noChangeArrowheads="1"/>
          </p:cNvSpPr>
          <p:nvPr/>
        </p:nvSpPr>
        <p:spPr bwMode="auto">
          <a:xfrm>
            <a:off x="1803400" y="1453480"/>
            <a:ext cx="609249" cy="369332"/>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dirty="0">
                <a:latin typeface="Calibri"/>
                <a:cs typeface="Calibri"/>
              </a:rPr>
              <a:t>ADN</a:t>
            </a:r>
          </a:p>
        </p:txBody>
      </p:sp>
      <p:sp>
        <p:nvSpPr>
          <p:cNvPr id="13" name="Text Box 12"/>
          <p:cNvSpPr txBox="1">
            <a:spLocks noChangeArrowheads="1"/>
          </p:cNvSpPr>
          <p:nvPr/>
        </p:nvSpPr>
        <p:spPr bwMode="auto">
          <a:xfrm>
            <a:off x="292100" y="2132930"/>
            <a:ext cx="813043"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Génome</a:t>
            </a:r>
          </a:p>
          <a:p>
            <a:pPr algn="ctr"/>
            <a:r>
              <a:rPr lang="fr-FR" sz="1400">
                <a:latin typeface="Calibri"/>
                <a:cs typeface="Calibri"/>
              </a:rPr>
              <a:t> entier</a:t>
            </a:r>
          </a:p>
        </p:txBody>
      </p:sp>
      <p:sp>
        <p:nvSpPr>
          <p:cNvPr id="14" name="Text Box 13"/>
          <p:cNvSpPr txBox="1">
            <a:spLocks noChangeArrowheads="1"/>
          </p:cNvSpPr>
          <p:nvPr/>
        </p:nvSpPr>
        <p:spPr bwMode="auto">
          <a:xfrm>
            <a:off x="1300163" y="2132930"/>
            <a:ext cx="690050" cy="523220"/>
          </a:xfrm>
          <a:prstGeom prst="rect">
            <a:avLst/>
          </a:prstGeom>
          <a:solidFill>
            <a:schemeClr val="accent3">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ADN</a:t>
            </a:r>
          </a:p>
          <a:p>
            <a:pPr algn="ctr"/>
            <a:r>
              <a:rPr lang="fr-FR" sz="1400">
                <a:latin typeface="Calibri"/>
                <a:cs typeface="Calibri"/>
              </a:rPr>
              <a:t>codant</a:t>
            </a:r>
          </a:p>
        </p:txBody>
      </p:sp>
      <p:sp>
        <p:nvSpPr>
          <p:cNvPr id="15" name="Text Box 14"/>
          <p:cNvSpPr txBox="1">
            <a:spLocks noChangeArrowheads="1"/>
          </p:cNvSpPr>
          <p:nvPr/>
        </p:nvSpPr>
        <p:spPr bwMode="auto">
          <a:xfrm>
            <a:off x="2163763" y="2132930"/>
            <a:ext cx="1221821" cy="523220"/>
          </a:xfrm>
          <a:prstGeom prst="rect">
            <a:avLst/>
          </a:prstGeom>
          <a:solidFill>
            <a:schemeClr val="accent3">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ADN immuno-</a:t>
            </a:r>
          </a:p>
          <a:p>
            <a:pPr algn="ctr"/>
            <a:r>
              <a:rPr lang="fr-FR" sz="1400">
                <a:latin typeface="Calibri"/>
                <a:cs typeface="Calibri"/>
              </a:rPr>
              <a:t>précipité</a:t>
            </a:r>
          </a:p>
        </p:txBody>
      </p:sp>
      <p:sp>
        <p:nvSpPr>
          <p:cNvPr id="16" name="Text Box 15"/>
          <p:cNvSpPr txBox="1">
            <a:spLocks noChangeArrowheads="1"/>
          </p:cNvSpPr>
          <p:nvPr/>
        </p:nvSpPr>
        <p:spPr bwMode="auto">
          <a:xfrm>
            <a:off x="3693096" y="2132930"/>
            <a:ext cx="781496" cy="523220"/>
          </a:xfrm>
          <a:prstGeom prst="rect">
            <a:avLst/>
          </a:prstGeom>
          <a:solidFill>
            <a:schemeClr val="accent3">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ADN</a:t>
            </a:r>
          </a:p>
          <a:p>
            <a:pPr algn="ctr"/>
            <a:r>
              <a:rPr lang="fr-FR" sz="1400">
                <a:latin typeface="Calibri"/>
                <a:cs typeface="Calibri"/>
              </a:rPr>
              <a:t>méthylé</a:t>
            </a:r>
          </a:p>
        </p:txBody>
      </p:sp>
      <p:sp>
        <p:nvSpPr>
          <p:cNvPr id="17" name="Line 16"/>
          <p:cNvSpPr>
            <a:spLocks noChangeShapeType="1"/>
          </p:cNvSpPr>
          <p:nvPr/>
        </p:nvSpPr>
        <p:spPr bwMode="auto">
          <a:xfrm flipH="1">
            <a:off x="939800" y="1866230"/>
            <a:ext cx="93662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18" name="Line 17"/>
          <p:cNvSpPr>
            <a:spLocks noChangeShapeType="1"/>
          </p:cNvSpPr>
          <p:nvPr/>
        </p:nvSpPr>
        <p:spPr bwMode="auto">
          <a:xfrm>
            <a:off x="1947863" y="186623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19" name="Line 18"/>
          <p:cNvSpPr>
            <a:spLocks noChangeShapeType="1"/>
          </p:cNvSpPr>
          <p:nvPr/>
        </p:nvSpPr>
        <p:spPr bwMode="auto">
          <a:xfrm>
            <a:off x="2236788" y="1866230"/>
            <a:ext cx="35877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0" name="Line 19"/>
          <p:cNvSpPr>
            <a:spLocks noChangeShapeType="1"/>
          </p:cNvSpPr>
          <p:nvPr/>
        </p:nvSpPr>
        <p:spPr bwMode="auto">
          <a:xfrm>
            <a:off x="2524125" y="1866230"/>
            <a:ext cx="15128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1" name="Text Box 20"/>
          <p:cNvSpPr txBox="1">
            <a:spLocks noChangeArrowheads="1"/>
          </p:cNvSpPr>
          <p:nvPr/>
        </p:nvSpPr>
        <p:spPr bwMode="auto">
          <a:xfrm>
            <a:off x="239000" y="3750593"/>
            <a:ext cx="1103444"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dirty="0">
                <a:latin typeface="Calibri"/>
                <a:cs typeface="Calibri"/>
              </a:rPr>
              <a:t>Séquençage </a:t>
            </a:r>
          </a:p>
          <a:p>
            <a:pPr algn="ctr"/>
            <a:r>
              <a:rPr lang="fr-FR" sz="1400" i="1" dirty="0">
                <a:latin typeface="Calibri"/>
                <a:cs typeface="Calibri"/>
              </a:rPr>
              <a:t>de novo</a:t>
            </a:r>
          </a:p>
        </p:txBody>
      </p:sp>
      <p:sp>
        <p:nvSpPr>
          <p:cNvPr id="22" name="Text Box 21"/>
          <p:cNvSpPr txBox="1">
            <a:spLocks noChangeArrowheads="1"/>
          </p:cNvSpPr>
          <p:nvPr/>
        </p:nvSpPr>
        <p:spPr bwMode="auto">
          <a:xfrm>
            <a:off x="1730375" y="3750593"/>
            <a:ext cx="1056700" cy="523220"/>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dirty="0" err="1">
                <a:latin typeface="Calibri"/>
                <a:cs typeface="Calibri"/>
              </a:rPr>
              <a:t>Re</a:t>
            </a:r>
            <a:r>
              <a:rPr lang="fr-FR" sz="1400" dirty="0">
                <a:latin typeface="Calibri"/>
                <a:cs typeface="Calibri"/>
              </a:rPr>
              <a:t>-</a:t>
            </a:r>
          </a:p>
          <a:p>
            <a:pPr algn="ctr"/>
            <a:r>
              <a:rPr lang="fr-FR" sz="1400" dirty="0">
                <a:latin typeface="Calibri"/>
                <a:cs typeface="Calibri"/>
              </a:rPr>
              <a:t>séquençage</a:t>
            </a:r>
          </a:p>
        </p:txBody>
      </p:sp>
      <p:sp>
        <p:nvSpPr>
          <p:cNvPr id="23" name="Text Box 22"/>
          <p:cNvSpPr txBox="1">
            <a:spLocks noChangeArrowheads="1"/>
          </p:cNvSpPr>
          <p:nvPr/>
        </p:nvSpPr>
        <p:spPr bwMode="auto">
          <a:xfrm>
            <a:off x="2452688" y="4557043"/>
            <a:ext cx="1280381" cy="523220"/>
          </a:xfrm>
          <a:prstGeom prst="rect">
            <a:avLst/>
          </a:prstGeom>
          <a:solidFill>
            <a:schemeClr val="accent3">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Interactions</a:t>
            </a:r>
          </a:p>
          <a:p>
            <a:pPr algn="ctr"/>
            <a:r>
              <a:rPr lang="fr-FR" sz="1400">
                <a:latin typeface="Calibri"/>
                <a:cs typeface="Calibri"/>
              </a:rPr>
              <a:t>ADN/protéines</a:t>
            </a:r>
          </a:p>
        </p:txBody>
      </p:sp>
      <p:sp>
        <p:nvSpPr>
          <p:cNvPr id="24" name="Text Box 23"/>
          <p:cNvSpPr txBox="1">
            <a:spLocks noChangeArrowheads="1"/>
          </p:cNvSpPr>
          <p:nvPr/>
        </p:nvSpPr>
        <p:spPr bwMode="auto">
          <a:xfrm>
            <a:off x="3748088" y="5422230"/>
            <a:ext cx="1100137" cy="527050"/>
          </a:xfrm>
          <a:prstGeom prst="rect">
            <a:avLst/>
          </a:prstGeom>
          <a:solidFill>
            <a:schemeClr val="accent3">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Méthylation</a:t>
            </a:r>
          </a:p>
          <a:p>
            <a:pPr algn="ctr"/>
            <a:r>
              <a:rPr lang="fr-FR" sz="1400">
                <a:latin typeface="Calibri"/>
                <a:cs typeface="Calibri"/>
              </a:rPr>
              <a:t>De l</a:t>
            </a:r>
            <a:r>
              <a:rPr lang="ja-JP" altLang="fr-FR" sz="1400">
                <a:latin typeface="Calibri"/>
                <a:cs typeface="Calibri"/>
              </a:rPr>
              <a:t>’</a:t>
            </a:r>
            <a:r>
              <a:rPr lang="fr-FR" sz="1400">
                <a:latin typeface="Calibri"/>
                <a:cs typeface="Calibri"/>
              </a:rPr>
              <a:t>ADN</a:t>
            </a:r>
          </a:p>
        </p:txBody>
      </p:sp>
      <p:sp>
        <p:nvSpPr>
          <p:cNvPr id="25" name="Line 25"/>
          <p:cNvSpPr>
            <a:spLocks noChangeShapeType="1"/>
          </p:cNvSpPr>
          <p:nvPr/>
        </p:nvSpPr>
        <p:spPr bwMode="auto">
          <a:xfrm>
            <a:off x="1803400" y="2729830"/>
            <a:ext cx="576263"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6" name="Line 26"/>
          <p:cNvSpPr>
            <a:spLocks noChangeShapeType="1"/>
          </p:cNvSpPr>
          <p:nvPr/>
        </p:nvSpPr>
        <p:spPr bwMode="auto">
          <a:xfrm flipH="1">
            <a:off x="939800" y="2729830"/>
            <a:ext cx="576263" cy="8651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7" name="Line 27"/>
          <p:cNvSpPr>
            <a:spLocks noChangeShapeType="1"/>
          </p:cNvSpPr>
          <p:nvPr/>
        </p:nvSpPr>
        <p:spPr bwMode="auto">
          <a:xfrm>
            <a:off x="723900" y="2729830"/>
            <a:ext cx="0"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8" name="Line 28"/>
          <p:cNvSpPr>
            <a:spLocks noChangeShapeType="1"/>
          </p:cNvSpPr>
          <p:nvPr/>
        </p:nvSpPr>
        <p:spPr bwMode="auto">
          <a:xfrm>
            <a:off x="939800" y="2729830"/>
            <a:ext cx="1296988"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29" name="Text Box 29"/>
          <p:cNvSpPr txBox="1">
            <a:spLocks noChangeArrowheads="1"/>
          </p:cNvSpPr>
          <p:nvPr/>
        </p:nvSpPr>
        <p:spPr bwMode="auto">
          <a:xfrm>
            <a:off x="868363" y="3234655"/>
            <a:ext cx="682624"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ExomeSeq</a:t>
            </a:r>
          </a:p>
        </p:txBody>
      </p:sp>
      <p:sp>
        <p:nvSpPr>
          <p:cNvPr id="30" name="Text Box 31"/>
          <p:cNvSpPr txBox="1">
            <a:spLocks noChangeArrowheads="1"/>
          </p:cNvSpPr>
          <p:nvPr/>
        </p:nvSpPr>
        <p:spPr bwMode="auto">
          <a:xfrm>
            <a:off x="1731963" y="2947318"/>
            <a:ext cx="928459"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Mutations/SNP</a:t>
            </a:r>
          </a:p>
        </p:txBody>
      </p:sp>
      <p:sp>
        <p:nvSpPr>
          <p:cNvPr id="31" name="Line 34"/>
          <p:cNvSpPr>
            <a:spLocks noChangeShapeType="1"/>
          </p:cNvSpPr>
          <p:nvPr/>
        </p:nvSpPr>
        <p:spPr bwMode="auto">
          <a:xfrm>
            <a:off x="3132138" y="2802855"/>
            <a:ext cx="0"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2" name="Line 35"/>
          <p:cNvSpPr>
            <a:spLocks noChangeShapeType="1"/>
          </p:cNvSpPr>
          <p:nvPr/>
        </p:nvSpPr>
        <p:spPr bwMode="auto">
          <a:xfrm>
            <a:off x="4395788" y="2802855"/>
            <a:ext cx="0" cy="2376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3" name="Text Box 36"/>
          <p:cNvSpPr txBox="1">
            <a:spLocks noChangeArrowheads="1"/>
          </p:cNvSpPr>
          <p:nvPr/>
        </p:nvSpPr>
        <p:spPr bwMode="auto">
          <a:xfrm>
            <a:off x="2843213" y="3450555"/>
            <a:ext cx="572561"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ChipSeq</a:t>
            </a:r>
          </a:p>
        </p:txBody>
      </p:sp>
      <p:sp>
        <p:nvSpPr>
          <p:cNvPr id="34" name="Text Box 37"/>
          <p:cNvSpPr txBox="1">
            <a:spLocks noChangeArrowheads="1"/>
          </p:cNvSpPr>
          <p:nvPr/>
        </p:nvSpPr>
        <p:spPr bwMode="auto">
          <a:xfrm>
            <a:off x="3963988" y="4026818"/>
            <a:ext cx="84455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fr-FR" sz="900" b="1">
                <a:latin typeface="Calibri"/>
                <a:cs typeface="Calibri"/>
              </a:rPr>
              <a:t>MeDIPSeq</a:t>
            </a:r>
          </a:p>
          <a:p>
            <a:r>
              <a:rPr lang="fr-FR" sz="900" b="1">
                <a:latin typeface="Calibri"/>
                <a:cs typeface="Calibri"/>
              </a:rPr>
              <a:t>BisulfiteSeq</a:t>
            </a:r>
          </a:p>
        </p:txBody>
      </p:sp>
      <p:sp>
        <p:nvSpPr>
          <p:cNvPr id="35" name="Text Box 32"/>
          <p:cNvSpPr txBox="1">
            <a:spLocks noChangeArrowheads="1"/>
          </p:cNvSpPr>
          <p:nvPr/>
        </p:nvSpPr>
        <p:spPr bwMode="auto">
          <a:xfrm>
            <a:off x="147638" y="2947318"/>
            <a:ext cx="1021941"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Genome </a:t>
            </a:r>
            <a:r>
              <a:rPr lang="fr-FR" sz="900" b="1" i="1">
                <a:latin typeface="Calibri"/>
                <a:cs typeface="Calibri"/>
              </a:rPr>
              <a:t>de novo</a:t>
            </a:r>
          </a:p>
        </p:txBody>
      </p:sp>
      <p:sp>
        <p:nvSpPr>
          <p:cNvPr id="36" name="Line 45"/>
          <p:cNvSpPr>
            <a:spLocks noChangeShapeType="1"/>
          </p:cNvSpPr>
          <p:nvPr/>
        </p:nvSpPr>
        <p:spPr bwMode="auto">
          <a:xfrm flipH="1">
            <a:off x="5364163" y="1866230"/>
            <a:ext cx="1008062"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7" name="Line 46"/>
          <p:cNvSpPr>
            <a:spLocks noChangeShapeType="1"/>
          </p:cNvSpPr>
          <p:nvPr/>
        </p:nvSpPr>
        <p:spPr bwMode="auto">
          <a:xfrm>
            <a:off x="6443663" y="186623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8" name="Line 47"/>
          <p:cNvSpPr>
            <a:spLocks noChangeShapeType="1"/>
          </p:cNvSpPr>
          <p:nvPr/>
        </p:nvSpPr>
        <p:spPr bwMode="auto">
          <a:xfrm>
            <a:off x="6588125" y="1866230"/>
            <a:ext cx="93662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39" name="Line 48"/>
          <p:cNvSpPr>
            <a:spLocks noChangeShapeType="1"/>
          </p:cNvSpPr>
          <p:nvPr/>
        </p:nvSpPr>
        <p:spPr bwMode="auto">
          <a:xfrm>
            <a:off x="6804025" y="1866230"/>
            <a:ext cx="14398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0" name="Text Box 49"/>
          <p:cNvSpPr txBox="1">
            <a:spLocks noChangeArrowheads="1"/>
          </p:cNvSpPr>
          <p:nvPr/>
        </p:nvSpPr>
        <p:spPr bwMode="auto">
          <a:xfrm>
            <a:off x="4787900" y="4530055"/>
            <a:ext cx="1267407" cy="523220"/>
          </a:xfrm>
          <a:prstGeom prst="rect">
            <a:avLst/>
          </a:prstGeom>
          <a:solidFill>
            <a:schemeClr val="tx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a:latin typeface="Calibri"/>
                <a:cs typeface="Calibri"/>
              </a:rPr>
              <a:t>Interactions </a:t>
            </a:r>
          </a:p>
          <a:p>
            <a:pPr algn="ctr"/>
            <a:r>
              <a:rPr lang="fr-FR" sz="1400">
                <a:latin typeface="Calibri"/>
                <a:cs typeface="Calibri"/>
              </a:rPr>
              <a:t>ARN/protéines</a:t>
            </a:r>
          </a:p>
        </p:txBody>
      </p:sp>
      <p:sp>
        <p:nvSpPr>
          <p:cNvPr id="41" name="Line 52"/>
          <p:cNvSpPr>
            <a:spLocks noChangeShapeType="1"/>
          </p:cNvSpPr>
          <p:nvPr/>
        </p:nvSpPr>
        <p:spPr bwMode="auto">
          <a:xfrm>
            <a:off x="5364163" y="2802855"/>
            <a:ext cx="0"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2" name="Text Box 51"/>
          <p:cNvSpPr txBox="1">
            <a:spLocks noChangeArrowheads="1"/>
          </p:cNvSpPr>
          <p:nvPr/>
        </p:nvSpPr>
        <p:spPr bwMode="auto">
          <a:xfrm>
            <a:off x="5076825" y="3234655"/>
            <a:ext cx="538973"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ClipSeq</a:t>
            </a:r>
          </a:p>
        </p:txBody>
      </p:sp>
      <p:sp>
        <p:nvSpPr>
          <p:cNvPr id="43" name="Text Box 54"/>
          <p:cNvSpPr txBox="1">
            <a:spLocks noChangeArrowheads="1"/>
          </p:cNvSpPr>
          <p:nvPr/>
        </p:nvSpPr>
        <p:spPr bwMode="auto">
          <a:xfrm>
            <a:off x="7650665" y="3882355"/>
            <a:ext cx="1103444" cy="523220"/>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fr-FR" sz="1400" dirty="0">
                <a:latin typeface="Calibri"/>
                <a:cs typeface="Calibri"/>
              </a:rPr>
              <a:t>Séquençage </a:t>
            </a:r>
          </a:p>
          <a:p>
            <a:pPr algn="ctr"/>
            <a:r>
              <a:rPr lang="fr-FR" sz="1400" dirty="0" smtClean="0">
                <a:latin typeface="Calibri"/>
                <a:cs typeface="Calibri"/>
              </a:rPr>
              <a:t>d’ARN</a:t>
            </a:r>
            <a:endParaRPr lang="fr-FR" sz="1400" dirty="0">
              <a:latin typeface="Calibri"/>
              <a:cs typeface="Calibri"/>
            </a:endParaRPr>
          </a:p>
        </p:txBody>
      </p:sp>
      <p:sp>
        <p:nvSpPr>
          <p:cNvPr id="44" name="Line 55"/>
          <p:cNvSpPr>
            <a:spLocks noChangeShapeType="1"/>
          </p:cNvSpPr>
          <p:nvPr/>
        </p:nvSpPr>
        <p:spPr bwMode="auto">
          <a:xfrm>
            <a:off x="7596188" y="2729830"/>
            <a:ext cx="431800" cy="1009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5" name="Line 56"/>
          <p:cNvSpPr>
            <a:spLocks noChangeShapeType="1"/>
          </p:cNvSpPr>
          <p:nvPr/>
        </p:nvSpPr>
        <p:spPr bwMode="auto">
          <a:xfrm>
            <a:off x="8748713" y="2658393"/>
            <a:ext cx="0" cy="1081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6" name="Text Box 57"/>
          <p:cNvSpPr txBox="1">
            <a:spLocks noChangeArrowheads="1"/>
          </p:cNvSpPr>
          <p:nvPr/>
        </p:nvSpPr>
        <p:spPr bwMode="auto">
          <a:xfrm>
            <a:off x="8316913" y="2947318"/>
            <a:ext cx="57019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Small</a:t>
            </a:r>
          </a:p>
          <a:p>
            <a:r>
              <a:rPr lang="fr-FR" sz="900" b="1">
                <a:latin typeface="Calibri"/>
                <a:cs typeface="Calibri"/>
              </a:rPr>
              <a:t>RNASeq</a:t>
            </a:r>
          </a:p>
        </p:txBody>
      </p:sp>
      <p:sp>
        <p:nvSpPr>
          <p:cNvPr id="47" name="Text Box 58"/>
          <p:cNvSpPr txBox="1">
            <a:spLocks noChangeArrowheads="1"/>
          </p:cNvSpPr>
          <p:nvPr/>
        </p:nvSpPr>
        <p:spPr bwMode="auto">
          <a:xfrm>
            <a:off x="7451725" y="3090193"/>
            <a:ext cx="570194"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900" b="1">
                <a:latin typeface="Calibri"/>
                <a:cs typeface="Calibri"/>
              </a:rPr>
              <a:t>RNASeq</a:t>
            </a:r>
          </a:p>
        </p:txBody>
      </p:sp>
      <p:sp>
        <p:nvSpPr>
          <p:cNvPr id="48" name="Line 60"/>
          <p:cNvSpPr>
            <a:spLocks noChangeShapeType="1"/>
          </p:cNvSpPr>
          <p:nvPr/>
        </p:nvSpPr>
        <p:spPr bwMode="auto">
          <a:xfrm>
            <a:off x="6659563" y="2729830"/>
            <a:ext cx="1152525" cy="1009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latin typeface="Calibri"/>
              <a:cs typeface="Calibri"/>
            </a:endParaRPr>
          </a:p>
        </p:txBody>
      </p:sp>
      <p:sp>
        <p:nvSpPr>
          <p:cNvPr id="49" name="Rectangle 48"/>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NGS and applications</a:t>
            </a:r>
          </a:p>
        </p:txBody>
      </p:sp>
      <p:cxnSp>
        <p:nvCxnSpPr>
          <p:cNvPr id="51" name="Connecteur droit 5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09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2</a:t>
            </a:fld>
            <a:endParaRPr lang="fr-FR"/>
          </a:p>
        </p:txBody>
      </p:sp>
      <p:sp>
        <p:nvSpPr>
          <p:cNvPr id="7" name="ZoneTexte 6"/>
          <p:cNvSpPr txBox="1"/>
          <p:nvPr/>
        </p:nvSpPr>
        <p:spPr>
          <a:xfrm>
            <a:off x="107504" y="620688"/>
            <a:ext cx="8944250" cy="707886"/>
          </a:xfrm>
          <a:prstGeom prst="rect">
            <a:avLst/>
          </a:prstGeom>
          <a:noFill/>
        </p:spPr>
        <p:txBody>
          <a:bodyPr wrap="square" rtlCol="0">
            <a:spAutoFit/>
          </a:bodyPr>
          <a:lstStyle>
            <a:defPPr>
              <a:defRPr lang="fr-FR"/>
            </a:defPPr>
            <a:lvl1pPr marL="285750" indent="-285750">
              <a:lnSpc>
                <a:spcPct val="100000"/>
              </a:lnSpc>
              <a:spcBef>
                <a:spcPts val="300"/>
              </a:spcBef>
              <a:spcAft>
                <a:spcPts val="300"/>
              </a:spcAft>
              <a:buFont typeface="Wingdings" panose="05000000000000000000" pitchFamily="2" charset="2"/>
              <a:buChar char="Ø"/>
              <a:defRPr b="1">
                <a:latin typeface="Arial Narrow" panose="020B0606020202030204" pitchFamily="34" charset="0"/>
                <a:ea typeface="Adobe Heiti Std R" pitchFamily="34" charset="-128"/>
              </a:defRPr>
            </a:lvl1pPr>
          </a:lstStyle>
          <a:p>
            <a:pPr marL="0" indent="0">
              <a:buNone/>
            </a:pPr>
            <a:r>
              <a:rPr lang="en-US" sz="2000" dirty="0" smtClean="0">
                <a:solidFill>
                  <a:schemeClr val="tx1">
                    <a:lumMod val="65000"/>
                    <a:lumOff val="35000"/>
                  </a:schemeClr>
                </a:solidFill>
                <a:latin typeface="Calibri" panose="020F0502020204030204" pitchFamily="34" charset="0"/>
              </a:rPr>
              <a:t>Male</a:t>
            </a:r>
            <a:r>
              <a:rPr lang="en-US" sz="2000" b="0" dirty="0" smtClean="0">
                <a:solidFill>
                  <a:schemeClr val="tx1">
                    <a:lumMod val="65000"/>
                    <a:lumOff val="35000"/>
                  </a:schemeClr>
                </a:solidFill>
                <a:latin typeface="Calibri" panose="020F0502020204030204" pitchFamily="34" charset="0"/>
              </a:rPr>
              <a:t> versus </a:t>
            </a:r>
            <a:r>
              <a:rPr lang="en-US" sz="2000" dirty="0" smtClean="0">
                <a:solidFill>
                  <a:schemeClr val="tx1">
                    <a:lumMod val="65000"/>
                    <a:lumOff val="35000"/>
                  </a:schemeClr>
                </a:solidFill>
                <a:latin typeface="Calibri" panose="020F0502020204030204" pitchFamily="34" charset="0"/>
              </a:rPr>
              <a:t>female</a:t>
            </a:r>
            <a:r>
              <a:rPr lang="en-US" sz="2000" b="0" dirty="0" smtClean="0">
                <a:solidFill>
                  <a:schemeClr val="tx1">
                    <a:lumMod val="65000"/>
                    <a:lumOff val="35000"/>
                  </a:schemeClr>
                </a:solidFill>
                <a:latin typeface="Calibri" panose="020F0502020204030204" pitchFamily="34" charset="0"/>
              </a:rPr>
              <a:t> </a:t>
            </a:r>
            <a:r>
              <a:rPr lang="en-US" sz="2000" b="0" dirty="0">
                <a:solidFill>
                  <a:schemeClr val="tx1">
                    <a:lumMod val="65000"/>
                    <a:lumOff val="35000"/>
                  </a:schemeClr>
                </a:solidFill>
                <a:latin typeface="Calibri" panose="020F0502020204030204" pitchFamily="34" charset="0"/>
              </a:rPr>
              <a:t>sexes have </a:t>
            </a:r>
            <a:r>
              <a:rPr lang="en-US" sz="2000" b="0" u="sng" dirty="0">
                <a:solidFill>
                  <a:schemeClr val="tx1">
                    <a:lumMod val="65000"/>
                    <a:lumOff val="35000"/>
                  </a:schemeClr>
                </a:solidFill>
                <a:latin typeface="Calibri" panose="020F0502020204030204" pitchFamily="34" charset="0"/>
              </a:rPr>
              <a:t>emerged independently </a:t>
            </a:r>
            <a:r>
              <a:rPr lang="en-US" sz="2000" b="0" dirty="0" smtClean="0">
                <a:solidFill>
                  <a:schemeClr val="tx1">
                    <a:lumMod val="65000"/>
                    <a:lumOff val="35000"/>
                  </a:schemeClr>
                </a:solidFill>
                <a:latin typeface="Calibri" panose="020F0502020204030204" pitchFamily="34" charset="0"/>
              </a:rPr>
              <a:t>and by a </a:t>
            </a:r>
            <a:r>
              <a:rPr lang="en-US" sz="2000" b="0" u="sng" dirty="0">
                <a:solidFill>
                  <a:schemeClr val="tx1">
                    <a:lumMod val="65000"/>
                    <a:lumOff val="35000"/>
                  </a:schemeClr>
                </a:solidFill>
                <a:latin typeface="Calibri" panose="020F0502020204030204" pitchFamily="34" charset="0"/>
              </a:rPr>
              <a:t>striking variety of </a:t>
            </a:r>
            <a:r>
              <a:rPr lang="en-US" sz="2000" b="0" u="sng" dirty="0" smtClean="0">
                <a:solidFill>
                  <a:schemeClr val="tx1">
                    <a:lumMod val="65000"/>
                    <a:lumOff val="35000"/>
                  </a:schemeClr>
                </a:solidFill>
                <a:latin typeface="Calibri" panose="020F0502020204030204" pitchFamily="34" charset="0"/>
              </a:rPr>
              <a:t>mechanisms</a:t>
            </a:r>
            <a:endParaRPr lang="en-US" sz="2000" b="0" u="sng" dirty="0">
              <a:solidFill>
                <a:schemeClr val="tx1">
                  <a:lumMod val="65000"/>
                  <a:lumOff val="35000"/>
                </a:schemeClr>
              </a:solidFill>
              <a:latin typeface="Calibri" panose="020F0502020204030204" pitchFamily="34" charset="0"/>
            </a:endParaRPr>
          </a:p>
        </p:txBody>
      </p:sp>
      <p:pic>
        <p:nvPicPr>
          <p:cNvPr id="8" name="Picture 3"/>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63508" y="3055574"/>
            <a:ext cx="1857887" cy="1351463"/>
          </a:xfrm>
          <a:prstGeom prst="rect">
            <a:avLst/>
          </a:prstGeom>
          <a:ln>
            <a:noFill/>
          </a:ln>
          <a:effectLst>
            <a:outerShdw blurRad="190500" algn="tl" rotWithShape="0">
              <a:srgbClr val="000000">
                <a:alpha val="70000"/>
              </a:srgbClr>
            </a:outerShdw>
            <a:softEdge rad="1524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1111675" y="1827763"/>
            <a:ext cx="3100286" cy="369332"/>
          </a:xfrm>
          <a:prstGeom prst="rect">
            <a:avLst/>
          </a:prstGeom>
          <a:noFill/>
        </p:spPr>
        <p:txBody>
          <a:bodyPr wrap="square" rtlCol="0">
            <a:spAutoFit/>
          </a:bodyPr>
          <a:lstStyle/>
          <a:p>
            <a:r>
              <a:rPr lang="en-US" b="1" dirty="0" smtClean="0">
                <a:solidFill>
                  <a:schemeClr val="tx1">
                    <a:lumMod val="75000"/>
                    <a:lumOff val="25000"/>
                  </a:schemeClr>
                </a:solidFill>
                <a:latin typeface="Calibri" panose="020F0502020204030204" pitchFamily="34" charset="0"/>
              </a:rPr>
              <a:t>Epigenetic Sex Determination</a:t>
            </a:r>
            <a:endParaRPr lang="en-US" b="1" dirty="0">
              <a:solidFill>
                <a:schemeClr val="tx1">
                  <a:lumMod val="75000"/>
                  <a:lumOff val="25000"/>
                </a:schemeClr>
              </a:solidFill>
              <a:latin typeface="Calibri" panose="020F0502020204030204" pitchFamily="34" charset="0"/>
            </a:endParaRPr>
          </a:p>
        </p:txBody>
      </p:sp>
      <p:cxnSp>
        <p:nvCxnSpPr>
          <p:cNvPr id="14" name="Connecteur droit 13"/>
          <p:cNvCxnSpPr/>
          <p:nvPr/>
        </p:nvCxnSpPr>
        <p:spPr bwMode="auto">
          <a:xfrm rot="5400000">
            <a:off x="4525201" y="3702319"/>
            <a:ext cx="17213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Imag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44008" y="1520928"/>
            <a:ext cx="1260000" cy="1260000"/>
          </a:xfrm>
          <a:prstGeom prst="rect">
            <a:avLst/>
          </a:prstGeom>
        </p:spPr>
      </p:pic>
      <p:sp>
        <p:nvSpPr>
          <p:cNvPr id="18" name="ZoneTexte 17"/>
          <p:cNvSpPr txBox="1"/>
          <p:nvPr/>
        </p:nvSpPr>
        <p:spPr>
          <a:xfrm>
            <a:off x="5557607" y="1827763"/>
            <a:ext cx="2812253" cy="369332"/>
          </a:xfrm>
          <a:prstGeom prst="rect">
            <a:avLst/>
          </a:prstGeom>
          <a:noFill/>
        </p:spPr>
        <p:txBody>
          <a:bodyPr wrap="square" rtlCol="0">
            <a:spAutoFit/>
          </a:bodyPr>
          <a:lstStyle/>
          <a:p>
            <a:r>
              <a:rPr lang="en-US" b="1" dirty="0" smtClean="0">
                <a:solidFill>
                  <a:schemeClr val="tx1">
                    <a:lumMod val="75000"/>
                    <a:lumOff val="25000"/>
                  </a:schemeClr>
                </a:solidFill>
                <a:latin typeface="Calibri" panose="020F0502020204030204" pitchFamily="34" charset="0"/>
              </a:rPr>
              <a:t>Genetic Sex Determination</a:t>
            </a:r>
            <a:endParaRPr lang="en-US" b="1" dirty="0">
              <a:solidFill>
                <a:schemeClr val="tx1">
                  <a:lumMod val="75000"/>
                  <a:lumOff val="25000"/>
                </a:schemeClr>
              </a:solidFill>
              <a:latin typeface="Calibri" panose="020F0502020204030204" pitchFamily="34" charset="0"/>
            </a:endParaRPr>
          </a:p>
        </p:txBody>
      </p:sp>
      <p:pic>
        <p:nvPicPr>
          <p:cNvPr id="19" name="Picture 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512" y="4346790"/>
            <a:ext cx="2722327" cy="1818514"/>
          </a:xfrm>
          <a:prstGeom prst="rect">
            <a:avLst/>
          </a:prstGeom>
          <a:noFill/>
          <a:ln>
            <a:noFill/>
          </a:ln>
          <a:effectLst>
            <a:softEdge rad="177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Z:\Dropbox\Alex_thesis\images\thermometer-512-000000.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5536" y="1520928"/>
            <a:ext cx="63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 Multiples origins of sexes</a:t>
            </a:r>
          </a:p>
        </p:txBody>
      </p:sp>
      <p:cxnSp>
        <p:nvCxnSpPr>
          <p:cNvPr id="23" name="Connecteur droit 2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3" descr="Z:\Dropbox\Photos\Logo\SBR_logo_blanc.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Dropbox\Alex_thesis\images\800px-Eclectus_roratus-20030511.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57886" y="3141607"/>
            <a:ext cx="2484389" cy="14100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Z:\Dropbox\Alex_thesis\images\8801x53710af0.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271782" y="4755975"/>
            <a:ext cx="2764714" cy="15841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Z:\Dropbox\Alex_thesis\images\Male_and_female_superb_fairy_wren.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767622" y="3601768"/>
            <a:ext cx="2061065" cy="13744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3" name="Picture 5" descr="Z:\Dropbox\Alex_thesis\images\tumblr_llcbt2di6M1qfu4j7.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835696" y="2780928"/>
            <a:ext cx="2074541" cy="14024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Z:\Dropbox\Alex_thesis\images\slidec8.jp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229434" y="4457096"/>
            <a:ext cx="2162419" cy="1404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Z:\Dropbox\Alex_thesis\images\medium_crépidule.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486958" y="4169915"/>
            <a:ext cx="1580986" cy="1576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011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20</a:t>
            </a:fld>
            <a:endParaRPr lang="fr-FR"/>
          </a:p>
        </p:txBody>
      </p:sp>
      <p:sp>
        <p:nvSpPr>
          <p:cNvPr id="8" name="Rectangle 7"/>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dirty="0" err="1" smtClean="0"/>
              <a:t>Next</a:t>
            </a:r>
            <a:r>
              <a:rPr lang="fr-FR" dirty="0" smtClean="0"/>
              <a:t> </a:t>
            </a:r>
            <a:r>
              <a:rPr lang="fr-FR" dirty="0" err="1" smtClean="0"/>
              <a:t>Generation</a:t>
            </a:r>
            <a:r>
              <a:rPr lang="fr-FR" dirty="0" smtClean="0"/>
              <a:t> </a:t>
            </a:r>
            <a:r>
              <a:rPr lang="fr-FR" dirty="0" err="1" smtClean="0"/>
              <a:t>Sequencing</a:t>
            </a:r>
            <a:r>
              <a:rPr lang="fr-FR" dirty="0" smtClean="0"/>
              <a:t> (second </a:t>
            </a:r>
            <a:r>
              <a:rPr lang="fr-FR" dirty="0" err="1" smtClean="0"/>
              <a:t>generation</a:t>
            </a:r>
            <a:r>
              <a:rPr lang="fr-FR" dirty="0" smtClean="0"/>
              <a:t>)</a:t>
            </a:r>
            <a:endParaRPr lang="en-US" kern="0" dirty="0" smtClean="0"/>
          </a:p>
        </p:txBody>
      </p:sp>
      <p:cxnSp>
        <p:nvCxnSpPr>
          <p:cNvPr id="10" name="Connecteur droit 9"/>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3428" name="Picture 4" descr="http://1.bp.blogspot.com/-vF2aqLh4jS4/VpQpivH4_2I/AAAAAAAAB8c/kkElb9YW-q8/s1600/Screenshot%2B2016-01-11%2B22.14.5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764704"/>
            <a:ext cx="6598281" cy="1440000"/>
          </a:xfrm>
          <a:prstGeom prst="rect">
            <a:avLst/>
          </a:prstGeom>
          <a:noFill/>
        </p:spPr>
      </p:pic>
      <p:pic>
        <p:nvPicPr>
          <p:cNvPr id="103430" name="Picture 6" descr="Afficher l'image d'origine"/>
          <p:cNvPicPr>
            <a:picLocks noChangeAspect="1" noChangeArrowheads="1"/>
          </p:cNvPicPr>
          <p:nvPr/>
        </p:nvPicPr>
        <p:blipFill>
          <a:blip r:embed="rId4" cstate="print"/>
          <a:srcRect/>
          <a:stretch>
            <a:fillRect/>
          </a:stretch>
        </p:blipFill>
        <p:spPr bwMode="auto">
          <a:xfrm>
            <a:off x="6717720" y="865579"/>
            <a:ext cx="1924050" cy="1238250"/>
          </a:xfrm>
          <a:prstGeom prst="rect">
            <a:avLst/>
          </a:prstGeom>
          <a:noFill/>
        </p:spPr>
      </p:pic>
      <p:pic>
        <p:nvPicPr>
          <p:cNvPr id="103432" name="Picture 8" descr="http://www.eurofinsgenomics.com/media/29072/443258a-i10_255x25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1599" y="3013428"/>
            <a:ext cx="1101600" cy="1080000"/>
          </a:xfrm>
          <a:prstGeom prst="rect">
            <a:avLst/>
          </a:prstGeom>
          <a:noFill/>
        </p:spPr>
      </p:pic>
      <p:pic>
        <p:nvPicPr>
          <p:cNvPr id="103434" name="Picture 10" descr="Afficher l'image d'origin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33767" y="3013428"/>
            <a:ext cx="1618735" cy="1080000"/>
          </a:xfrm>
          <a:prstGeom prst="rect">
            <a:avLst/>
          </a:prstGeom>
          <a:noFill/>
        </p:spPr>
      </p:pic>
      <p:pic>
        <p:nvPicPr>
          <p:cNvPr id="103436" name="Picture 12" descr="Afficher l'image d'origine"/>
          <p:cNvPicPr>
            <a:picLocks noChangeAspect="1" noChangeArrowheads="1"/>
          </p:cNvPicPr>
          <p:nvPr/>
        </p:nvPicPr>
        <p:blipFill>
          <a:blip r:embed="rId7" cstate="print"/>
          <a:srcRect/>
          <a:stretch>
            <a:fillRect/>
          </a:stretch>
        </p:blipFill>
        <p:spPr bwMode="auto">
          <a:xfrm>
            <a:off x="6727245" y="2780928"/>
            <a:ext cx="1905000" cy="1905000"/>
          </a:xfrm>
          <a:prstGeom prst="rect">
            <a:avLst/>
          </a:prstGeom>
          <a:noFill/>
        </p:spPr>
      </p:pic>
      <p:pic>
        <p:nvPicPr>
          <p:cNvPr id="103438" name="Picture 14" descr="Afficher l'image d'origine"/>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1560" y="4905164"/>
            <a:ext cx="1621052" cy="1080000"/>
          </a:xfrm>
          <a:prstGeom prst="rect">
            <a:avLst/>
          </a:prstGeom>
          <a:noFill/>
        </p:spPr>
      </p:pic>
      <p:pic>
        <p:nvPicPr>
          <p:cNvPr id="103440" name="Picture 16" descr="Afficher l'image d'origine"/>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35896" y="4905164"/>
            <a:ext cx="1231615" cy="1080000"/>
          </a:xfrm>
          <a:prstGeom prst="rect">
            <a:avLst/>
          </a:prstGeom>
          <a:noFill/>
        </p:spPr>
      </p:pic>
      <p:pic>
        <p:nvPicPr>
          <p:cNvPr id="103442" name="Picture 18" descr="Afficher l'image d'origine"/>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395003" y="5309367"/>
            <a:ext cx="2569485" cy="631595"/>
          </a:xfrm>
          <a:prstGeom prst="rect">
            <a:avLst/>
          </a:prstGeom>
          <a:noFill/>
        </p:spPr>
      </p:pic>
      <p:sp>
        <p:nvSpPr>
          <p:cNvPr id="21" name="ZoneTexte 20"/>
          <p:cNvSpPr txBox="1"/>
          <p:nvPr/>
        </p:nvSpPr>
        <p:spPr>
          <a:xfrm>
            <a:off x="3347864" y="4077072"/>
            <a:ext cx="880369" cy="307777"/>
          </a:xfrm>
          <a:prstGeom prst="rect">
            <a:avLst/>
          </a:prstGeom>
          <a:noFill/>
        </p:spPr>
        <p:txBody>
          <a:bodyPr wrap="none" rtlCol="0">
            <a:spAutoFit/>
          </a:bodyPr>
          <a:lstStyle/>
          <a:p>
            <a:r>
              <a:rPr lang="fr-FR" sz="1400" b="1" dirty="0" smtClean="0"/>
              <a:t>GS Junior</a:t>
            </a:r>
            <a:endParaRPr lang="fr-FR" sz="1400" b="1" dirty="0"/>
          </a:p>
        </p:txBody>
      </p:sp>
      <p:sp>
        <p:nvSpPr>
          <p:cNvPr id="22" name="ZoneTexte 21"/>
          <p:cNvSpPr txBox="1"/>
          <p:nvPr/>
        </p:nvSpPr>
        <p:spPr>
          <a:xfrm>
            <a:off x="1187624" y="4077072"/>
            <a:ext cx="679994" cy="307777"/>
          </a:xfrm>
          <a:prstGeom prst="rect">
            <a:avLst/>
          </a:prstGeom>
          <a:noFill/>
        </p:spPr>
        <p:txBody>
          <a:bodyPr wrap="none" rtlCol="0">
            <a:spAutoFit/>
          </a:bodyPr>
          <a:lstStyle/>
          <a:p>
            <a:r>
              <a:rPr lang="fr-FR" sz="1400" b="1" dirty="0" smtClean="0"/>
              <a:t>GS FLX</a:t>
            </a:r>
            <a:endParaRPr lang="fr-FR" sz="1400" b="1" dirty="0"/>
          </a:p>
        </p:txBody>
      </p:sp>
      <p:sp>
        <p:nvSpPr>
          <p:cNvPr id="23" name="ZoneTexte 22"/>
          <p:cNvSpPr txBox="1"/>
          <p:nvPr/>
        </p:nvSpPr>
        <p:spPr>
          <a:xfrm>
            <a:off x="1115616" y="6129300"/>
            <a:ext cx="692113" cy="307777"/>
          </a:xfrm>
          <a:prstGeom prst="rect">
            <a:avLst/>
          </a:prstGeom>
          <a:noFill/>
        </p:spPr>
        <p:txBody>
          <a:bodyPr wrap="none" rtlCol="0">
            <a:spAutoFit/>
          </a:bodyPr>
          <a:lstStyle/>
          <a:p>
            <a:r>
              <a:rPr lang="fr-FR" sz="1400" b="1" dirty="0" smtClean="0"/>
              <a:t>Proton</a:t>
            </a:r>
            <a:endParaRPr lang="fr-FR" sz="1400" b="1" dirty="0"/>
          </a:p>
        </p:txBody>
      </p:sp>
      <p:sp>
        <p:nvSpPr>
          <p:cNvPr id="24" name="ZoneTexte 23"/>
          <p:cNvSpPr txBox="1"/>
          <p:nvPr/>
        </p:nvSpPr>
        <p:spPr>
          <a:xfrm>
            <a:off x="3995936" y="6129300"/>
            <a:ext cx="551754" cy="307777"/>
          </a:xfrm>
          <a:prstGeom prst="rect">
            <a:avLst/>
          </a:prstGeom>
          <a:noFill/>
        </p:spPr>
        <p:txBody>
          <a:bodyPr wrap="none" rtlCol="0">
            <a:spAutoFit/>
          </a:bodyPr>
          <a:lstStyle/>
          <a:p>
            <a:r>
              <a:rPr lang="fr-FR" sz="1400" b="1" dirty="0" smtClean="0"/>
              <a:t>PGM</a:t>
            </a:r>
            <a:endParaRPr lang="fr-FR" sz="1400" b="1" dirty="0"/>
          </a:p>
        </p:txBody>
      </p:sp>
    </p:spTree>
    <p:extLst>
      <p:ext uri="{BB962C8B-B14F-4D97-AF65-F5344CB8AC3E}">
        <p14:creationId xmlns:p14="http://schemas.microsoft.com/office/powerpoint/2010/main" val="4086840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21</a:t>
            </a:fld>
            <a:endParaRPr lang="fr-FR"/>
          </a:p>
        </p:txBody>
      </p:sp>
      <p:sp>
        <p:nvSpPr>
          <p:cNvPr id="8" name="Rectangle 7"/>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dirty="0" err="1" smtClean="0"/>
              <a:t>Next</a:t>
            </a:r>
            <a:r>
              <a:rPr lang="fr-FR" dirty="0" smtClean="0"/>
              <a:t> </a:t>
            </a:r>
            <a:r>
              <a:rPr lang="fr-FR" dirty="0" err="1" smtClean="0"/>
              <a:t>Generation</a:t>
            </a:r>
            <a:r>
              <a:rPr lang="fr-FR" dirty="0" smtClean="0"/>
              <a:t> </a:t>
            </a:r>
            <a:r>
              <a:rPr lang="fr-FR" dirty="0" err="1" smtClean="0"/>
              <a:t>Sequencing</a:t>
            </a:r>
            <a:r>
              <a:rPr lang="fr-FR" dirty="0" smtClean="0"/>
              <a:t> (</a:t>
            </a:r>
            <a:r>
              <a:rPr lang="fr-FR" dirty="0" err="1" smtClean="0"/>
              <a:t>third</a:t>
            </a:r>
            <a:r>
              <a:rPr lang="fr-FR" dirty="0" smtClean="0"/>
              <a:t> </a:t>
            </a:r>
            <a:r>
              <a:rPr lang="fr-FR" dirty="0" err="1" smtClean="0"/>
              <a:t>generation</a:t>
            </a:r>
            <a:r>
              <a:rPr lang="fr-FR" dirty="0" smtClean="0"/>
              <a:t>)</a:t>
            </a:r>
            <a:endParaRPr lang="en-US" kern="0" dirty="0" smtClean="0"/>
          </a:p>
        </p:txBody>
      </p:sp>
      <p:cxnSp>
        <p:nvCxnSpPr>
          <p:cNvPr id="10" name="Connecteur droit 9"/>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zoepd.com/wp-content/uploads/2013/03/Challenge-Er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764704"/>
            <a:ext cx="2012999" cy="1440000"/>
          </a:xfrm>
          <a:prstGeom prst="rect">
            <a:avLst/>
          </a:prstGeom>
          <a:noFill/>
        </p:spPr>
      </p:pic>
      <p:sp>
        <p:nvSpPr>
          <p:cNvPr id="13" name="ZoneTexte 12"/>
          <p:cNvSpPr txBox="1"/>
          <p:nvPr/>
        </p:nvSpPr>
        <p:spPr>
          <a:xfrm>
            <a:off x="971600" y="2185119"/>
            <a:ext cx="1043427" cy="307777"/>
          </a:xfrm>
          <a:prstGeom prst="rect">
            <a:avLst/>
          </a:prstGeom>
          <a:noFill/>
        </p:spPr>
        <p:txBody>
          <a:bodyPr wrap="none" rtlCol="0">
            <a:spAutoFit/>
          </a:bodyPr>
          <a:lstStyle/>
          <a:p>
            <a:r>
              <a:rPr lang="fr-FR" sz="1400" b="1" dirty="0" err="1" smtClean="0"/>
              <a:t>PacBio</a:t>
            </a:r>
            <a:r>
              <a:rPr lang="fr-FR" sz="1400" b="1" dirty="0" smtClean="0"/>
              <a:t> RS II</a:t>
            </a:r>
            <a:endParaRPr lang="fr-FR" sz="1400" b="1" dirty="0"/>
          </a:p>
        </p:txBody>
      </p:sp>
      <p:pic>
        <p:nvPicPr>
          <p:cNvPr id="3076" name="Picture 4" descr="Afficher l'image d'origin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29300" y="1146656"/>
            <a:ext cx="2897560" cy="676097"/>
          </a:xfrm>
          <a:prstGeom prst="rect">
            <a:avLst/>
          </a:prstGeom>
          <a:noFill/>
        </p:spPr>
      </p:pic>
      <p:pic>
        <p:nvPicPr>
          <p:cNvPr id="3078" name="Picture 6" descr="Afficher l'image d'origin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5536" y="5229320"/>
            <a:ext cx="1524706" cy="1080000"/>
          </a:xfrm>
          <a:prstGeom prst="rect">
            <a:avLst/>
          </a:prstGeom>
          <a:noFill/>
        </p:spPr>
      </p:pic>
      <p:sp>
        <p:nvSpPr>
          <p:cNvPr id="14" name="ZoneTexte 13"/>
          <p:cNvSpPr txBox="1"/>
          <p:nvPr/>
        </p:nvSpPr>
        <p:spPr>
          <a:xfrm>
            <a:off x="827584" y="6309320"/>
            <a:ext cx="760144" cy="307777"/>
          </a:xfrm>
          <a:prstGeom prst="rect">
            <a:avLst/>
          </a:prstGeom>
          <a:noFill/>
        </p:spPr>
        <p:txBody>
          <a:bodyPr wrap="none" rtlCol="0">
            <a:spAutoFit/>
          </a:bodyPr>
          <a:lstStyle/>
          <a:p>
            <a:r>
              <a:rPr lang="fr-FR" sz="1400" b="1" dirty="0" err="1" smtClean="0"/>
              <a:t>minION</a:t>
            </a:r>
            <a:endParaRPr lang="fr-FR" sz="1400" b="1" dirty="0"/>
          </a:p>
        </p:txBody>
      </p:sp>
      <p:pic>
        <p:nvPicPr>
          <p:cNvPr id="3080" name="Picture 8" descr="https://store.nanoporetech.com/media/catalog/product/p/r/promethion-ecommerce-5_2.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43808" y="5229320"/>
            <a:ext cx="1407273" cy="1080000"/>
          </a:xfrm>
          <a:prstGeom prst="rect">
            <a:avLst/>
          </a:prstGeom>
          <a:noFill/>
        </p:spPr>
      </p:pic>
      <p:sp>
        <p:nvSpPr>
          <p:cNvPr id="15" name="Rectangle 14"/>
          <p:cNvSpPr/>
          <p:nvPr/>
        </p:nvSpPr>
        <p:spPr>
          <a:xfrm>
            <a:off x="2987824" y="6309320"/>
            <a:ext cx="1120628" cy="307777"/>
          </a:xfrm>
          <a:prstGeom prst="rect">
            <a:avLst/>
          </a:prstGeom>
        </p:spPr>
        <p:txBody>
          <a:bodyPr wrap="none">
            <a:spAutoFit/>
          </a:bodyPr>
          <a:lstStyle/>
          <a:p>
            <a:r>
              <a:rPr lang="fr-FR" sz="1400" b="1" dirty="0" err="1" smtClean="0"/>
              <a:t>PromethION</a:t>
            </a:r>
            <a:endParaRPr lang="fr-FR" sz="1400" b="1" dirty="0"/>
          </a:p>
        </p:txBody>
      </p:sp>
      <p:pic>
        <p:nvPicPr>
          <p:cNvPr id="3082" name="Picture 10" descr="Afficher l'image d'origine"/>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19564" y="5539505"/>
            <a:ext cx="2717032" cy="459631"/>
          </a:xfrm>
          <a:prstGeom prst="rect">
            <a:avLst/>
          </a:prstGeom>
          <a:noFill/>
        </p:spPr>
      </p:pic>
      <p:pic>
        <p:nvPicPr>
          <p:cNvPr id="3084" name="Picture 12" descr="http://www.nature.com/nmeth/journal/v5/n3/images/nmeth0308-267-I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27584" y="3068959"/>
            <a:ext cx="1090909" cy="1440000"/>
          </a:xfrm>
          <a:prstGeom prst="rect">
            <a:avLst/>
          </a:prstGeom>
          <a:noFill/>
        </p:spPr>
      </p:pic>
      <p:sp>
        <p:nvSpPr>
          <p:cNvPr id="18" name="ZoneTexte 17"/>
          <p:cNvSpPr txBox="1"/>
          <p:nvPr/>
        </p:nvSpPr>
        <p:spPr>
          <a:xfrm>
            <a:off x="2051720" y="3635071"/>
            <a:ext cx="574196" cy="307777"/>
          </a:xfrm>
          <a:prstGeom prst="rect">
            <a:avLst/>
          </a:prstGeom>
          <a:noFill/>
        </p:spPr>
        <p:txBody>
          <a:bodyPr wrap="none" rtlCol="0">
            <a:spAutoFit/>
          </a:bodyPr>
          <a:lstStyle/>
          <a:p>
            <a:r>
              <a:rPr lang="fr-FR" sz="1400" b="1" dirty="0" err="1" smtClean="0"/>
              <a:t>tSMS</a:t>
            </a:r>
            <a:endParaRPr lang="fr-FR" sz="1400" b="1" dirty="0" smtClean="0"/>
          </a:p>
        </p:txBody>
      </p:sp>
      <p:pic>
        <p:nvPicPr>
          <p:cNvPr id="3086" name="Picture 14" descr="True Single Molecule Sequenci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360367" y="3301874"/>
            <a:ext cx="2435426" cy="974171"/>
          </a:xfrm>
          <a:prstGeom prst="rect">
            <a:avLst/>
          </a:prstGeom>
          <a:noFill/>
        </p:spPr>
      </p:pic>
    </p:spTree>
    <p:extLst>
      <p:ext uri="{BB962C8B-B14F-4D97-AF65-F5344CB8AC3E}">
        <p14:creationId xmlns:p14="http://schemas.microsoft.com/office/powerpoint/2010/main" val="4086840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FA64F5-C1DA-44D3-98D8-4DF6E2B5E1F4}" type="slidenum">
              <a:rPr lang="fr-FR" smtClean="0"/>
              <a:pPr/>
              <a:t>22</a:t>
            </a:fld>
            <a:endParaRPr lang="fr-FR"/>
          </a:p>
        </p:txBody>
      </p:sp>
      <p:pic>
        <p:nvPicPr>
          <p:cNvPr id="9" name="Picture 2" descr="http://www.genome.gov/images/content/cost_megabase_.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15616" y="980728"/>
            <a:ext cx="6912768" cy="51871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Decreasing of sequencing cost</a:t>
            </a:r>
            <a:endParaRPr lang="fr-FR" kern="0" dirty="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0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679" y="1534452"/>
            <a:ext cx="1813317" cy="369332"/>
          </a:xfrm>
          <a:prstGeom prst="rect">
            <a:avLst/>
          </a:prstGeom>
          <a:noFill/>
        </p:spPr>
        <p:txBody>
          <a:bodyPr wrap="none" rtlCol="0">
            <a:spAutoFit/>
          </a:bodyPr>
          <a:lstStyle/>
          <a:p>
            <a:r>
              <a:rPr lang="en-US" b="1" dirty="0" smtClean="0">
                <a:solidFill>
                  <a:srgbClr val="4F81BD"/>
                </a:solidFill>
                <a:latin typeface="Calibri"/>
                <a:cs typeface="Calibri"/>
              </a:rPr>
              <a:t>WGS Sequencing</a:t>
            </a:r>
            <a:endParaRPr lang="en-US" b="1" dirty="0">
              <a:solidFill>
                <a:srgbClr val="4F81BD"/>
              </a:solidFill>
              <a:latin typeface="Calibri"/>
              <a:cs typeface="Calibri"/>
            </a:endParaRPr>
          </a:p>
        </p:txBody>
      </p:sp>
      <p:sp>
        <p:nvSpPr>
          <p:cNvPr id="6" name="TextBox 5"/>
          <p:cNvSpPr txBox="1"/>
          <p:nvPr/>
        </p:nvSpPr>
        <p:spPr>
          <a:xfrm>
            <a:off x="5934787" y="1483144"/>
            <a:ext cx="1005428" cy="369332"/>
          </a:xfrm>
          <a:prstGeom prst="rect">
            <a:avLst/>
          </a:prstGeom>
          <a:noFill/>
          <a:ln>
            <a:noFill/>
          </a:ln>
        </p:spPr>
        <p:txBody>
          <a:bodyPr wrap="none" rtlCol="0">
            <a:spAutoFit/>
          </a:bodyPr>
          <a:lstStyle/>
          <a:p>
            <a:r>
              <a:rPr lang="en-US" dirty="0" smtClean="0">
                <a:ln>
                  <a:solidFill>
                    <a:srgbClr val="FF0000"/>
                  </a:solidFill>
                </a:ln>
                <a:solidFill>
                  <a:srgbClr val="FF6600"/>
                </a:solidFill>
                <a:latin typeface="Calibri"/>
                <a:cs typeface="Calibri"/>
              </a:rPr>
              <a:t>RNA-</a:t>
            </a:r>
            <a:r>
              <a:rPr lang="en-US" dirty="0" err="1" smtClean="0">
                <a:ln>
                  <a:solidFill>
                    <a:srgbClr val="FF0000"/>
                  </a:solidFill>
                </a:ln>
                <a:solidFill>
                  <a:srgbClr val="FF6600"/>
                </a:solidFill>
                <a:latin typeface="Calibri"/>
                <a:cs typeface="Calibri"/>
              </a:rPr>
              <a:t>Seq</a:t>
            </a:r>
            <a:endParaRPr lang="en-US" dirty="0">
              <a:ln>
                <a:solidFill>
                  <a:srgbClr val="FF0000"/>
                </a:solidFill>
              </a:ln>
              <a:solidFill>
                <a:srgbClr val="FF6600"/>
              </a:solidFill>
              <a:latin typeface="Calibri"/>
              <a:cs typeface="Calibri"/>
            </a:endParaRPr>
          </a:p>
        </p:txBody>
      </p:sp>
      <p:sp>
        <p:nvSpPr>
          <p:cNvPr id="7" name="TextBox 6"/>
          <p:cNvSpPr txBox="1"/>
          <p:nvPr/>
        </p:nvSpPr>
        <p:spPr>
          <a:xfrm>
            <a:off x="3625534" y="2301438"/>
            <a:ext cx="1129085" cy="369332"/>
          </a:xfrm>
          <a:prstGeom prst="rect">
            <a:avLst/>
          </a:prstGeom>
          <a:noFill/>
        </p:spPr>
        <p:txBody>
          <a:bodyPr wrap="none" rtlCol="0">
            <a:spAutoFit/>
          </a:bodyPr>
          <a:lstStyle/>
          <a:p>
            <a:r>
              <a:rPr lang="en-US" i="1" dirty="0" smtClean="0">
                <a:latin typeface="Calibri"/>
                <a:cs typeface="Calibri"/>
              </a:rPr>
              <a:t>Assemble</a:t>
            </a:r>
            <a:endParaRPr lang="en-US" i="1" dirty="0">
              <a:latin typeface="Calibri"/>
              <a:cs typeface="Calibri"/>
            </a:endParaRPr>
          </a:p>
        </p:txBody>
      </p:sp>
      <p:sp>
        <p:nvSpPr>
          <p:cNvPr id="8" name="TextBox 7"/>
          <p:cNvSpPr txBox="1"/>
          <p:nvPr/>
        </p:nvSpPr>
        <p:spPr>
          <a:xfrm>
            <a:off x="2627784" y="3068960"/>
            <a:ext cx="2403222" cy="369332"/>
          </a:xfrm>
          <a:prstGeom prst="rect">
            <a:avLst/>
          </a:prstGeom>
          <a:noFill/>
        </p:spPr>
        <p:txBody>
          <a:bodyPr wrap="none" rtlCol="0">
            <a:spAutoFit/>
          </a:bodyPr>
          <a:lstStyle/>
          <a:p>
            <a:r>
              <a:rPr lang="en-US" dirty="0" smtClean="0">
                <a:latin typeface="Calibri"/>
                <a:cs typeface="Calibri"/>
              </a:rPr>
              <a:t>Draft Genome Scaffolds</a:t>
            </a:r>
            <a:endParaRPr lang="en-US" dirty="0">
              <a:latin typeface="Calibri"/>
              <a:cs typeface="Calibri"/>
            </a:endParaRPr>
          </a:p>
        </p:txBody>
      </p:sp>
      <p:sp>
        <p:nvSpPr>
          <p:cNvPr id="11" name="TextBox 10"/>
          <p:cNvSpPr txBox="1"/>
          <p:nvPr/>
        </p:nvSpPr>
        <p:spPr>
          <a:xfrm>
            <a:off x="3300903" y="4926042"/>
            <a:ext cx="649261" cy="369332"/>
          </a:xfrm>
          <a:prstGeom prst="rect">
            <a:avLst/>
          </a:prstGeom>
          <a:noFill/>
        </p:spPr>
        <p:txBody>
          <a:bodyPr wrap="none" rtlCol="0">
            <a:spAutoFit/>
          </a:bodyPr>
          <a:lstStyle/>
          <a:p>
            <a:r>
              <a:rPr lang="en-US" dirty="0" smtClean="0">
                <a:ln>
                  <a:solidFill>
                    <a:srgbClr val="FF0000"/>
                  </a:solidFill>
                </a:ln>
                <a:latin typeface="Calibri"/>
                <a:cs typeface="Calibri"/>
              </a:rPr>
              <a:t>SNPs</a:t>
            </a:r>
            <a:endParaRPr lang="en-US" dirty="0">
              <a:ln>
                <a:solidFill>
                  <a:srgbClr val="FF0000"/>
                </a:solidFill>
              </a:ln>
              <a:latin typeface="Calibri"/>
              <a:cs typeface="Calibri"/>
            </a:endParaRPr>
          </a:p>
        </p:txBody>
      </p:sp>
      <p:sp>
        <p:nvSpPr>
          <p:cNvPr id="12" name="TextBox 11"/>
          <p:cNvSpPr txBox="1"/>
          <p:nvPr/>
        </p:nvSpPr>
        <p:spPr>
          <a:xfrm>
            <a:off x="5687747" y="4885150"/>
            <a:ext cx="1190500" cy="369332"/>
          </a:xfrm>
          <a:prstGeom prst="rect">
            <a:avLst/>
          </a:prstGeom>
          <a:noFill/>
        </p:spPr>
        <p:txBody>
          <a:bodyPr wrap="none" rtlCol="0">
            <a:spAutoFit/>
          </a:bodyPr>
          <a:lstStyle/>
          <a:p>
            <a:r>
              <a:rPr lang="en-US" dirty="0" smtClean="0">
                <a:ln>
                  <a:solidFill>
                    <a:srgbClr val="FF0000"/>
                  </a:solidFill>
                </a:ln>
                <a:latin typeface="Calibri"/>
                <a:cs typeface="Calibri"/>
              </a:rPr>
              <a:t>Expression</a:t>
            </a:r>
            <a:endParaRPr lang="en-US" dirty="0">
              <a:ln>
                <a:solidFill>
                  <a:srgbClr val="FF0000"/>
                </a:solidFill>
              </a:ln>
              <a:latin typeface="Calibri"/>
              <a:cs typeface="Calibri"/>
            </a:endParaRPr>
          </a:p>
        </p:txBody>
      </p:sp>
      <p:sp>
        <p:nvSpPr>
          <p:cNvPr id="13" name="TextBox 12"/>
          <p:cNvSpPr txBox="1"/>
          <p:nvPr/>
        </p:nvSpPr>
        <p:spPr>
          <a:xfrm>
            <a:off x="5026367" y="4013131"/>
            <a:ext cx="1223412" cy="369332"/>
          </a:xfrm>
          <a:prstGeom prst="rect">
            <a:avLst/>
          </a:prstGeom>
          <a:noFill/>
        </p:spPr>
        <p:txBody>
          <a:bodyPr wrap="none" rtlCol="0">
            <a:spAutoFit/>
          </a:bodyPr>
          <a:lstStyle/>
          <a:p>
            <a:r>
              <a:rPr lang="en-US" dirty="0" smtClean="0">
                <a:ln>
                  <a:solidFill>
                    <a:srgbClr val="FF0000"/>
                  </a:solidFill>
                </a:ln>
                <a:latin typeface="Calibri"/>
                <a:cs typeface="Calibri"/>
              </a:rPr>
              <a:t>Transcripts</a:t>
            </a:r>
            <a:endParaRPr lang="en-US" dirty="0">
              <a:ln>
                <a:solidFill>
                  <a:srgbClr val="FF0000"/>
                </a:solidFill>
              </a:ln>
              <a:latin typeface="Calibri"/>
              <a:cs typeface="Calibri"/>
            </a:endParaRPr>
          </a:p>
        </p:txBody>
      </p:sp>
      <p:sp>
        <p:nvSpPr>
          <p:cNvPr id="14" name="TextBox 13"/>
          <p:cNvSpPr txBox="1"/>
          <p:nvPr/>
        </p:nvSpPr>
        <p:spPr>
          <a:xfrm>
            <a:off x="596969" y="4166801"/>
            <a:ext cx="1335109" cy="369332"/>
          </a:xfrm>
          <a:prstGeom prst="rect">
            <a:avLst/>
          </a:prstGeom>
          <a:noFill/>
        </p:spPr>
        <p:txBody>
          <a:bodyPr wrap="none" rtlCol="0">
            <a:spAutoFit/>
          </a:bodyPr>
          <a:lstStyle/>
          <a:p>
            <a:r>
              <a:rPr lang="en-US" dirty="0" smtClean="0">
                <a:latin typeface="Calibri"/>
                <a:cs typeface="Calibri"/>
              </a:rPr>
              <a:t>Methylation</a:t>
            </a:r>
            <a:endParaRPr lang="en-US" dirty="0">
              <a:latin typeface="Calibri"/>
              <a:cs typeface="Calibri"/>
            </a:endParaRPr>
          </a:p>
        </p:txBody>
      </p:sp>
      <p:sp>
        <p:nvSpPr>
          <p:cNvPr id="15" name="TextBox 14"/>
          <p:cNvSpPr txBox="1"/>
          <p:nvPr/>
        </p:nvSpPr>
        <p:spPr>
          <a:xfrm>
            <a:off x="4430826" y="4926042"/>
            <a:ext cx="966931" cy="369332"/>
          </a:xfrm>
          <a:prstGeom prst="rect">
            <a:avLst/>
          </a:prstGeom>
          <a:noFill/>
        </p:spPr>
        <p:txBody>
          <a:bodyPr wrap="none" rtlCol="0">
            <a:spAutoFit/>
          </a:bodyPr>
          <a:lstStyle/>
          <a:p>
            <a:r>
              <a:rPr lang="en-US" dirty="0" smtClean="0">
                <a:ln>
                  <a:solidFill>
                    <a:srgbClr val="FF0000"/>
                  </a:solidFill>
                </a:ln>
                <a:latin typeface="Calibri"/>
                <a:cs typeface="Calibri"/>
              </a:rPr>
              <a:t>Proteins</a:t>
            </a:r>
            <a:endParaRPr lang="en-US" dirty="0">
              <a:ln>
                <a:solidFill>
                  <a:srgbClr val="FF0000"/>
                </a:solidFill>
              </a:ln>
              <a:latin typeface="Calibri"/>
              <a:cs typeface="Calibri"/>
            </a:endParaRPr>
          </a:p>
        </p:txBody>
      </p:sp>
      <p:cxnSp>
        <p:nvCxnSpPr>
          <p:cNvPr id="17" name="Straight Arrow Connector 16"/>
          <p:cNvCxnSpPr/>
          <p:nvPr/>
        </p:nvCxnSpPr>
        <p:spPr>
          <a:xfrm>
            <a:off x="3625534" y="2006409"/>
            <a:ext cx="25658" cy="1062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417360" y="3545731"/>
            <a:ext cx="2310803" cy="64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19888" y="4623388"/>
            <a:ext cx="1364476" cy="646331"/>
          </a:xfrm>
          <a:prstGeom prst="rect">
            <a:avLst/>
          </a:prstGeom>
          <a:noFill/>
        </p:spPr>
        <p:txBody>
          <a:bodyPr wrap="none" rtlCol="0">
            <a:spAutoFit/>
          </a:bodyPr>
          <a:lstStyle/>
          <a:p>
            <a:pPr algn="ctr"/>
            <a:r>
              <a:rPr lang="en-US" dirty="0" err="1" smtClean="0">
                <a:latin typeface="Calibri"/>
                <a:cs typeface="Calibri"/>
              </a:rPr>
              <a:t>Tx</a:t>
            </a:r>
            <a:r>
              <a:rPr lang="en-US" dirty="0" smtClean="0">
                <a:latin typeface="Calibri"/>
                <a:cs typeface="Calibri"/>
              </a:rPr>
              <a:t>-factor</a:t>
            </a:r>
            <a:br>
              <a:rPr lang="en-US" dirty="0" smtClean="0">
                <a:latin typeface="Calibri"/>
                <a:cs typeface="Calibri"/>
              </a:rPr>
            </a:br>
            <a:r>
              <a:rPr lang="en-US" dirty="0" smtClean="0">
                <a:latin typeface="Calibri"/>
                <a:cs typeface="Calibri"/>
              </a:rPr>
              <a:t>binding sites</a:t>
            </a:r>
            <a:endParaRPr lang="en-US" dirty="0">
              <a:latin typeface="Calibri"/>
              <a:cs typeface="Calibri"/>
            </a:endParaRPr>
          </a:p>
        </p:txBody>
      </p:sp>
      <p:cxnSp>
        <p:nvCxnSpPr>
          <p:cNvPr id="21" name="Straight Arrow Connector 20"/>
          <p:cNvCxnSpPr/>
          <p:nvPr/>
        </p:nvCxnSpPr>
        <p:spPr>
          <a:xfrm flipH="1">
            <a:off x="2188662" y="3545731"/>
            <a:ext cx="1539501" cy="10213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471580" y="3545731"/>
            <a:ext cx="575764" cy="1226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047344" y="3545731"/>
            <a:ext cx="983662" cy="467400"/>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066871" y="3545731"/>
            <a:ext cx="808934" cy="138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3" idx="2"/>
          </p:cNvCxnSpPr>
          <p:nvPr/>
        </p:nvCxnSpPr>
        <p:spPr>
          <a:xfrm flipH="1">
            <a:off x="5031006" y="4382463"/>
            <a:ext cx="607067" cy="54357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3" idx="2"/>
          </p:cNvCxnSpPr>
          <p:nvPr/>
        </p:nvCxnSpPr>
        <p:spPr>
          <a:xfrm>
            <a:off x="5638073" y="4382463"/>
            <a:ext cx="527638" cy="3899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639036" y="1903784"/>
            <a:ext cx="1654968" cy="1165176"/>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02085" y="2555310"/>
            <a:ext cx="718028" cy="369332"/>
          </a:xfrm>
          <a:prstGeom prst="rect">
            <a:avLst/>
          </a:prstGeom>
          <a:noFill/>
        </p:spPr>
        <p:txBody>
          <a:bodyPr wrap="none" rtlCol="0">
            <a:spAutoFit/>
          </a:bodyPr>
          <a:lstStyle/>
          <a:p>
            <a:r>
              <a:rPr lang="en-US" i="1" dirty="0" smtClean="0">
                <a:latin typeface="Calibri"/>
                <a:cs typeface="Calibri"/>
              </a:rPr>
              <a:t>Align</a:t>
            </a:r>
            <a:endParaRPr lang="en-US" i="1" dirty="0">
              <a:latin typeface="Calibri"/>
              <a:cs typeface="Calibri"/>
            </a:endParaRPr>
          </a:p>
        </p:txBody>
      </p:sp>
      <p:cxnSp>
        <p:nvCxnSpPr>
          <p:cNvPr id="23" name="Straight Arrow Connector 22"/>
          <p:cNvCxnSpPr/>
          <p:nvPr/>
        </p:nvCxnSpPr>
        <p:spPr>
          <a:xfrm flipH="1">
            <a:off x="5793666" y="1903784"/>
            <a:ext cx="718434" cy="210934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46983" y="2807067"/>
            <a:ext cx="1129085" cy="369332"/>
          </a:xfrm>
          <a:prstGeom prst="rect">
            <a:avLst/>
          </a:prstGeom>
          <a:noFill/>
        </p:spPr>
        <p:txBody>
          <a:bodyPr wrap="none" rtlCol="0">
            <a:spAutoFit/>
          </a:bodyPr>
          <a:lstStyle/>
          <a:p>
            <a:r>
              <a:rPr lang="en-US" i="1" dirty="0" smtClean="0">
                <a:ln>
                  <a:solidFill>
                    <a:srgbClr val="FF0000"/>
                  </a:solidFill>
                </a:ln>
                <a:latin typeface="Calibri"/>
                <a:cs typeface="Calibri"/>
              </a:rPr>
              <a:t>Assemble</a:t>
            </a:r>
            <a:endParaRPr lang="en-US" i="1" dirty="0">
              <a:ln>
                <a:solidFill>
                  <a:srgbClr val="FF0000"/>
                </a:solidFill>
              </a:ln>
              <a:latin typeface="Calibri"/>
              <a:cs typeface="Calibri"/>
            </a:endParaRPr>
          </a:p>
        </p:txBody>
      </p:sp>
      <p:cxnSp>
        <p:nvCxnSpPr>
          <p:cNvPr id="34" name="Straight Arrow Connector 33"/>
          <p:cNvCxnSpPr>
            <a:stCxn id="13" idx="2"/>
          </p:cNvCxnSpPr>
          <p:nvPr/>
        </p:nvCxnSpPr>
        <p:spPr>
          <a:xfrm flipH="1">
            <a:off x="3704302" y="4382463"/>
            <a:ext cx="1933771" cy="4492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fld id="{7921B202-E8A6-41D8-BF7D-6D6521F32DB2}" type="slidenum">
              <a:rPr lang="fr-FR" smtClean="0"/>
              <a:pPr/>
              <a:t>23</a:t>
            </a:fld>
            <a:endParaRPr lang="fr-FR"/>
          </a:p>
        </p:txBody>
      </p:sp>
      <p:sp>
        <p:nvSpPr>
          <p:cNvPr id="29" name="Rectangle 28"/>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A </a:t>
            </a:r>
            <a:r>
              <a:rPr lang="en-US" b="1" i="1" dirty="0" smtClean="0"/>
              <a:t>Maturing</a:t>
            </a:r>
            <a:r>
              <a:rPr lang="en-US" dirty="0" smtClean="0"/>
              <a:t> Paradigm for </a:t>
            </a:r>
            <a:r>
              <a:rPr lang="en-US" b="1" i="1" dirty="0" err="1" smtClean="0"/>
              <a:t>Transcriptome</a:t>
            </a:r>
            <a:r>
              <a:rPr lang="en-US" dirty="0" smtClean="0"/>
              <a:t> Research</a:t>
            </a:r>
            <a:endParaRPr lang="en-US" kern="0" dirty="0" smtClean="0"/>
          </a:p>
        </p:txBody>
      </p:sp>
      <p:cxnSp>
        <p:nvCxnSpPr>
          <p:cNvPr id="32" name="Connecteur droit 3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10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679" y="1534452"/>
            <a:ext cx="1813317" cy="369332"/>
          </a:xfrm>
          <a:prstGeom prst="rect">
            <a:avLst/>
          </a:prstGeom>
          <a:noFill/>
        </p:spPr>
        <p:txBody>
          <a:bodyPr wrap="none" rtlCol="0">
            <a:spAutoFit/>
          </a:bodyPr>
          <a:lstStyle/>
          <a:p>
            <a:r>
              <a:rPr lang="en-US" b="1" dirty="0" smtClean="0">
                <a:solidFill>
                  <a:srgbClr val="4F81BD"/>
                </a:solidFill>
                <a:latin typeface="Calibri"/>
                <a:cs typeface="Calibri"/>
              </a:rPr>
              <a:t>WGS Sequencing</a:t>
            </a:r>
            <a:endParaRPr lang="en-US" b="1" dirty="0">
              <a:solidFill>
                <a:srgbClr val="4F81BD"/>
              </a:solidFill>
              <a:latin typeface="Calibri"/>
              <a:cs typeface="Calibri"/>
            </a:endParaRPr>
          </a:p>
        </p:txBody>
      </p:sp>
      <p:sp>
        <p:nvSpPr>
          <p:cNvPr id="6" name="TextBox 5"/>
          <p:cNvSpPr txBox="1"/>
          <p:nvPr/>
        </p:nvSpPr>
        <p:spPr>
          <a:xfrm>
            <a:off x="5934787" y="1483144"/>
            <a:ext cx="1005428" cy="369332"/>
          </a:xfrm>
          <a:prstGeom prst="rect">
            <a:avLst/>
          </a:prstGeom>
          <a:noFill/>
          <a:ln>
            <a:noFill/>
          </a:ln>
        </p:spPr>
        <p:txBody>
          <a:bodyPr wrap="none" rtlCol="0">
            <a:spAutoFit/>
          </a:bodyPr>
          <a:lstStyle/>
          <a:p>
            <a:r>
              <a:rPr lang="en-US" dirty="0" smtClean="0">
                <a:ln>
                  <a:solidFill>
                    <a:srgbClr val="FF0000"/>
                  </a:solidFill>
                </a:ln>
                <a:solidFill>
                  <a:srgbClr val="FF6600"/>
                </a:solidFill>
                <a:latin typeface="Calibri"/>
                <a:cs typeface="Calibri"/>
              </a:rPr>
              <a:t>RNA-</a:t>
            </a:r>
            <a:r>
              <a:rPr lang="en-US" dirty="0" err="1" smtClean="0">
                <a:ln>
                  <a:solidFill>
                    <a:srgbClr val="FF0000"/>
                  </a:solidFill>
                </a:ln>
                <a:solidFill>
                  <a:srgbClr val="FF6600"/>
                </a:solidFill>
                <a:latin typeface="Calibri"/>
                <a:cs typeface="Calibri"/>
              </a:rPr>
              <a:t>Seq</a:t>
            </a:r>
            <a:endParaRPr lang="en-US" dirty="0">
              <a:ln>
                <a:solidFill>
                  <a:srgbClr val="FF0000"/>
                </a:solidFill>
              </a:ln>
              <a:solidFill>
                <a:srgbClr val="FF6600"/>
              </a:solidFill>
              <a:latin typeface="Calibri"/>
              <a:cs typeface="Calibri"/>
            </a:endParaRPr>
          </a:p>
        </p:txBody>
      </p:sp>
      <p:sp>
        <p:nvSpPr>
          <p:cNvPr id="7" name="TextBox 6"/>
          <p:cNvSpPr txBox="1"/>
          <p:nvPr/>
        </p:nvSpPr>
        <p:spPr>
          <a:xfrm>
            <a:off x="3625534" y="2301438"/>
            <a:ext cx="1129085" cy="369332"/>
          </a:xfrm>
          <a:prstGeom prst="rect">
            <a:avLst/>
          </a:prstGeom>
          <a:noFill/>
        </p:spPr>
        <p:txBody>
          <a:bodyPr wrap="none" rtlCol="0">
            <a:spAutoFit/>
          </a:bodyPr>
          <a:lstStyle/>
          <a:p>
            <a:r>
              <a:rPr lang="en-US" i="1" dirty="0" smtClean="0">
                <a:latin typeface="Calibri"/>
                <a:cs typeface="Calibri"/>
              </a:rPr>
              <a:t>Assemble</a:t>
            </a:r>
            <a:endParaRPr lang="en-US" i="1" dirty="0">
              <a:latin typeface="Calibri"/>
              <a:cs typeface="Calibri"/>
            </a:endParaRPr>
          </a:p>
        </p:txBody>
      </p:sp>
      <p:sp>
        <p:nvSpPr>
          <p:cNvPr id="8" name="TextBox 7"/>
          <p:cNvSpPr txBox="1"/>
          <p:nvPr/>
        </p:nvSpPr>
        <p:spPr>
          <a:xfrm>
            <a:off x="2627784" y="3068960"/>
            <a:ext cx="2403222" cy="369332"/>
          </a:xfrm>
          <a:prstGeom prst="rect">
            <a:avLst/>
          </a:prstGeom>
          <a:noFill/>
        </p:spPr>
        <p:txBody>
          <a:bodyPr wrap="none" rtlCol="0">
            <a:spAutoFit/>
          </a:bodyPr>
          <a:lstStyle/>
          <a:p>
            <a:r>
              <a:rPr lang="en-US" dirty="0" smtClean="0">
                <a:latin typeface="Calibri"/>
                <a:cs typeface="Calibri"/>
              </a:rPr>
              <a:t>Draft Genome Scaffolds</a:t>
            </a:r>
            <a:endParaRPr lang="en-US" dirty="0">
              <a:latin typeface="Calibri"/>
              <a:cs typeface="Calibri"/>
            </a:endParaRPr>
          </a:p>
        </p:txBody>
      </p:sp>
      <p:sp>
        <p:nvSpPr>
          <p:cNvPr id="11" name="TextBox 10"/>
          <p:cNvSpPr txBox="1"/>
          <p:nvPr/>
        </p:nvSpPr>
        <p:spPr>
          <a:xfrm>
            <a:off x="3300903" y="4926042"/>
            <a:ext cx="649261" cy="369332"/>
          </a:xfrm>
          <a:prstGeom prst="rect">
            <a:avLst/>
          </a:prstGeom>
          <a:noFill/>
        </p:spPr>
        <p:txBody>
          <a:bodyPr wrap="none" rtlCol="0">
            <a:spAutoFit/>
          </a:bodyPr>
          <a:lstStyle/>
          <a:p>
            <a:r>
              <a:rPr lang="en-US" dirty="0" smtClean="0">
                <a:ln>
                  <a:solidFill>
                    <a:srgbClr val="FF0000"/>
                  </a:solidFill>
                </a:ln>
                <a:latin typeface="Calibri"/>
                <a:cs typeface="Calibri"/>
              </a:rPr>
              <a:t>SNPs</a:t>
            </a:r>
            <a:endParaRPr lang="en-US" dirty="0">
              <a:ln>
                <a:solidFill>
                  <a:srgbClr val="FF0000"/>
                </a:solidFill>
              </a:ln>
              <a:latin typeface="Calibri"/>
              <a:cs typeface="Calibri"/>
            </a:endParaRPr>
          </a:p>
        </p:txBody>
      </p:sp>
      <p:sp>
        <p:nvSpPr>
          <p:cNvPr id="12" name="TextBox 11"/>
          <p:cNvSpPr txBox="1"/>
          <p:nvPr/>
        </p:nvSpPr>
        <p:spPr>
          <a:xfrm>
            <a:off x="5687747" y="4885150"/>
            <a:ext cx="1190500" cy="369332"/>
          </a:xfrm>
          <a:prstGeom prst="rect">
            <a:avLst/>
          </a:prstGeom>
          <a:noFill/>
        </p:spPr>
        <p:txBody>
          <a:bodyPr wrap="none" rtlCol="0">
            <a:spAutoFit/>
          </a:bodyPr>
          <a:lstStyle/>
          <a:p>
            <a:r>
              <a:rPr lang="en-US" dirty="0" smtClean="0">
                <a:ln>
                  <a:solidFill>
                    <a:srgbClr val="FF0000"/>
                  </a:solidFill>
                </a:ln>
                <a:latin typeface="Calibri"/>
                <a:cs typeface="Calibri"/>
              </a:rPr>
              <a:t>Expression</a:t>
            </a:r>
            <a:endParaRPr lang="en-US" dirty="0">
              <a:ln>
                <a:solidFill>
                  <a:srgbClr val="FF0000"/>
                </a:solidFill>
              </a:ln>
              <a:latin typeface="Calibri"/>
              <a:cs typeface="Calibri"/>
            </a:endParaRPr>
          </a:p>
        </p:txBody>
      </p:sp>
      <p:sp>
        <p:nvSpPr>
          <p:cNvPr id="13" name="TextBox 12"/>
          <p:cNvSpPr txBox="1"/>
          <p:nvPr/>
        </p:nvSpPr>
        <p:spPr>
          <a:xfrm>
            <a:off x="5026367" y="4013131"/>
            <a:ext cx="1223412" cy="369332"/>
          </a:xfrm>
          <a:prstGeom prst="rect">
            <a:avLst/>
          </a:prstGeom>
          <a:noFill/>
        </p:spPr>
        <p:txBody>
          <a:bodyPr wrap="none" rtlCol="0">
            <a:spAutoFit/>
          </a:bodyPr>
          <a:lstStyle/>
          <a:p>
            <a:r>
              <a:rPr lang="en-US" dirty="0" smtClean="0">
                <a:ln>
                  <a:solidFill>
                    <a:srgbClr val="FF0000"/>
                  </a:solidFill>
                </a:ln>
                <a:latin typeface="Calibri"/>
                <a:cs typeface="Calibri"/>
              </a:rPr>
              <a:t>Transcripts</a:t>
            </a:r>
            <a:endParaRPr lang="en-US" dirty="0">
              <a:ln>
                <a:solidFill>
                  <a:srgbClr val="FF0000"/>
                </a:solidFill>
              </a:ln>
              <a:latin typeface="Calibri"/>
              <a:cs typeface="Calibri"/>
            </a:endParaRPr>
          </a:p>
        </p:txBody>
      </p:sp>
      <p:sp>
        <p:nvSpPr>
          <p:cNvPr id="14" name="TextBox 13"/>
          <p:cNvSpPr txBox="1"/>
          <p:nvPr/>
        </p:nvSpPr>
        <p:spPr>
          <a:xfrm>
            <a:off x="596969" y="4166801"/>
            <a:ext cx="1335109" cy="369332"/>
          </a:xfrm>
          <a:prstGeom prst="rect">
            <a:avLst/>
          </a:prstGeom>
          <a:noFill/>
        </p:spPr>
        <p:txBody>
          <a:bodyPr wrap="none" rtlCol="0">
            <a:spAutoFit/>
          </a:bodyPr>
          <a:lstStyle/>
          <a:p>
            <a:r>
              <a:rPr lang="en-US" dirty="0" smtClean="0">
                <a:latin typeface="Calibri"/>
                <a:cs typeface="Calibri"/>
              </a:rPr>
              <a:t>Methylation</a:t>
            </a:r>
            <a:endParaRPr lang="en-US" dirty="0">
              <a:latin typeface="Calibri"/>
              <a:cs typeface="Calibri"/>
            </a:endParaRPr>
          </a:p>
        </p:txBody>
      </p:sp>
      <p:sp>
        <p:nvSpPr>
          <p:cNvPr id="15" name="TextBox 14"/>
          <p:cNvSpPr txBox="1"/>
          <p:nvPr/>
        </p:nvSpPr>
        <p:spPr>
          <a:xfrm>
            <a:off x="4430826" y="4926042"/>
            <a:ext cx="966931" cy="369332"/>
          </a:xfrm>
          <a:prstGeom prst="rect">
            <a:avLst/>
          </a:prstGeom>
          <a:noFill/>
        </p:spPr>
        <p:txBody>
          <a:bodyPr wrap="none" rtlCol="0">
            <a:spAutoFit/>
          </a:bodyPr>
          <a:lstStyle/>
          <a:p>
            <a:r>
              <a:rPr lang="en-US" dirty="0" smtClean="0">
                <a:ln>
                  <a:solidFill>
                    <a:srgbClr val="FF0000"/>
                  </a:solidFill>
                </a:ln>
                <a:latin typeface="Calibri"/>
                <a:cs typeface="Calibri"/>
              </a:rPr>
              <a:t>Proteins</a:t>
            </a:r>
            <a:endParaRPr lang="en-US" dirty="0">
              <a:ln>
                <a:solidFill>
                  <a:srgbClr val="FF0000"/>
                </a:solidFill>
              </a:ln>
              <a:latin typeface="Calibri"/>
              <a:cs typeface="Calibri"/>
            </a:endParaRPr>
          </a:p>
        </p:txBody>
      </p:sp>
      <p:cxnSp>
        <p:nvCxnSpPr>
          <p:cNvPr id="17" name="Straight Arrow Connector 16"/>
          <p:cNvCxnSpPr/>
          <p:nvPr/>
        </p:nvCxnSpPr>
        <p:spPr>
          <a:xfrm>
            <a:off x="3625534" y="2006409"/>
            <a:ext cx="25658" cy="1062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417360" y="3545731"/>
            <a:ext cx="2310803" cy="64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19888" y="4623388"/>
            <a:ext cx="1364476" cy="646331"/>
          </a:xfrm>
          <a:prstGeom prst="rect">
            <a:avLst/>
          </a:prstGeom>
          <a:noFill/>
        </p:spPr>
        <p:txBody>
          <a:bodyPr wrap="none" rtlCol="0">
            <a:spAutoFit/>
          </a:bodyPr>
          <a:lstStyle/>
          <a:p>
            <a:pPr algn="ctr"/>
            <a:r>
              <a:rPr lang="en-US" dirty="0" err="1" smtClean="0">
                <a:latin typeface="Calibri"/>
                <a:cs typeface="Calibri"/>
              </a:rPr>
              <a:t>Tx</a:t>
            </a:r>
            <a:r>
              <a:rPr lang="en-US" dirty="0" smtClean="0">
                <a:latin typeface="Calibri"/>
                <a:cs typeface="Calibri"/>
              </a:rPr>
              <a:t>-factor</a:t>
            </a:r>
            <a:br>
              <a:rPr lang="en-US" dirty="0" smtClean="0">
                <a:latin typeface="Calibri"/>
                <a:cs typeface="Calibri"/>
              </a:rPr>
            </a:br>
            <a:r>
              <a:rPr lang="en-US" dirty="0" smtClean="0">
                <a:latin typeface="Calibri"/>
                <a:cs typeface="Calibri"/>
              </a:rPr>
              <a:t>binding sites</a:t>
            </a:r>
            <a:endParaRPr lang="en-US" dirty="0">
              <a:latin typeface="Calibri"/>
              <a:cs typeface="Calibri"/>
            </a:endParaRPr>
          </a:p>
        </p:txBody>
      </p:sp>
      <p:cxnSp>
        <p:nvCxnSpPr>
          <p:cNvPr id="21" name="Straight Arrow Connector 20"/>
          <p:cNvCxnSpPr/>
          <p:nvPr/>
        </p:nvCxnSpPr>
        <p:spPr>
          <a:xfrm flipH="1">
            <a:off x="2188662" y="3545731"/>
            <a:ext cx="1539501" cy="10213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471580" y="3545731"/>
            <a:ext cx="575764" cy="1226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047344" y="3545731"/>
            <a:ext cx="983662" cy="467400"/>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066871" y="3545731"/>
            <a:ext cx="808934" cy="138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3" idx="2"/>
          </p:cNvCxnSpPr>
          <p:nvPr/>
        </p:nvCxnSpPr>
        <p:spPr>
          <a:xfrm flipH="1">
            <a:off x="5031006" y="4382463"/>
            <a:ext cx="607067" cy="54357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3" idx="2"/>
          </p:cNvCxnSpPr>
          <p:nvPr/>
        </p:nvCxnSpPr>
        <p:spPr>
          <a:xfrm>
            <a:off x="5638073" y="4382463"/>
            <a:ext cx="527638" cy="3899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639036" y="1903784"/>
            <a:ext cx="1654968" cy="1165176"/>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02085" y="2555310"/>
            <a:ext cx="718028" cy="369332"/>
          </a:xfrm>
          <a:prstGeom prst="rect">
            <a:avLst/>
          </a:prstGeom>
          <a:noFill/>
        </p:spPr>
        <p:txBody>
          <a:bodyPr wrap="none" rtlCol="0">
            <a:spAutoFit/>
          </a:bodyPr>
          <a:lstStyle/>
          <a:p>
            <a:r>
              <a:rPr lang="en-US" i="1" dirty="0" smtClean="0">
                <a:latin typeface="Calibri"/>
                <a:cs typeface="Calibri"/>
              </a:rPr>
              <a:t>Align</a:t>
            </a:r>
            <a:endParaRPr lang="en-US" i="1" dirty="0">
              <a:latin typeface="Calibri"/>
              <a:cs typeface="Calibri"/>
            </a:endParaRPr>
          </a:p>
        </p:txBody>
      </p:sp>
      <p:cxnSp>
        <p:nvCxnSpPr>
          <p:cNvPr id="23" name="Straight Arrow Connector 22"/>
          <p:cNvCxnSpPr/>
          <p:nvPr/>
        </p:nvCxnSpPr>
        <p:spPr>
          <a:xfrm flipH="1">
            <a:off x="5793666" y="1903784"/>
            <a:ext cx="718434" cy="210934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46983" y="2807067"/>
            <a:ext cx="1129085" cy="369332"/>
          </a:xfrm>
          <a:prstGeom prst="rect">
            <a:avLst/>
          </a:prstGeom>
          <a:noFill/>
        </p:spPr>
        <p:txBody>
          <a:bodyPr wrap="none" rtlCol="0">
            <a:spAutoFit/>
          </a:bodyPr>
          <a:lstStyle/>
          <a:p>
            <a:r>
              <a:rPr lang="en-US" i="1" dirty="0" smtClean="0">
                <a:ln>
                  <a:solidFill>
                    <a:srgbClr val="FF0000"/>
                  </a:solidFill>
                </a:ln>
                <a:latin typeface="Calibri"/>
                <a:cs typeface="Calibri"/>
              </a:rPr>
              <a:t>Assemble</a:t>
            </a:r>
            <a:endParaRPr lang="en-US" i="1" dirty="0">
              <a:ln>
                <a:solidFill>
                  <a:srgbClr val="FF0000"/>
                </a:solidFill>
              </a:ln>
              <a:latin typeface="Calibri"/>
              <a:cs typeface="Calibri"/>
            </a:endParaRPr>
          </a:p>
        </p:txBody>
      </p:sp>
      <p:cxnSp>
        <p:nvCxnSpPr>
          <p:cNvPr id="34" name="Straight Arrow Connector 33"/>
          <p:cNvCxnSpPr>
            <a:stCxn id="13" idx="2"/>
          </p:cNvCxnSpPr>
          <p:nvPr/>
        </p:nvCxnSpPr>
        <p:spPr>
          <a:xfrm flipH="1">
            <a:off x="3704302" y="4382463"/>
            <a:ext cx="1933771" cy="4492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fld id="{7921B202-E8A6-41D8-BF7D-6D6521F32DB2}" type="slidenum">
              <a:rPr lang="fr-FR" smtClean="0"/>
              <a:pPr/>
              <a:t>24</a:t>
            </a:fld>
            <a:endParaRPr lang="fr-FR" dirty="0"/>
          </a:p>
        </p:txBody>
      </p:sp>
      <p:sp>
        <p:nvSpPr>
          <p:cNvPr id="29" name="Rectangle 28"/>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A </a:t>
            </a:r>
            <a:r>
              <a:rPr lang="en-US" b="1" i="1" dirty="0" smtClean="0"/>
              <a:t>Maturing</a:t>
            </a:r>
            <a:r>
              <a:rPr lang="en-US" dirty="0" smtClean="0"/>
              <a:t> Paradigm for </a:t>
            </a:r>
            <a:r>
              <a:rPr lang="en-US" b="1" i="1" dirty="0" err="1" smtClean="0"/>
              <a:t>Transcriptome</a:t>
            </a:r>
            <a:r>
              <a:rPr lang="en-US" dirty="0" smtClean="0"/>
              <a:t> Research</a:t>
            </a:r>
            <a:endParaRPr lang="en-US" kern="0" dirty="0" smtClean="0"/>
          </a:p>
        </p:txBody>
      </p:sp>
      <p:cxnSp>
        <p:nvCxnSpPr>
          <p:cNvPr id="32" name="Connecteur droit 3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2"/>
          <p:cNvSpPr txBox="1"/>
          <p:nvPr/>
        </p:nvSpPr>
        <p:spPr>
          <a:xfrm>
            <a:off x="804246" y="1798543"/>
            <a:ext cx="1856026" cy="1569660"/>
          </a:xfrm>
          <a:prstGeom prst="rect">
            <a:avLst/>
          </a:prstGeom>
          <a:noFill/>
          <a:ln w="57150" cmpd="sng">
            <a:solidFill>
              <a:schemeClr val="tx2"/>
            </a:solidFill>
          </a:ln>
        </p:spPr>
        <p:txBody>
          <a:bodyPr wrap="square" rtlCol="0">
            <a:spAutoFit/>
          </a:bodyPr>
          <a:lstStyle/>
          <a:p>
            <a:r>
              <a:rPr lang="en-US" sz="2400" dirty="0" smtClean="0">
                <a:solidFill>
                  <a:srgbClr val="0000FF"/>
                </a:solidFill>
                <a:latin typeface="Calibri"/>
                <a:cs typeface="Calibri"/>
              </a:rPr>
              <a:t>$$$$$</a:t>
            </a:r>
          </a:p>
          <a:p>
            <a:r>
              <a:rPr lang="en-US" sz="2400" dirty="0" smtClean="0">
                <a:solidFill>
                  <a:srgbClr val="0000FF"/>
                </a:solidFill>
                <a:latin typeface="Calibri"/>
                <a:cs typeface="Calibri"/>
              </a:rPr>
              <a:t>$$$$$</a:t>
            </a:r>
          </a:p>
          <a:p>
            <a:r>
              <a:rPr lang="en-US" sz="2400" dirty="0" smtClean="0">
                <a:solidFill>
                  <a:srgbClr val="0000FF"/>
                </a:solidFill>
                <a:latin typeface="Calibri"/>
                <a:cs typeface="Calibri"/>
              </a:rPr>
              <a:t>$$$$$</a:t>
            </a:r>
          </a:p>
          <a:p>
            <a:r>
              <a:rPr lang="en-US" sz="2400" dirty="0" smtClean="0">
                <a:solidFill>
                  <a:srgbClr val="0000FF"/>
                </a:solidFill>
                <a:latin typeface="Calibri"/>
                <a:cs typeface="Calibri"/>
              </a:rPr>
              <a:t>$$$$$</a:t>
            </a:r>
            <a:endParaRPr lang="en-US" sz="2400" dirty="0">
              <a:solidFill>
                <a:srgbClr val="0000FF"/>
              </a:solidFill>
              <a:latin typeface="Calibri"/>
              <a:cs typeface="Calibri"/>
            </a:endParaRPr>
          </a:p>
        </p:txBody>
      </p:sp>
      <p:sp>
        <p:nvSpPr>
          <p:cNvPr id="67" name="TextBox 3"/>
          <p:cNvSpPr txBox="1"/>
          <p:nvPr/>
        </p:nvSpPr>
        <p:spPr>
          <a:xfrm>
            <a:off x="7325921" y="3907890"/>
            <a:ext cx="301660" cy="369332"/>
          </a:xfrm>
          <a:prstGeom prst="rect">
            <a:avLst/>
          </a:prstGeom>
          <a:noFill/>
          <a:ln w="57150" cmpd="sng">
            <a:solidFill>
              <a:srgbClr val="FF6600"/>
            </a:solidFill>
          </a:ln>
        </p:spPr>
        <p:txBody>
          <a:bodyPr wrap="none" rtlCol="0">
            <a:spAutoFit/>
          </a:bodyPr>
          <a:lstStyle/>
          <a:p>
            <a:r>
              <a:rPr lang="en-US" dirty="0" smtClean="0">
                <a:solidFill>
                  <a:srgbClr val="FF6600"/>
                </a:solidFill>
                <a:latin typeface="Calibri"/>
                <a:cs typeface="Calibri"/>
              </a:rPr>
              <a:t>$</a:t>
            </a:r>
            <a:endParaRPr lang="en-US" dirty="0">
              <a:solidFill>
                <a:srgbClr val="FF6600"/>
              </a:solidFill>
              <a:latin typeface="Calibri"/>
              <a:cs typeface="Calibri"/>
            </a:endParaRPr>
          </a:p>
        </p:txBody>
      </p:sp>
      <p:sp>
        <p:nvSpPr>
          <p:cNvPr id="68" name="TextBox 27"/>
          <p:cNvSpPr txBox="1"/>
          <p:nvPr/>
        </p:nvSpPr>
        <p:spPr>
          <a:xfrm>
            <a:off x="2148439" y="2434389"/>
            <a:ext cx="301660" cy="369332"/>
          </a:xfrm>
          <a:prstGeom prst="rect">
            <a:avLst/>
          </a:prstGeom>
          <a:noFill/>
          <a:ln w="57150" cmpd="sng">
            <a:solidFill>
              <a:srgbClr val="FF6600"/>
            </a:solidFill>
          </a:ln>
        </p:spPr>
        <p:txBody>
          <a:bodyPr wrap="none" rtlCol="0">
            <a:spAutoFit/>
          </a:bodyPr>
          <a:lstStyle/>
          <a:p>
            <a:r>
              <a:rPr lang="en-US" dirty="0" smtClean="0">
                <a:solidFill>
                  <a:srgbClr val="FF6600"/>
                </a:solidFill>
                <a:latin typeface="Calibri"/>
                <a:cs typeface="Calibri"/>
              </a:rPr>
              <a:t>$</a:t>
            </a:r>
            <a:endParaRPr lang="en-US" dirty="0">
              <a:solidFill>
                <a:srgbClr val="FF6600"/>
              </a:solidFill>
              <a:latin typeface="Calibri"/>
              <a:cs typeface="Calibri"/>
            </a:endParaRPr>
          </a:p>
        </p:txBody>
      </p:sp>
      <p:sp>
        <p:nvSpPr>
          <p:cNvPr id="69" name="TextBox 8"/>
          <p:cNvSpPr txBox="1"/>
          <p:nvPr/>
        </p:nvSpPr>
        <p:spPr>
          <a:xfrm>
            <a:off x="1721360" y="2318411"/>
            <a:ext cx="364202" cy="523220"/>
          </a:xfrm>
          <a:prstGeom prst="rect">
            <a:avLst/>
          </a:prstGeom>
          <a:noFill/>
        </p:spPr>
        <p:txBody>
          <a:bodyPr wrap="none" rtlCol="0">
            <a:spAutoFit/>
          </a:bodyPr>
          <a:lstStyle/>
          <a:p>
            <a:r>
              <a:rPr lang="en-US" sz="2800" b="1" dirty="0" smtClean="0">
                <a:latin typeface="Calibri"/>
                <a:cs typeface="Calibri"/>
              </a:rPr>
              <a:t>+</a:t>
            </a:r>
            <a:endParaRPr lang="en-US" sz="2800" b="1" dirty="0">
              <a:latin typeface="Calibri"/>
              <a:cs typeface="Calibri"/>
            </a:endParaRPr>
          </a:p>
        </p:txBody>
      </p:sp>
    </p:spTree>
    <p:extLst>
      <p:ext uri="{BB962C8B-B14F-4D97-AF65-F5344CB8AC3E}">
        <p14:creationId xmlns:p14="http://schemas.microsoft.com/office/powerpoint/2010/main" val="29247103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679" y="1534452"/>
            <a:ext cx="1813317" cy="369332"/>
          </a:xfrm>
          <a:prstGeom prst="rect">
            <a:avLst/>
          </a:prstGeom>
          <a:noFill/>
        </p:spPr>
        <p:txBody>
          <a:bodyPr wrap="none" rtlCol="0">
            <a:spAutoFit/>
          </a:bodyPr>
          <a:lstStyle/>
          <a:p>
            <a:r>
              <a:rPr lang="en-US" b="1" dirty="0" smtClean="0">
                <a:solidFill>
                  <a:srgbClr val="4F81BD"/>
                </a:solidFill>
                <a:latin typeface="Calibri"/>
                <a:cs typeface="Calibri"/>
              </a:rPr>
              <a:t>WGS Sequencing</a:t>
            </a:r>
            <a:endParaRPr lang="en-US" b="1" dirty="0">
              <a:solidFill>
                <a:srgbClr val="4F81BD"/>
              </a:solidFill>
              <a:latin typeface="Calibri"/>
              <a:cs typeface="Calibri"/>
            </a:endParaRPr>
          </a:p>
        </p:txBody>
      </p:sp>
      <p:sp>
        <p:nvSpPr>
          <p:cNvPr id="6" name="TextBox 5"/>
          <p:cNvSpPr txBox="1"/>
          <p:nvPr/>
        </p:nvSpPr>
        <p:spPr>
          <a:xfrm>
            <a:off x="5934787" y="1483144"/>
            <a:ext cx="1005428" cy="369332"/>
          </a:xfrm>
          <a:prstGeom prst="rect">
            <a:avLst/>
          </a:prstGeom>
          <a:noFill/>
          <a:ln>
            <a:noFill/>
          </a:ln>
        </p:spPr>
        <p:txBody>
          <a:bodyPr wrap="none" rtlCol="0">
            <a:spAutoFit/>
          </a:bodyPr>
          <a:lstStyle/>
          <a:p>
            <a:r>
              <a:rPr lang="en-US" dirty="0" smtClean="0">
                <a:ln>
                  <a:solidFill>
                    <a:srgbClr val="FF0000"/>
                  </a:solidFill>
                </a:ln>
                <a:solidFill>
                  <a:srgbClr val="FF6600"/>
                </a:solidFill>
                <a:latin typeface="Calibri"/>
                <a:cs typeface="Calibri"/>
              </a:rPr>
              <a:t>RNA-</a:t>
            </a:r>
            <a:r>
              <a:rPr lang="en-US" dirty="0" err="1" smtClean="0">
                <a:ln>
                  <a:solidFill>
                    <a:srgbClr val="FF0000"/>
                  </a:solidFill>
                </a:ln>
                <a:solidFill>
                  <a:srgbClr val="FF6600"/>
                </a:solidFill>
                <a:latin typeface="Calibri"/>
                <a:cs typeface="Calibri"/>
              </a:rPr>
              <a:t>Seq</a:t>
            </a:r>
            <a:endParaRPr lang="en-US" dirty="0">
              <a:ln>
                <a:solidFill>
                  <a:srgbClr val="FF0000"/>
                </a:solidFill>
              </a:ln>
              <a:solidFill>
                <a:srgbClr val="FF6600"/>
              </a:solidFill>
              <a:latin typeface="Calibri"/>
              <a:cs typeface="Calibri"/>
            </a:endParaRPr>
          </a:p>
        </p:txBody>
      </p:sp>
      <p:sp>
        <p:nvSpPr>
          <p:cNvPr id="7" name="TextBox 6"/>
          <p:cNvSpPr txBox="1"/>
          <p:nvPr/>
        </p:nvSpPr>
        <p:spPr>
          <a:xfrm>
            <a:off x="3625534" y="2301438"/>
            <a:ext cx="1129085" cy="369332"/>
          </a:xfrm>
          <a:prstGeom prst="rect">
            <a:avLst/>
          </a:prstGeom>
          <a:noFill/>
        </p:spPr>
        <p:txBody>
          <a:bodyPr wrap="none" rtlCol="0">
            <a:spAutoFit/>
          </a:bodyPr>
          <a:lstStyle/>
          <a:p>
            <a:r>
              <a:rPr lang="en-US" i="1" dirty="0" smtClean="0">
                <a:latin typeface="Calibri"/>
                <a:cs typeface="Calibri"/>
              </a:rPr>
              <a:t>Assemble</a:t>
            </a:r>
            <a:endParaRPr lang="en-US" i="1" dirty="0">
              <a:latin typeface="Calibri"/>
              <a:cs typeface="Calibri"/>
            </a:endParaRPr>
          </a:p>
        </p:txBody>
      </p:sp>
      <p:sp>
        <p:nvSpPr>
          <p:cNvPr id="8" name="TextBox 7"/>
          <p:cNvSpPr txBox="1"/>
          <p:nvPr/>
        </p:nvSpPr>
        <p:spPr>
          <a:xfrm>
            <a:off x="2627784" y="3068960"/>
            <a:ext cx="2403222" cy="369332"/>
          </a:xfrm>
          <a:prstGeom prst="rect">
            <a:avLst/>
          </a:prstGeom>
          <a:noFill/>
        </p:spPr>
        <p:txBody>
          <a:bodyPr wrap="none" rtlCol="0">
            <a:spAutoFit/>
          </a:bodyPr>
          <a:lstStyle/>
          <a:p>
            <a:r>
              <a:rPr lang="en-US" dirty="0" smtClean="0">
                <a:latin typeface="Calibri"/>
                <a:cs typeface="Calibri"/>
              </a:rPr>
              <a:t>Draft Genome Scaffolds</a:t>
            </a:r>
            <a:endParaRPr lang="en-US" dirty="0">
              <a:latin typeface="Calibri"/>
              <a:cs typeface="Calibri"/>
            </a:endParaRPr>
          </a:p>
        </p:txBody>
      </p:sp>
      <p:sp>
        <p:nvSpPr>
          <p:cNvPr id="11" name="TextBox 10"/>
          <p:cNvSpPr txBox="1"/>
          <p:nvPr/>
        </p:nvSpPr>
        <p:spPr>
          <a:xfrm>
            <a:off x="3300903" y="4926042"/>
            <a:ext cx="649261" cy="369332"/>
          </a:xfrm>
          <a:prstGeom prst="rect">
            <a:avLst/>
          </a:prstGeom>
          <a:noFill/>
        </p:spPr>
        <p:txBody>
          <a:bodyPr wrap="none" rtlCol="0">
            <a:spAutoFit/>
          </a:bodyPr>
          <a:lstStyle/>
          <a:p>
            <a:r>
              <a:rPr lang="en-US" dirty="0" smtClean="0">
                <a:ln>
                  <a:solidFill>
                    <a:srgbClr val="FF0000"/>
                  </a:solidFill>
                </a:ln>
                <a:latin typeface="Calibri"/>
                <a:cs typeface="Calibri"/>
              </a:rPr>
              <a:t>SNPs</a:t>
            </a:r>
            <a:endParaRPr lang="en-US" dirty="0">
              <a:ln>
                <a:solidFill>
                  <a:srgbClr val="FF0000"/>
                </a:solidFill>
              </a:ln>
              <a:latin typeface="Calibri"/>
              <a:cs typeface="Calibri"/>
            </a:endParaRPr>
          </a:p>
        </p:txBody>
      </p:sp>
      <p:sp>
        <p:nvSpPr>
          <p:cNvPr id="12" name="TextBox 11"/>
          <p:cNvSpPr txBox="1"/>
          <p:nvPr/>
        </p:nvSpPr>
        <p:spPr>
          <a:xfrm>
            <a:off x="5687747" y="4885150"/>
            <a:ext cx="1190500" cy="369332"/>
          </a:xfrm>
          <a:prstGeom prst="rect">
            <a:avLst/>
          </a:prstGeom>
          <a:noFill/>
        </p:spPr>
        <p:txBody>
          <a:bodyPr wrap="none" rtlCol="0">
            <a:spAutoFit/>
          </a:bodyPr>
          <a:lstStyle/>
          <a:p>
            <a:r>
              <a:rPr lang="en-US" dirty="0" smtClean="0">
                <a:ln>
                  <a:solidFill>
                    <a:srgbClr val="FF0000"/>
                  </a:solidFill>
                </a:ln>
                <a:latin typeface="Calibri"/>
                <a:cs typeface="Calibri"/>
              </a:rPr>
              <a:t>Expression</a:t>
            </a:r>
            <a:endParaRPr lang="en-US" dirty="0">
              <a:ln>
                <a:solidFill>
                  <a:srgbClr val="FF0000"/>
                </a:solidFill>
              </a:ln>
              <a:latin typeface="Calibri"/>
              <a:cs typeface="Calibri"/>
            </a:endParaRPr>
          </a:p>
        </p:txBody>
      </p:sp>
      <p:sp>
        <p:nvSpPr>
          <p:cNvPr id="13" name="TextBox 12"/>
          <p:cNvSpPr txBox="1"/>
          <p:nvPr/>
        </p:nvSpPr>
        <p:spPr>
          <a:xfrm>
            <a:off x="5026367" y="4013131"/>
            <a:ext cx="1223412" cy="369332"/>
          </a:xfrm>
          <a:prstGeom prst="rect">
            <a:avLst/>
          </a:prstGeom>
          <a:noFill/>
        </p:spPr>
        <p:txBody>
          <a:bodyPr wrap="none" rtlCol="0">
            <a:spAutoFit/>
          </a:bodyPr>
          <a:lstStyle/>
          <a:p>
            <a:r>
              <a:rPr lang="en-US" dirty="0" smtClean="0">
                <a:ln>
                  <a:solidFill>
                    <a:srgbClr val="FF0000"/>
                  </a:solidFill>
                </a:ln>
                <a:latin typeface="Calibri"/>
                <a:cs typeface="Calibri"/>
              </a:rPr>
              <a:t>Transcripts</a:t>
            </a:r>
            <a:endParaRPr lang="en-US" dirty="0">
              <a:ln>
                <a:solidFill>
                  <a:srgbClr val="FF0000"/>
                </a:solidFill>
              </a:ln>
              <a:latin typeface="Calibri"/>
              <a:cs typeface="Calibri"/>
            </a:endParaRPr>
          </a:p>
        </p:txBody>
      </p:sp>
      <p:sp>
        <p:nvSpPr>
          <p:cNvPr id="14" name="TextBox 13"/>
          <p:cNvSpPr txBox="1"/>
          <p:nvPr/>
        </p:nvSpPr>
        <p:spPr>
          <a:xfrm>
            <a:off x="596969" y="4166801"/>
            <a:ext cx="1335109" cy="369332"/>
          </a:xfrm>
          <a:prstGeom prst="rect">
            <a:avLst/>
          </a:prstGeom>
          <a:noFill/>
        </p:spPr>
        <p:txBody>
          <a:bodyPr wrap="none" rtlCol="0">
            <a:spAutoFit/>
          </a:bodyPr>
          <a:lstStyle/>
          <a:p>
            <a:r>
              <a:rPr lang="en-US" dirty="0" smtClean="0">
                <a:latin typeface="Calibri"/>
                <a:cs typeface="Calibri"/>
              </a:rPr>
              <a:t>Methylation</a:t>
            </a:r>
            <a:endParaRPr lang="en-US" dirty="0">
              <a:latin typeface="Calibri"/>
              <a:cs typeface="Calibri"/>
            </a:endParaRPr>
          </a:p>
        </p:txBody>
      </p:sp>
      <p:sp>
        <p:nvSpPr>
          <p:cNvPr id="15" name="TextBox 14"/>
          <p:cNvSpPr txBox="1"/>
          <p:nvPr/>
        </p:nvSpPr>
        <p:spPr>
          <a:xfrm>
            <a:off x="4430826" y="4926042"/>
            <a:ext cx="966931" cy="369332"/>
          </a:xfrm>
          <a:prstGeom prst="rect">
            <a:avLst/>
          </a:prstGeom>
          <a:noFill/>
        </p:spPr>
        <p:txBody>
          <a:bodyPr wrap="none" rtlCol="0">
            <a:spAutoFit/>
          </a:bodyPr>
          <a:lstStyle/>
          <a:p>
            <a:r>
              <a:rPr lang="en-US" dirty="0" smtClean="0">
                <a:ln>
                  <a:solidFill>
                    <a:srgbClr val="FF0000"/>
                  </a:solidFill>
                </a:ln>
                <a:latin typeface="Calibri"/>
                <a:cs typeface="Calibri"/>
              </a:rPr>
              <a:t>Proteins</a:t>
            </a:r>
            <a:endParaRPr lang="en-US" dirty="0">
              <a:ln>
                <a:solidFill>
                  <a:srgbClr val="FF0000"/>
                </a:solidFill>
              </a:ln>
              <a:latin typeface="Calibri"/>
              <a:cs typeface="Calibri"/>
            </a:endParaRPr>
          </a:p>
        </p:txBody>
      </p:sp>
      <p:cxnSp>
        <p:nvCxnSpPr>
          <p:cNvPr id="17" name="Straight Arrow Connector 16"/>
          <p:cNvCxnSpPr/>
          <p:nvPr/>
        </p:nvCxnSpPr>
        <p:spPr>
          <a:xfrm>
            <a:off x="3625534" y="2006409"/>
            <a:ext cx="25658" cy="1062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417360" y="3545731"/>
            <a:ext cx="2310803" cy="64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19888" y="4623388"/>
            <a:ext cx="1364476" cy="646331"/>
          </a:xfrm>
          <a:prstGeom prst="rect">
            <a:avLst/>
          </a:prstGeom>
          <a:noFill/>
        </p:spPr>
        <p:txBody>
          <a:bodyPr wrap="none" rtlCol="0">
            <a:spAutoFit/>
          </a:bodyPr>
          <a:lstStyle/>
          <a:p>
            <a:pPr algn="ctr"/>
            <a:r>
              <a:rPr lang="en-US" dirty="0" err="1" smtClean="0">
                <a:latin typeface="Calibri"/>
                <a:cs typeface="Calibri"/>
              </a:rPr>
              <a:t>Tx</a:t>
            </a:r>
            <a:r>
              <a:rPr lang="en-US" dirty="0" smtClean="0">
                <a:latin typeface="Calibri"/>
                <a:cs typeface="Calibri"/>
              </a:rPr>
              <a:t>-factor</a:t>
            </a:r>
            <a:br>
              <a:rPr lang="en-US" dirty="0" smtClean="0">
                <a:latin typeface="Calibri"/>
                <a:cs typeface="Calibri"/>
              </a:rPr>
            </a:br>
            <a:r>
              <a:rPr lang="en-US" dirty="0" smtClean="0">
                <a:latin typeface="Calibri"/>
                <a:cs typeface="Calibri"/>
              </a:rPr>
              <a:t>binding sites</a:t>
            </a:r>
            <a:endParaRPr lang="en-US" dirty="0">
              <a:latin typeface="Calibri"/>
              <a:cs typeface="Calibri"/>
            </a:endParaRPr>
          </a:p>
        </p:txBody>
      </p:sp>
      <p:cxnSp>
        <p:nvCxnSpPr>
          <p:cNvPr id="21" name="Straight Arrow Connector 20"/>
          <p:cNvCxnSpPr/>
          <p:nvPr/>
        </p:nvCxnSpPr>
        <p:spPr>
          <a:xfrm flipH="1">
            <a:off x="2188662" y="3545731"/>
            <a:ext cx="1539501" cy="10213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471580" y="3545731"/>
            <a:ext cx="575764" cy="1226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047344" y="3545731"/>
            <a:ext cx="983662" cy="467400"/>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066871" y="3545731"/>
            <a:ext cx="808934" cy="138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3" idx="2"/>
          </p:cNvCxnSpPr>
          <p:nvPr/>
        </p:nvCxnSpPr>
        <p:spPr>
          <a:xfrm flipH="1">
            <a:off x="5031006" y="4382463"/>
            <a:ext cx="607067" cy="54357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3" idx="2"/>
          </p:cNvCxnSpPr>
          <p:nvPr/>
        </p:nvCxnSpPr>
        <p:spPr>
          <a:xfrm>
            <a:off x="5638073" y="4382463"/>
            <a:ext cx="527638" cy="3899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639036" y="1903784"/>
            <a:ext cx="1654968" cy="1165176"/>
          </a:xfrm>
          <a:prstGeom prst="straightConnector1">
            <a:avLst/>
          </a:prstGeom>
          <a:ln>
            <a:solidFill>
              <a:srgbClr val="1F497D"/>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02085" y="2555310"/>
            <a:ext cx="718028" cy="369332"/>
          </a:xfrm>
          <a:prstGeom prst="rect">
            <a:avLst/>
          </a:prstGeom>
          <a:noFill/>
        </p:spPr>
        <p:txBody>
          <a:bodyPr wrap="none" rtlCol="0">
            <a:spAutoFit/>
          </a:bodyPr>
          <a:lstStyle/>
          <a:p>
            <a:r>
              <a:rPr lang="en-US" i="1" dirty="0" smtClean="0">
                <a:latin typeface="Calibri"/>
                <a:cs typeface="Calibri"/>
              </a:rPr>
              <a:t>Align</a:t>
            </a:r>
            <a:endParaRPr lang="en-US" i="1" dirty="0">
              <a:latin typeface="Calibri"/>
              <a:cs typeface="Calibri"/>
            </a:endParaRPr>
          </a:p>
        </p:txBody>
      </p:sp>
      <p:cxnSp>
        <p:nvCxnSpPr>
          <p:cNvPr id="23" name="Straight Arrow Connector 22"/>
          <p:cNvCxnSpPr/>
          <p:nvPr/>
        </p:nvCxnSpPr>
        <p:spPr>
          <a:xfrm flipH="1">
            <a:off x="5793666" y="1903784"/>
            <a:ext cx="718434" cy="210934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46983" y="2807067"/>
            <a:ext cx="1129085" cy="369332"/>
          </a:xfrm>
          <a:prstGeom prst="rect">
            <a:avLst/>
          </a:prstGeom>
          <a:noFill/>
        </p:spPr>
        <p:txBody>
          <a:bodyPr wrap="none" rtlCol="0">
            <a:spAutoFit/>
          </a:bodyPr>
          <a:lstStyle/>
          <a:p>
            <a:r>
              <a:rPr lang="en-US" i="1" dirty="0" smtClean="0">
                <a:ln>
                  <a:solidFill>
                    <a:srgbClr val="FF0000"/>
                  </a:solidFill>
                </a:ln>
                <a:latin typeface="Calibri"/>
                <a:cs typeface="Calibri"/>
              </a:rPr>
              <a:t>Assemble</a:t>
            </a:r>
            <a:endParaRPr lang="en-US" i="1" dirty="0">
              <a:ln>
                <a:solidFill>
                  <a:srgbClr val="FF0000"/>
                </a:solidFill>
              </a:ln>
              <a:latin typeface="Calibri"/>
              <a:cs typeface="Calibri"/>
            </a:endParaRPr>
          </a:p>
        </p:txBody>
      </p:sp>
      <p:cxnSp>
        <p:nvCxnSpPr>
          <p:cNvPr id="34" name="Straight Arrow Connector 33"/>
          <p:cNvCxnSpPr>
            <a:stCxn id="13" idx="2"/>
          </p:cNvCxnSpPr>
          <p:nvPr/>
        </p:nvCxnSpPr>
        <p:spPr>
          <a:xfrm flipH="1">
            <a:off x="3704302" y="4382463"/>
            <a:ext cx="1933771" cy="4492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fld id="{7921B202-E8A6-41D8-BF7D-6D6521F32DB2}" type="slidenum">
              <a:rPr lang="fr-FR" smtClean="0"/>
              <a:pPr/>
              <a:t>25</a:t>
            </a:fld>
            <a:endParaRPr lang="fr-FR"/>
          </a:p>
        </p:txBody>
      </p:sp>
      <p:sp>
        <p:nvSpPr>
          <p:cNvPr id="29" name="Rectangle 28"/>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A </a:t>
            </a:r>
            <a:r>
              <a:rPr lang="en-US" b="1" i="1" dirty="0" smtClean="0"/>
              <a:t>Maturing</a:t>
            </a:r>
            <a:r>
              <a:rPr lang="en-US" dirty="0" smtClean="0"/>
              <a:t> Paradigm for </a:t>
            </a:r>
            <a:r>
              <a:rPr lang="en-US" b="1" i="1" dirty="0" err="1" smtClean="0"/>
              <a:t>Transcriptome</a:t>
            </a:r>
            <a:r>
              <a:rPr lang="en-US" dirty="0" smtClean="0"/>
              <a:t> Research</a:t>
            </a:r>
            <a:endParaRPr lang="en-US" kern="0" dirty="0" smtClean="0"/>
          </a:p>
        </p:txBody>
      </p:sp>
      <p:cxnSp>
        <p:nvCxnSpPr>
          <p:cNvPr id="32" name="Connecteur droit 3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2"/>
          <p:cNvSpPr txBox="1"/>
          <p:nvPr/>
        </p:nvSpPr>
        <p:spPr>
          <a:xfrm>
            <a:off x="804246" y="1798543"/>
            <a:ext cx="1856026" cy="1569660"/>
          </a:xfrm>
          <a:prstGeom prst="rect">
            <a:avLst/>
          </a:prstGeom>
          <a:noFill/>
          <a:ln w="57150" cmpd="sng">
            <a:solidFill>
              <a:schemeClr val="tx2"/>
            </a:solidFill>
          </a:ln>
        </p:spPr>
        <p:txBody>
          <a:bodyPr wrap="square" rtlCol="0">
            <a:spAutoFit/>
          </a:bodyPr>
          <a:lstStyle/>
          <a:p>
            <a:r>
              <a:rPr lang="en-US" sz="2400" dirty="0" smtClean="0">
                <a:solidFill>
                  <a:srgbClr val="0000FF"/>
                </a:solidFill>
                <a:latin typeface="Calibri"/>
                <a:cs typeface="Calibri"/>
              </a:rPr>
              <a:t>$$$$$</a:t>
            </a:r>
          </a:p>
          <a:p>
            <a:r>
              <a:rPr lang="en-US" sz="2400" dirty="0" smtClean="0">
                <a:solidFill>
                  <a:srgbClr val="0000FF"/>
                </a:solidFill>
                <a:latin typeface="Calibri"/>
                <a:cs typeface="Calibri"/>
              </a:rPr>
              <a:t>$$$$$</a:t>
            </a:r>
          </a:p>
          <a:p>
            <a:r>
              <a:rPr lang="en-US" sz="2400" dirty="0" smtClean="0">
                <a:solidFill>
                  <a:srgbClr val="0000FF"/>
                </a:solidFill>
                <a:latin typeface="Calibri"/>
                <a:cs typeface="Calibri"/>
              </a:rPr>
              <a:t>$$$$$</a:t>
            </a:r>
          </a:p>
          <a:p>
            <a:r>
              <a:rPr lang="en-US" sz="2400" dirty="0" smtClean="0">
                <a:solidFill>
                  <a:srgbClr val="0000FF"/>
                </a:solidFill>
                <a:latin typeface="Calibri"/>
                <a:cs typeface="Calibri"/>
              </a:rPr>
              <a:t>$$$$$</a:t>
            </a:r>
            <a:endParaRPr lang="en-US" sz="2400" dirty="0">
              <a:solidFill>
                <a:srgbClr val="0000FF"/>
              </a:solidFill>
              <a:latin typeface="Calibri"/>
              <a:cs typeface="Calibri"/>
            </a:endParaRPr>
          </a:p>
        </p:txBody>
      </p:sp>
      <p:sp>
        <p:nvSpPr>
          <p:cNvPr id="67" name="TextBox 3"/>
          <p:cNvSpPr txBox="1"/>
          <p:nvPr/>
        </p:nvSpPr>
        <p:spPr>
          <a:xfrm>
            <a:off x="7325921" y="3907890"/>
            <a:ext cx="301660" cy="369332"/>
          </a:xfrm>
          <a:prstGeom prst="rect">
            <a:avLst/>
          </a:prstGeom>
          <a:noFill/>
          <a:ln w="57150" cmpd="sng">
            <a:solidFill>
              <a:srgbClr val="FF6600"/>
            </a:solidFill>
          </a:ln>
        </p:spPr>
        <p:txBody>
          <a:bodyPr wrap="none" rtlCol="0">
            <a:spAutoFit/>
          </a:bodyPr>
          <a:lstStyle/>
          <a:p>
            <a:r>
              <a:rPr lang="en-US" dirty="0" smtClean="0">
                <a:solidFill>
                  <a:srgbClr val="FF6600"/>
                </a:solidFill>
                <a:latin typeface="Calibri"/>
                <a:cs typeface="Calibri"/>
              </a:rPr>
              <a:t>$</a:t>
            </a:r>
            <a:endParaRPr lang="en-US" dirty="0">
              <a:solidFill>
                <a:srgbClr val="FF6600"/>
              </a:solidFill>
              <a:latin typeface="Calibri"/>
              <a:cs typeface="Calibri"/>
            </a:endParaRPr>
          </a:p>
        </p:txBody>
      </p:sp>
      <p:sp>
        <p:nvSpPr>
          <p:cNvPr id="68" name="TextBox 27"/>
          <p:cNvSpPr txBox="1"/>
          <p:nvPr/>
        </p:nvSpPr>
        <p:spPr>
          <a:xfrm>
            <a:off x="2148439" y="2434389"/>
            <a:ext cx="301660" cy="369332"/>
          </a:xfrm>
          <a:prstGeom prst="rect">
            <a:avLst/>
          </a:prstGeom>
          <a:noFill/>
          <a:ln w="57150" cmpd="sng">
            <a:solidFill>
              <a:srgbClr val="FF6600"/>
            </a:solidFill>
          </a:ln>
        </p:spPr>
        <p:txBody>
          <a:bodyPr wrap="none" rtlCol="0">
            <a:spAutoFit/>
          </a:bodyPr>
          <a:lstStyle/>
          <a:p>
            <a:r>
              <a:rPr lang="en-US" dirty="0" smtClean="0">
                <a:solidFill>
                  <a:srgbClr val="FF6600"/>
                </a:solidFill>
                <a:latin typeface="Calibri"/>
                <a:cs typeface="Calibri"/>
              </a:rPr>
              <a:t>$</a:t>
            </a:r>
            <a:endParaRPr lang="en-US" dirty="0">
              <a:solidFill>
                <a:srgbClr val="FF6600"/>
              </a:solidFill>
              <a:latin typeface="Calibri"/>
              <a:cs typeface="Calibri"/>
            </a:endParaRPr>
          </a:p>
        </p:txBody>
      </p:sp>
      <p:sp>
        <p:nvSpPr>
          <p:cNvPr id="69" name="TextBox 8"/>
          <p:cNvSpPr txBox="1"/>
          <p:nvPr/>
        </p:nvSpPr>
        <p:spPr>
          <a:xfrm>
            <a:off x="1721360" y="2318411"/>
            <a:ext cx="364202" cy="523220"/>
          </a:xfrm>
          <a:prstGeom prst="rect">
            <a:avLst/>
          </a:prstGeom>
          <a:noFill/>
        </p:spPr>
        <p:txBody>
          <a:bodyPr wrap="none" rtlCol="0">
            <a:spAutoFit/>
          </a:bodyPr>
          <a:lstStyle/>
          <a:p>
            <a:r>
              <a:rPr lang="en-US" sz="2800" b="1" dirty="0" smtClean="0">
                <a:latin typeface="Calibri"/>
                <a:cs typeface="Calibri"/>
              </a:rPr>
              <a:t>+</a:t>
            </a:r>
            <a:endParaRPr lang="en-US" sz="2800" b="1" dirty="0">
              <a:latin typeface="Calibri"/>
              <a:cs typeface="Calibri"/>
            </a:endParaRPr>
          </a:p>
        </p:txBody>
      </p:sp>
      <p:pic>
        <p:nvPicPr>
          <p:cNvPr id="37"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7755" y="2102864"/>
            <a:ext cx="973118" cy="973118"/>
          </a:xfrm>
          <a:prstGeom prst="rect">
            <a:avLst/>
          </a:prstGeom>
        </p:spPr>
      </p:pic>
      <p:grpSp>
        <p:nvGrpSpPr>
          <p:cNvPr id="38" name="Group 41"/>
          <p:cNvGrpSpPr/>
          <p:nvPr/>
        </p:nvGrpSpPr>
        <p:grpSpPr>
          <a:xfrm>
            <a:off x="4426082" y="1961743"/>
            <a:ext cx="4632581" cy="4896257"/>
            <a:chOff x="4426082" y="1961743"/>
            <a:chExt cx="4632581" cy="4896257"/>
          </a:xfrm>
        </p:grpSpPr>
        <p:pic>
          <p:nvPicPr>
            <p:cNvPr id="39"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26082" y="5819769"/>
              <a:ext cx="1038231" cy="1038231"/>
            </a:xfrm>
            <a:prstGeom prst="rect">
              <a:avLst/>
            </a:prstGeom>
          </p:spPr>
        </p:pic>
        <p:pic>
          <p:nvPicPr>
            <p:cNvPr id="41"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27795" y="5688908"/>
              <a:ext cx="1056305" cy="1056305"/>
            </a:xfrm>
            <a:prstGeom prst="rect">
              <a:avLst/>
            </a:prstGeom>
          </p:spPr>
        </p:pic>
        <p:pic>
          <p:nvPicPr>
            <p:cNvPr id="42"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63613" y="5660632"/>
              <a:ext cx="1084581" cy="1084581"/>
            </a:xfrm>
            <a:prstGeom prst="rect">
              <a:avLst/>
            </a:prstGeom>
          </p:spPr>
        </p:pic>
        <p:pic>
          <p:nvPicPr>
            <p:cNvPr id="43"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2516" y="5684813"/>
              <a:ext cx="1126147" cy="1126147"/>
            </a:xfrm>
            <a:prstGeom prst="rect">
              <a:avLst/>
            </a:prstGeom>
          </p:spPr>
        </p:pic>
        <p:pic>
          <p:nvPicPr>
            <p:cNvPr id="45"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93551" y="4426189"/>
              <a:ext cx="1133276" cy="1133276"/>
            </a:xfrm>
            <a:prstGeom prst="rect">
              <a:avLst/>
            </a:prstGeom>
          </p:spPr>
        </p:pic>
        <p:pic>
          <p:nvPicPr>
            <p:cNvPr id="46"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48194" y="3281669"/>
              <a:ext cx="1056305" cy="1056305"/>
            </a:xfrm>
            <a:prstGeom prst="rect">
              <a:avLst/>
            </a:prstGeom>
          </p:spPr>
        </p:pic>
        <p:pic>
          <p:nvPicPr>
            <p:cNvPr id="47"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93551" y="1961743"/>
              <a:ext cx="1109415" cy="1109415"/>
            </a:xfrm>
            <a:prstGeom prst="rect">
              <a:avLst/>
            </a:prstGeom>
          </p:spPr>
        </p:pic>
        <p:pic>
          <p:nvPicPr>
            <p:cNvPr id="48" name="Picture 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65446" y="2227024"/>
              <a:ext cx="920950" cy="920950"/>
            </a:xfrm>
            <a:prstGeom prst="rect">
              <a:avLst/>
            </a:prstGeom>
          </p:spPr>
        </p:pic>
      </p:grpSp>
    </p:spTree>
    <p:extLst>
      <p:ext uri="{BB962C8B-B14F-4D97-AF65-F5344CB8AC3E}">
        <p14:creationId xmlns:p14="http://schemas.microsoft.com/office/powerpoint/2010/main" val="292471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Sequencing</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51554" name="Picture 2" descr="Afficher l'image d'origine"/>
          <p:cNvPicPr>
            <a:picLocks noChangeAspect="1" noChangeArrowheads="1"/>
          </p:cNvPicPr>
          <p:nvPr/>
        </p:nvPicPr>
        <p:blipFill>
          <a:blip r:embed="rId3" cstate="print"/>
          <a:srcRect/>
          <a:stretch>
            <a:fillRect/>
          </a:stretch>
        </p:blipFill>
        <p:spPr bwMode="auto">
          <a:xfrm>
            <a:off x="2123728" y="1556792"/>
            <a:ext cx="4762500" cy="3648076"/>
          </a:xfrm>
          <a:prstGeom prst="rect">
            <a:avLst/>
          </a:prstGeom>
          <a:noFill/>
        </p:spPr>
      </p:pic>
      <p:sp>
        <p:nvSpPr>
          <p:cNvPr id="8"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27</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sp>
        <p:nvSpPr>
          <p:cNvPr id="15" name="ZoneTexte 14"/>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28</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pic>
        <p:nvPicPr>
          <p:cNvPr id="121" name="Picture 2" descr="http://www.nature.com/article-assets/npg/srep/2015/150330/srep09570/images_hires/w926/srep09570-f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572" y="2060848"/>
            <a:ext cx="2232248" cy="504056"/>
          </a:xfrm>
          <a:prstGeom prst="rect">
            <a:avLst/>
          </a:prstGeom>
          <a:noFill/>
        </p:spPr>
      </p:pic>
      <p:cxnSp>
        <p:nvCxnSpPr>
          <p:cNvPr id="130" name="Connecteur droit avec flèche 129"/>
          <p:cNvCxnSpPr>
            <a:stCxn id="157698" idx="2"/>
            <a:endCxn id="121" idx="0"/>
          </p:cNvCxnSpPr>
          <p:nvPr/>
        </p:nvCxnSpPr>
        <p:spPr>
          <a:xfrm>
            <a:off x="1223628" y="1556792"/>
            <a:ext cx="612068" cy="50405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ZoneTexte 146"/>
          <p:cNvSpPr txBox="1"/>
          <p:nvPr/>
        </p:nvSpPr>
        <p:spPr>
          <a:xfrm>
            <a:off x="1835696" y="1628800"/>
            <a:ext cx="1370888"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selection</a:t>
            </a:r>
            <a:endParaRPr lang="fr-FR" sz="1400" dirty="0">
              <a:solidFill>
                <a:schemeClr val="tx1">
                  <a:lumMod val="75000"/>
                  <a:lumOff val="25000"/>
                </a:schemeClr>
              </a:solidFill>
            </a:endParaRPr>
          </a:p>
        </p:txBody>
      </p:sp>
      <p:sp>
        <p:nvSpPr>
          <p:cNvPr id="29" name="ZoneTexte 28"/>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2982330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29</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pic>
        <p:nvPicPr>
          <p:cNvPr id="121" name="Picture 2" descr="http://www.nature.com/article-assets/npg/srep/2015/150330/srep09570/images_hires/w926/srep09570-f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572" y="2060848"/>
            <a:ext cx="2232248" cy="504056"/>
          </a:xfrm>
          <a:prstGeom prst="rect">
            <a:avLst/>
          </a:prstGeom>
          <a:noFill/>
        </p:spPr>
      </p:pic>
      <p:pic>
        <p:nvPicPr>
          <p:cNvPr id="122" name="Picture 2" descr="http://www.nature.com/article-assets/npg/srep/2015/150330/srep09570/images_hires/w926/srep09570-f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08104" y="2096852"/>
            <a:ext cx="2448272" cy="432048"/>
          </a:xfrm>
          <a:prstGeom prst="rect">
            <a:avLst/>
          </a:prstGeom>
          <a:noFill/>
        </p:spPr>
      </p:pic>
      <p:sp>
        <p:nvSpPr>
          <p:cNvPr id="127" name="ZoneTexte 126"/>
          <p:cNvSpPr txBox="1"/>
          <p:nvPr/>
        </p:nvSpPr>
        <p:spPr>
          <a:xfrm>
            <a:off x="3453464" y="1916832"/>
            <a:ext cx="1765804"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fragmentation</a:t>
            </a:r>
            <a:endParaRPr lang="fr-FR" sz="1400" dirty="0">
              <a:solidFill>
                <a:schemeClr val="tx1">
                  <a:lumMod val="75000"/>
                  <a:lumOff val="25000"/>
                </a:schemeClr>
              </a:solidFill>
            </a:endParaRPr>
          </a:p>
        </p:txBody>
      </p:sp>
      <p:cxnSp>
        <p:nvCxnSpPr>
          <p:cNvPr id="130" name="Connecteur droit avec flèche 129"/>
          <p:cNvCxnSpPr>
            <a:stCxn id="157698" idx="2"/>
            <a:endCxn id="121" idx="0"/>
          </p:cNvCxnSpPr>
          <p:nvPr/>
        </p:nvCxnSpPr>
        <p:spPr>
          <a:xfrm>
            <a:off x="1223628" y="1556792"/>
            <a:ext cx="612068" cy="50405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3760302" y="2312876"/>
            <a:ext cx="1152128"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ZoneTexte 146"/>
          <p:cNvSpPr txBox="1"/>
          <p:nvPr/>
        </p:nvSpPr>
        <p:spPr>
          <a:xfrm>
            <a:off x="1835696" y="1628800"/>
            <a:ext cx="1370888"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selection</a:t>
            </a:r>
            <a:endParaRPr lang="fr-FR" sz="1400" dirty="0">
              <a:solidFill>
                <a:schemeClr val="tx1">
                  <a:lumMod val="75000"/>
                  <a:lumOff val="25000"/>
                </a:schemeClr>
              </a:solidFill>
            </a:endParaRPr>
          </a:p>
        </p:txBody>
      </p:sp>
      <p:sp>
        <p:nvSpPr>
          <p:cNvPr id="29" name="ZoneTexte 28"/>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66798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07904" y="836712"/>
            <a:ext cx="5436096" cy="55629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j-lt"/>
              </a:rPr>
              <a:pPr/>
              <a:t>3</a:t>
            </a:fld>
            <a:endParaRPr lang="fr-FR">
              <a:latin typeface="+mj-lt"/>
            </a:endParaRPr>
          </a:p>
        </p:txBody>
      </p:sp>
      <p:sp>
        <p:nvSpPr>
          <p:cNvPr id="10" name="ZoneTexte 8"/>
          <p:cNvSpPr txBox="1"/>
          <p:nvPr/>
        </p:nvSpPr>
        <p:spPr>
          <a:xfrm>
            <a:off x="4574624" y="3717032"/>
            <a:ext cx="4098753" cy="402546"/>
          </a:xfrm>
          <a:prstGeom prst="rect">
            <a:avLst/>
          </a:prstGeom>
          <a:noFill/>
        </p:spPr>
        <p:txBody>
          <a:bodyPr wrap="square" rtlCol="0">
            <a:spAutoFit/>
          </a:bodyPr>
          <a:lstStyle/>
          <a:p>
            <a:pPr algn="ctr">
              <a:lnSpc>
                <a:spcPct val="120000"/>
              </a:lnSpc>
              <a:spcBef>
                <a:spcPts val="1200"/>
              </a:spcBef>
              <a:spcAft>
                <a:spcPts val="600"/>
              </a:spcAft>
            </a:pPr>
            <a:r>
              <a:rPr lang="en-US" dirty="0" smtClean="0">
                <a:solidFill>
                  <a:schemeClr val="tx1">
                    <a:lumMod val="75000"/>
                    <a:lumOff val="25000"/>
                  </a:schemeClr>
                </a:solidFill>
                <a:latin typeface="+mn-lt"/>
              </a:rPr>
              <a:t>Female </a:t>
            </a:r>
            <a:r>
              <a:rPr lang="en-US" dirty="0" err="1" smtClean="0">
                <a:solidFill>
                  <a:schemeClr val="tx1">
                    <a:lumMod val="75000"/>
                    <a:lumOff val="25000"/>
                  </a:schemeClr>
                </a:solidFill>
                <a:latin typeface="+mn-lt"/>
              </a:rPr>
              <a:t>heterogamy</a:t>
            </a:r>
            <a:r>
              <a:rPr lang="en-US" dirty="0" smtClean="0">
                <a:solidFill>
                  <a:schemeClr val="tx1">
                    <a:lumMod val="75000"/>
                    <a:lumOff val="25000"/>
                  </a:schemeClr>
                </a:solidFill>
                <a:latin typeface="+mn-lt"/>
              </a:rPr>
              <a:t> (</a:t>
            </a:r>
            <a:r>
              <a:rPr lang="en-US" b="1" dirty="0" smtClean="0">
                <a:solidFill>
                  <a:schemeClr val="tx1">
                    <a:lumMod val="75000"/>
                    <a:lumOff val="25000"/>
                  </a:schemeClr>
                </a:solidFill>
                <a:latin typeface="+mn-lt"/>
              </a:rPr>
              <a:t>ZZ/ZW</a:t>
            </a:r>
            <a:r>
              <a:rPr lang="en-US" dirty="0" smtClean="0">
                <a:solidFill>
                  <a:schemeClr val="tx1">
                    <a:lumMod val="75000"/>
                    <a:lumOff val="25000"/>
                  </a:schemeClr>
                </a:solidFill>
                <a:latin typeface="+mn-lt"/>
              </a:rPr>
              <a:t> systems)</a:t>
            </a:r>
            <a:endParaRPr lang="fr-FR" dirty="0">
              <a:solidFill>
                <a:schemeClr val="tx1">
                  <a:lumMod val="75000"/>
                  <a:lumOff val="25000"/>
                </a:schemeClr>
              </a:solidFill>
              <a:latin typeface="+mn-lt"/>
            </a:endParaRPr>
          </a:p>
        </p:txBody>
      </p:sp>
      <p:sp>
        <p:nvSpPr>
          <p:cNvPr id="12" name="ZoneTexte 6"/>
          <p:cNvSpPr txBox="1"/>
          <p:nvPr/>
        </p:nvSpPr>
        <p:spPr>
          <a:xfrm>
            <a:off x="4574624" y="908720"/>
            <a:ext cx="4098753" cy="402546"/>
          </a:xfrm>
          <a:prstGeom prst="rect">
            <a:avLst/>
          </a:prstGeom>
          <a:noFill/>
        </p:spPr>
        <p:txBody>
          <a:bodyPr wrap="square" rtlCol="0">
            <a:spAutoFit/>
          </a:bodyPr>
          <a:lstStyle/>
          <a:p>
            <a:pPr algn="ctr">
              <a:lnSpc>
                <a:spcPct val="120000"/>
              </a:lnSpc>
              <a:spcBef>
                <a:spcPts val="1200"/>
              </a:spcBef>
              <a:spcAft>
                <a:spcPts val="600"/>
              </a:spcAft>
            </a:pPr>
            <a:r>
              <a:rPr lang="en-US" dirty="0" smtClean="0">
                <a:solidFill>
                  <a:schemeClr val="tx1">
                    <a:lumMod val="75000"/>
                    <a:lumOff val="25000"/>
                  </a:schemeClr>
                </a:solidFill>
                <a:latin typeface="+mn-lt"/>
              </a:rPr>
              <a:t>Male </a:t>
            </a:r>
            <a:r>
              <a:rPr lang="en-US" dirty="0" err="1" smtClean="0">
                <a:solidFill>
                  <a:schemeClr val="tx1">
                    <a:lumMod val="75000"/>
                    <a:lumOff val="25000"/>
                  </a:schemeClr>
                </a:solidFill>
                <a:latin typeface="+mn-lt"/>
              </a:rPr>
              <a:t>heterogamy</a:t>
            </a:r>
            <a:r>
              <a:rPr lang="en-US" dirty="0" smtClean="0">
                <a:solidFill>
                  <a:schemeClr val="tx1">
                    <a:lumMod val="75000"/>
                    <a:lumOff val="25000"/>
                  </a:schemeClr>
                </a:solidFill>
                <a:latin typeface="+mn-lt"/>
              </a:rPr>
              <a:t> (</a:t>
            </a:r>
            <a:r>
              <a:rPr lang="en-US" b="1" dirty="0" smtClean="0">
                <a:solidFill>
                  <a:schemeClr val="tx1">
                    <a:lumMod val="75000"/>
                    <a:lumOff val="25000"/>
                  </a:schemeClr>
                </a:solidFill>
                <a:latin typeface="+mn-lt"/>
              </a:rPr>
              <a:t>XX/XY</a:t>
            </a:r>
            <a:r>
              <a:rPr lang="en-US" dirty="0" smtClean="0">
                <a:solidFill>
                  <a:schemeClr val="tx1">
                    <a:lumMod val="75000"/>
                    <a:lumOff val="25000"/>
                  </a:schemeClr>
                </a:solidFill>
                <a:latin typeface="+mn-lt"/>
              </a:rPr>
              <a:t> systems)</a:t>
            </a:r>
            <a:endParaRPr lang="fr-FR" dirty="0">
              <a:solidFill>
                <a:schemeClr val="tx1">
                  <a:lumMod val="75000"/>
                  <a:lumOff val="25000"/>
                </a:schemeClr>
              </a:solidFill>
              <a:latin typeface="+mn-lt"/>
            </a:endParaRPr>
          </a:p>
        </p:txBody>
      </p:sp>
      <p:sp>
        <p:nvSpPr>
          <p:cNvPr id="11" name="Rectangle 10"/>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Diploid sex determination in eukaryotes</a:t>
            </a:r>
          </a:p>
        </p:txBody>
      </p:sp>
      <p:cxnSp>
        <p:nvCxnSpPr>
          <p:cNvPr id="14" name="Connecteur droit 13"/>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Dropbox\Alex_thesis\images\man-icon-black-hi.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480" y="1761971"/>
            <a:ext cx="3068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Dropbox\Alex_thesis\images\women.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5536" y="1761971"/>
            <a:ext cx="299145"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Z:\Dropbox\Alex_thesis\images\diploide_life_cycl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62156" y="1041971"/>
            <a:ext cx="1981652" cy="216000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1259632" y="1628800"/>
            <a:ext cx="747320" cy="307777"/>
          </a:xfrm>
          <a:prstGeom prst="rect">
            <a:avLst/>
          </a:prstGeom>
          <a:noFill/>
        </p:spPr>
        <p:txBody>
          <a:bodyPr wrap="none" rtlCol="0">
            <a:spAutoFit/>
          </a:bodyPr>
          <a:lstStyle/>
          <a:p>
            <a:r>
              <a:rPr lang="en-GB" sz="1400" dirty="0" smtClean="0">
                <a:solidFill>
                  <a:schemeClr val="tx1">
                    <a:lumMod val="65000"/>
                    <a:lumOff val="35000"/>
                  </a:schemeClr>
                </a:solidFill>
              </a:rPr>
              <a:t>Meiosis</a:t>
            </a:r>
            <a:endParaRPr lang="en-GB" sz="1400" dirty="0">
              <a:solidFill>
                <a:schemeClr val="tx1">
                  <a:lumMod val="65000"/>
                  <a:lumOff val="35000"/>
                </a:schemeClr>
              </a:solidFill>
            </a:endParaRPr>
          </a:p>
        </p:txBody>
      </p:sp>
      <p:sp>
        <p:nvSpPr>
          <p:cNvPr id="20" name="ZoneTexte 19"/>
          <p:cNvSpPr txBox="1"/>
          <p:nvPr/>
        </p:nvSpPr>
        <p:spPr>
          <a:xfrm>
            <a:off x="1653925" y="2276872"/>
            <a:ext cx="829843" cy="307777"/>
          </a:xfrm>
          <a:prstGeom prst="rect">
            <a:avLst/>
          </a:prstGeom>
          <a:noFill/>
        </p:spPr>
        <p:txBody>
          <a:bodyPr wrap="none" rtlCol="0">
            <a:spAutoFit/>
          </a:bodyPr>
          <a:lstStyle/>
          <a:p>
            <a:r>
              <a:rPr lang="en-GB" sz="1400" dirty="0" smtClean="0">
                <a:solidFill>
                  <a:schemeClr val="tx1">
                    <a:lumMod val="65000"/>
                    <a:lumOff val="35000"/>
                  </a:schemeClr>
                </a:solidFill>
              </a:rPr>
              <a:t>Syngamy</a:t>
            </a:r>
            <a:endParaRPr lang="en-GB" sz="1400" dirty="0">
              <a:solidFill>
                <a:schemeClr val="tx1">
                  <a:lumMod val="65000"/>
                  <a:lumOff val="35000"/>
                </a:schemeClr>
              </a:solidFill>
            </a:endParaRPr>
          </a:p>
        </p:txBody>
      </p:sp>
      <p:sp>
        <p:nvSpPr>
          <p:cNvPr id="21" name="ZoneTexte 20"/>
          <p:cNvSpPr txBox="1"/>
          <p:nvPr/>
        </p:nvSpPr>
        <p:spPr>
          <a:xfrm>
            <a:off x="707318" y="2924944"/>
            <a:ext cx="1039067" cy="307777"/>
          </a:xfrm>
          <a:prstGeom prst="rect">
            <a:avLst/>
          </a:prstGeom>
          <a:noFill/>
        </p:spPr>
        <p:txBody>
          <a:bodyPr wrap="none" rtlCol="0">
            <a:spAutoFit/>
          </a:bodyPr>
          <a:lstStyle/>
          <a:p>
            <a:r>
              <a:rPr lang="en-GB" sz="1400" dirty="0" smtClean="0">
                <a:solidFill>
                  <a:schemeClr val="tx1">
                    <a:lumMod val="65000"/>
                    <a:lumOff val="35000"/>
                  </a:schemeClr>
                </a:solidFill>
              </a:rPr>
              <a:t>Diploid (2n)</a:t>
            </a:r>
            <a:endParaRPr lang="en-GB" sz="1400" dirty="0">
              <a:solidFill>
                <a:schemeClr val="tx1">
                  <a:lumMod val="65000"/>
                  <a:lumOff val="35000"/>
                </a:schemeClr>
              </a:solidFill>
            </a:endParaRPr>
          </a:p>
        </p:txBody>
      </p:sp>
      <p:sp>
        <p:nvSpPr>
          <p:cNvPr id="22" name="ZoneTexte 21"/>
          <p:cNvSpPr txBox="1"/>
          <p:nvPr/>
        </p:nvSpPr>
        <p:spPr>
          <a:xfrm>
            <a:off x="1962486" y="2924944"/>
            <a:ext cx="994183" cy="307777"/>
          </a:xfrm>
          <a:prstGeom prst="rect">
            <a:avLst/>
          </a:prstGeom>
          <a:noFill/>
        </p:spPr>
        <p:txBody>
          <a:bodyPr wrap="none" rtlCol="0">
            <a:spAutoFit/>
          </a:bodyPr>
          <a:lstStyle/>
          <a:p>
            <a:r>
              <a:rPr lang="en-GB" sz="1400" dirty="0" smtClean="0">
                <a:solidFill>
                  <a:schemeClr val="tx1">
                    <a:lumMod val="65000"/>
                    <a:lumOff val="35000"/>
                  </a:schemeClr>
                </a:solidFill>
              </a:rPr>
              <a:t>Haploid (n)</a:t>
            </a:r>
            <a:endParaRPr lang="en-GB" sz="1400" dirty="0">
              <a:solidFill>
                <a:schemeClr val="tx1">
                  <a:lumMod val="65000"/>
                  <a:lumOff val="35000"/>
                </a:schemeClr>
              </a:solidFill>
            </a:endParaRPr>
          </a:p>
        </p:txBody>
      </p:sp>
      <p:pic>
        <p:nvPicPr>
          <p:cNvPr id="2052" name="Picture 4" descr="Z:\Dropbox\Alex_thesis\images\XY.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103569" y="1380429"/>
            <a:ext cx="50400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Z:\Dropbox\Alex_thesis\images\ZW.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104327" y="4212981"/>
            <a:ext cx="5040000" cy="20304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5264444" y="3252900"/>
            <a:ext cx="370614" cy="307777"/>
          </a:xfrm>
          <a:prstGeom prst="rect">
            <a:avLst/>
          </a:prstGeom>
          <a:noFill/>
        </p:spPr>
        <p:txBody>
          <a:bodyPr wrap="none" rtlCol="0">
            <a:spAutoFit/>
          </a:bodyPr>
          <a:lstStyle/>
          <a:p>
            <a:r>
              <a:rPr lang="en-GB" sz="1400" dirty="0" smtClean="0">
                <a:solidFill>
                  <a:schemeClr val="tx1">
                    <a:lumMod val="85000"/>
                    <a:lumOff val="15000"/>
                  </a:schemeClr>
                </a:solidFill>
              </a:rPr>
              <a:t>2n</a:t>
            </a:r>
            <a:endParaRPr lang="en-GB" sz="1400" dirty="0">
              <a:solidFill>
                <a:schemeClr val="tx1">
                  <a:lumMod val="85000"/>
                  <a:lumOff val="15000"/>
                </a:schemeClr>
              </a:solidFill>
            </a:endParaRPr>
          </a:p>
        </p:txBody>
      </p:sp>
      <p:sp>
        <p:nvSpPr>
          <p:cNvPr id="26" name="ZoneTexte 25"/>
          <p:cNvSpPr txBox="1"/>
          <p:nvPr/>
        </p:nvSpPr>
        <p:spPr>
          <a:xfrm>
            <a:off x="7612378" y="3252900"/>
            <a:ext cx="370614" cy="307777"/>
          </a:xfrm>
          <a:prstGeom prst="rect">
            <a:avLst/>
          </a:prstGeom>
          <a:noFill/>
        </p:spPr>
        <p:txBody>
          <a:bodyPr wrap="none" rtlCol="0">
            <a:spAutoFit/>
          </a:bodyPr>
          <a:lstStyle/>
          <a:p>
            <a:r>
              <a:rPr lang="en-GB" sz="1400" dirty="0" smtClean="0">
                <a:solidFill>
                  <a:schemeClr val="tx1">
                    <a:lumMod val="85000"/>
                    <a:lumOff val="15000"/>
                  </a:schemeClr>
                </a:solidFill>
              </a:rPr>
              <a:t>2n</a:t>
            </a:r>
            <a:endParaRPr lang="en-GB" sz="1400" dirty="0">
              <a:solidFill>
                <a:schemeClr val="tx1">
                  <a:lumMod val="85000"/>
                  <a:lumOff val="15000"/>
                </a:schemeClr>
              </a:solidFill>
            </a:endParaRPr>
          </a:p>
        </p:txBody>
      </p:sp>
      <p:sp>
        <p:nvSpPr>
          <p:cNvPr id="27" name="ZoneTexte 26"/>
          <p:cNvSpPr txBox="1"/>
          <p:nvPr/>
        </p:nvSpPr>
        <p:spPr>
          <a:xfrm>
            <a:off x="6348318" y="3252900"/>
            <a:ext cx="279244" cy="307777"/>
          </a:xfrm>
          <a:prstGeom prst="rect">
            <a:avLst/>
          </a:prstGeom>
          <a:noFill/>
        </p:spPr>
        <p:txBody>
          <a:bodyPr wrap="none" rtlCol="0">
            <a:spAutoFit/>
          </a:bodyPr>
          <a:lstStyle/>
          <a:p>
            <a:r>
              <a:rPr lang="en-GB" sz="1400" dirty="0" smtClean="0">
                <a:solidFill>
                  <a:schemeClr val="tx1">
                    <a:lumMod val="85000"/>
                    <a:lumOff val="15000"/>
                  </a:schemeClr>
                </a:solidFill>
              </a:rPr>
              <a:t>n</a:t>
            </a:r>
            <a:endParaRPr lang="en-GB" sz="1400" dirty="0">
              <a:solidFill>
                <a:schemeClr val="tx1">
                  <a:lumMod val="85000"/>
                  <a:lumOff val="15000"/>
                </a:schemeClr>
              </a:solidFill>
            </a:endParaRPr>
          </a:p>
        </p:txBody>
      </p:sp>
      <p:sp>
        <p:nvSpPr>
          <p:cNvPr id="5" name="ZoneTexte 4"/>
          <p:cNvSpPr txBox="1"/>
          <p:nvPr/>
        </p:nvSpPr>
        <p:spPr>
          <a:xfrm>
            <a:off x="5612015" y="2377080"/>
            <a:ext cx="835806" cy="307777"/>
          </a:xfrm>
          <a:prstGeom prst="rect">
            <a:avLst/>
          </a:prstGeom>
          <a:noFill/>
        </p:spPr>
        <p:txBody>
          <a:bodyPr wrap="none" rtlCol="0">
            <a:spAutoFit/>
          </a:bodyPr>
          <a:lstStyle/>
          <a:p>
            <a:r>
              <a:rPr lang="en-GB" sz="1400" dirty="0" smtClean="0">
                <a:solidFill>
                  <a:schemeClr val="tx1">
                    <a:lumMod val="85000"/>
                    <a:lumOff val="15000"/>
                  </a:schemeClr>
                </a:solidFill>
              </a:rPr>
              <a:t>Gametes</a:t>
            </a:r>
            <a:endParaRPr lang="en-GB" sz="1400" dirty="0">
              <a:solidFill>
                <a:schemeClr val="tx1">
                  <a:lumMod val="85000"/>
                  <a:lumOff val="15000"/>
                </a:schemeClr>
              </a:solidFill>
            </a:endParaRPr>
          </a:p>
        </p:txBody>
      </p:sp>
      <p:sp>
        <p:nvSpPr>
          <p:cNvPr id="29" name="ZoneTexte 28"/>
          <p:cNvSpPr txBox="1"/>
          <p:nvPr/>
        </p:nvSpPr>
        <p:spPr>
          <a:xfrm>
            <a:off x="5192832" y="1316886"/>
            <a:ext cx="747320" cy="307777"/>
          </a:xfrm>
          <a:prstGeom prst="rect">
            <a:avLst/>
          </a:prstGeom>
          <a:noFill/>
        </p:spPr>
        <p:txBody>
          <a:bodyPr wrap="none" rtlCol="0">
            <a:spAutoFit/>
          </a:bodyPr>
          <a:lstStyle/>
          <a:p>
            <a:r>
              <a:rPr lang="en-GB" sz="1400" dirty="0" smtClean="0">
                <a:solidFill>
                  <a:schemeClr val="tx1">
                    <a:lumMod val="85000"/>
                    <a:lumOff val="15000"/>
                  </a:schemeClr>
                </a:solidFill>
              </a:rPr>
              <a:t>Meiosis</a:t>
            </a:r>
            <a:endParaRPr lang="en-GB" sz="1400" dirty="0">
              <a:solidFill>
                <a:schemeClr val="tx1">
                  <a:lumMod val="85000"/>
                  <a:lumOff val="15000"/>
                </a:schemeClr>
              </a:solidFill>
            </a:endParaRPr>
          </a:p>
        </p:txBody>
      </p:sp>
      <p:sp>
        <p:nvSpPr>
          <p:cNvPr id="30" name="ZoneTexte 29"/>
          <p:cNvSpPr txBox="1"/>
          <p:nvPr/>
        </p:nvSpPr>
        <p:spPr>
          <a:xfrm>
            <a:off x="6222332" y="1316886"/>
            <a:ext cx="829843" cy="307777"/>
          </a:xfrm>
          <a:prstGeom prst="rect">
            <a:avLst/>
          </a:prstGeom>
          <a:noFill/>
        </p:spPr>
        <p:txBody>
          <a:bodyPr wrap="none" rtlCol="0">
            <a:spAutoFit/>
          </a:bodyPr>
          <a:lstStyle/>
          <a:p>
            <a:r>
              <a:rPr lang="en-GB" sz="1400" dirty="0" smtClean="0">
                <a:solidFill>
                  <a:schemeClr val="tx1">
                    <a:lumMod val="85000"/>
                    <a:lumOff val="15000"/>
                  </a:schemeClr>
                </a:solidFill>
              </a:rPr>
              <a:t>Syngamy</a:t>
            </a:r>
            <a:endParaRPr lang="en-GB" sz="1400" dirty="0">
              <a:solidFill>
                <a:schemeClr val="tx1">
                  <a:lumMod val="85000"/>
                  <a:lumOff val="15000"/>
                </a:schemeClr>
              </a:solidFill>
            </a:endParaRPr>
          </a:p>
        </p:txBody>
      </p:sp>
      <p:sp>
        <p:nvSpPr>
          <p:cNvPr id="31" name="ZoneTexte 30"/>
          <p:cNvSpPr txBox="1"/>
          <p:nvPr/>
        </p:nvSpPr>
        <p:spPr>
          <a:xfrm>
            <a:off x="5268017" y="5921514"/>
            <a:ext cx="370614" cy="307777"/>
          </a:xfrm>
          <a:prstGeom prst="rect">
            <a:avLst/>
          </a:prstGeom>
          <a:noFill/>
        </p:spPr>
        <p:txBody>
          <a:bodyPr wrap="none" rtlCol="0">
            <a:spAutoFit/>
          </a:bodyPr>
          <a:lstStyle/>
          <a:p>
            <a:r>
              <a:rPr lang="en-GB" sz="1400" dirty="0" smtClean="0">
                <a:solidFill>
                  <a:schemeClr val="tx1">
                    <a:lumMod val="85000"/>
                    <a:lumOff val="15000"/>
                  </a:schemeClr>
                </a:solidFill>
              </a:rPr>
              <a:t>2n</a:t>
            </a:r>
            <a:endParaRPr lang="en-GB" sz="1400" dirty="0">
              <a:solidFill>
                <a:schemeClr val="tx1">
                  <a:lumMod val="85000"/>
                  <a:lumOff val="15000"/>
                </a:schemeClr>
              </a:solidFill>
            </a:endParaRPr>
          </a:p>
        </p:txBody>
      </p:sp>
      <p:sp>
        <p:nvSpPr>
          <p:cNvPr id="32" name="ZoneTexte 31"/>
          <p:cNvSpPr txBox="1"/>
          <p:nvPr/>
        </p:nvSpPr>
        <p:spPr>
          <a:xfrm>
            <a:off x="7615951" y="5921514"/>
            <a:ext cx="370614" cy="307777"/>
          </a:xfrm>
          <a:prstGeom prst="rect">
            <a:avLst/>
          </a:prstGeom>
          <a:noFill/>
        </p:spPr>
        <p:txBody>
          <a:bodyPr wrap="none" rtlCol="0">
            <a:spAutoFit/>
          </a:bodyPr>
          <a:lstStyle/>
          <a:p>
            <a:r>
              <a:rPr lang="en-GB" sz="1400" dirty="0" smtClean="0">
                <a:solidFill>
                  <a:schemeClr val="tx1">
                    <a:lumMod val="85000"/>
                    <a:lumOff val="15000"/>
                  </a:schemeClr>
                </a:solidFill>
              </a:rPr>
              <a:t>2n</a:t>
            </a:r>
            <a:endParaRPr lang="en-GB" sz="1400" dirty="0">
              <a:solidFill>
                <a:schemeClr val="tx1">
                  <a:lumMod val="85000"/>
                  <a:lumOff val="15000"/>
                </a:schemeClr>
              </a:solidFill>
            </a:endParaRPr>
          </a:p>
        </p:txBody>
      </p:sp>
      <p:sp>
        <p:nvSpPr>
          <p:cNvPr id="33" name="ZoneTexte 32"/>
          <p:cNvSpPr txBox="1"/>
          <p:nvPr/>
        </p:nvSpPr>
        <p:spPr>
          <a:xfrm>
            <a:off x="6351891" y="5921514"/>
            <a:ext cx="279244" cy="307777"/>
          </a:xfrm>
          <a:prstGeom prst="rect">
            <a:avLst/>
          </a:prstGeom>
          <a:noFill/>
        </p:spPr>
        <p:txBody>
          <a:bodyPr wrap="none" rtlCol="0">
            <a:spAutoFit/>
          </a:bodyPr>
          <a:lstStyle/>
          <a:p>
            <a:r>
              <a:rPr lang="en-GB" sz="1400" dirty="0" smtClean="0">
                <a:solidFill>
                  <a:schemeClr val="tx1">
                    <a:lumMod val="85000"/>
                    <a:lumOff val="15000"/>
                  </a:schemeClr>
                </a:solidFill>
              </a:rPr>
              <a:t>n</a:t>
            </a:r>
            <a:endParaRPr lang="en-GB" sz="1400" dirty="0">
              <a:solidFill>
                <a:schemeClr val="tx1">
                  <a:lumMod val="85000"/>
                  <a:lumOff val="15000"/>
                </a:schemeClr>
              </a:solidFill>
            </a:endParaRPr>
          </a:p>
        </p:txBody>
      </p:sp>
      <p:sp>
        <p:nvSpPr>
          <p:cNvPr id="34" name="ZoneTexte 33"/>
          <p:cNvSpPr txBox="1"/>
          <p:nvPr/>
        </p:nvSpPr>
        <p:spPr>
          <a:xfrm>
            <a:off x="5612015" y="5204118"/>
            <a:ext cx="835806" cy="307777"/>
          </a:xfrm>
          <a:prstGeom prst="rect">
            <a:avLst/>
          </a:prstGeom>
          <a:noFill/>
        </p:spPr>
        <p:txBody>
          <a:bodyPr wrap="none" rtlCol="0">
            <a:spAutoFit/>
          </a:bodyPr>
          <a:lstStyle/>
          <a:p>
            <a:r>
              <a:rPr lang="en-GB" sz="1400" dirty="0" smtClean="0">
                <a:solidFill>
                  <a:schemeClr val="tx1">
                    <a:lumMod val="85000"/>
                    <a:lumOff val="15000"/>
                  </a:schemeClr>
                </a:solidFill>
              </a:rPr>
              <a:t>Gametes</a:t>
            </a:r>
            <a:endParaRPr lang="en-GB" sz="1400" dirty="0">
              <a:solidFill>
                <a:schemeClr val="tx1">
                  <a:lumMod val="85000"/>
                  <a:lumOff val="15000"/>
                </a:schemeClr>
              </a:solidFill>
            </a:endParaRPr>
          </a:p>
        </p:txBody>
      </p:sp>
      <p:sp>
        <p:nvSpPr>
          <p:cNvPr id="35" name="ZoneTexte 34"/>
          <p:cNvSpPr txBox="1"/>
          <p:nvPr/>
        </p:nvSpPr>
        <p:spPr>
          <a:xfrm>
            <a:off x="5208875" y="4129335"/>
            <a:ext cx="747320" cy="307777"/>
          </a:xfrm>
          <a:prstGeom prst="rect">
            <a:avLst/>
          </a:prstGeom>
          <a:noFill/>
        </p:spPr>
        <p:txBody>
          <a:bodyPr wrap="none" rtlCol="0">
            <a:spAutoFit/>
          </a:bodyPr>
          <a:lstStyle/>
          <a:p>
            <a:r>
              <a:rPr lang="en-GB" sz="1400" dirty="0" smtClean="0">
                <a:solidFill>
                  <a:schemeClr val="tx1">
                    <a:lumMod val="85000"/>
                    <a:lumOff val="15000"/>
                  </a:schemeClr>
                </a:solidFill>
              </a:rPr>
              <a:t>Meiosis</a:t>
            </a:r>
            <a:endParaRPr lang="en-GB" sz="1400" dirty="0">
              <a:solidFill>
                <a:schemeClr val="tx1">
                  <a:lumMod val="85000"/>
                  <a:lumOff val="15000"/>
                </a:schemeClr>
              </a:solidFill>
            </a:endParaRPr>
          </a:p>
        </p:txBody>
      </p:sp>
      <p:sp>
        <p:nvSpPr>
          <p:cNvPr id="36" name="ZoneTexte 35"/>
          <p:cNvSpPr txBox="1"/>
          <p:nvPr/>
        </p:nvSpPr>
        <p:spPr>
          <a:xfrm>
            <a:off x="6238375" y="4129335"/>
            <a:ext cx="829843" cy="307777"/>
          </a:xfrm>
          <a:prstGeom prst="rect">
            <a:avLst/>
          </a:prstGeom>
          <a:noFill/>
        </p:spPr>
        <p:txBody>
          <a:bodyPr wrap="none" rtlCol="0">
            <a:spAutoFit/>
          </a:bodyPr>
          <a:lstStyle/>
          <a:p>
            <a:r>
              <a:rPr lang="en-GB" sz="1400" dirty="0" smtClean="0">
                <a:solidFill>
                  <a:schemeClr val="tx1">
                    <a:lumMod val="85000"/>
                    <a:lumOff val="15000"/>
                  </a:schemeClr>
                </a:solidFill>
              </a:rPr>
              <a:t>Syngamy</a:t>
            </a:r>
            <a:endParaRPr lang="en-GB" sz="1400" dirty="0">
              <a:solidFill>
                <a:schemeClr val="tx1">
                  <a:lumMod val="85000"/>
                  <a:lumOff val="15000"/>
                </a:schemeClr>
              </a:solidFill>
            </a:endParaRPr>
          </a:p>
        </p:txBody>
      </p:sp>
    </p:spTree>
    <p:extLst>
      <p:ext uri="{BB962C8B-B14F-4D97-AF65-F5344CB8AC3E}">
        <p14:creationId xmlns:p14="http://schemas.microsoft.com/office/powerpoint/2010/main" val="1752151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30</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pic>
        <p:nvPicPr>
          <p:cNvPr id="121" name="Picture 2" descr="http://www.nature.com/article-assets/npg/srep/2015/150330/srep09570/images_hires/w926/srep09570-f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572" y="2060848"/>
            <a:ext cx="2232248" cy="504056"/>
          </a:xfrm>
          <a:prstGeom prst="rect">
            <a:avLst/>
          </a:prstGeom>
          <a:noFill/>
        </p:spPr>
      </p:pic>
      <p:pic>
        <p:nvPicPr>
          <p:cNvPr id="122" name="Picture 2" descr="http://www.nature.com/article-assets/npg/srep/2015/150330/srep09570/images_hires/w926/srep09570-f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08104" y="2096852"/>
            <a:ext cx="2448272" cy="432048"/>
          </a:xfrm>
          <a:prstGeom prst="rect">
            <a:avLst/>
          </a:prstGeom>
          <a:noFill/>
        </p:spPr>
      </p:pic>
      <p:pic>
        <p:nvPicPr>
          <p:cNvPr id="123" name="Picture 2" descr="http://www.nature.com/article-assets/npg/srep/2015/150330/srep09570/images_hires/w926/srep09570-f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12160" y="3922669"/>
            <a:ext cx="1800200" cy="432048"/>
          </a:xfrm>
          <a:prstGeom prst="rect">
            <a:avLst/>
          </a:prstGeom>
          <a:noFill/>
        </p:spPr>
      </p:pic>
      <p:sp>
        <p:nvSpPr>
          <p:cNvPr id="127" name="ZoneTexte 126"/>
          <p:cNvSpPr txBox="1"/>
          <p:nvPr/>
        </p:nvSpPr>
        <p:spPr>
          <a:xfrm>
            <a:off x="3453464" y="1916832"/>
            <a:ext cx="1765804"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fragmentation</a:t>
            </a:r>
            <a:endParaRPr lang="fr-FR" sz="1400" dirty="0">
              <a:solidFill>
                <a:schemeClr val="tx1">
                  <a:lumMod val="75000"/>
                  <a:lumOff val="25000"/>
                </a:schemeClr>
              </a:solidFill>
            </a:endParaRPr>
          </a:p>
        </p:txBody>
      </p:sp>
      <p:cxnSp>
        <p:nvCxnSpPr>
          <p:cNvPr id="130" name="Connecteur droit avec flèche 129"/>
          <p:cNvCxnSpPr>
            <a:stCxn id="157698" idx="2"/>
            <a:endCxn id="121" idx="0"/>
          </p:cNvCxnSpPr>
          <p:nvPr/>
        </p:nvCxnSpPr>
        <p:spPr>
          <a:xfrm>
            <a:off x="1223628" y="1556792"/>
            <a:ext cx="612068" cy="50405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3760302" y="2312876"/>
            <a:ext cx="1152128"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ZoneTexte 146"/>
          <p:cNvSpPr txBox="1"/>
          <p:nvPr/>
        </p:nvSpPr>
        <p:spPr>
          <a:xfrm>
            <a:off x="1835696" y="1628800"/>
            <a:ext cx="1370888"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selection</a:t>
            </a:r>
            <a:endParaRPr lang="fr-FR" sz="1400" dirty="0">
              <a:solidFill>
                <a:schemeClr val="tx1">
                  <a:lumMod val="75000"/>
                  <a:lumOff val="25000"/>
                </a:schemeClr>
              </a:solidFill>
            </a:endParaRPr>
          </a:p>
        </p:txBody>
      </p:sp>
      <p:sp>
        <p:nvSpPr>
          <p:cNvPr id="148" name="ZoneTexte 147"/>
          <p:cNvSpPr txBox="1"/>
          <p:nvPr/>
        </p:nvSpPr>
        <p:spPr>
          <a:xfrm>
            <a:off x="6755925" y="3071895"/>
            <a:ext cx="1425390" cy="307777"/>
          </a:xfrm>
          <a:prstGeom prst="rect">
            <a:avLst/>
          </a:prstGeom>
          <a:noFill/>
        </p:spPr>
        <p:txBody>
          <a:bodyPr wrap="none" rtlCol="0">
            <a:spAutoFit/>
          </a:bodyPr>
          <a:lstStyle/>
          <a:p>
            <a:r>
              <a:rPr lang="fr-FR" sz="1400" dirty="0" err="1" smtClean="0">
                <a:solidFill>
                  <a:schemeClr val="tx1">
                    <a:lumMod val="75000"/>
                    <a:lumOff val="25000"/>
                  </a:schemeClr>
                </a:solidFill>
              </a:rPr>
              <a:t>Random</a:t>
            </a:r>
            <a:r>
              <a:rPr lang="fr-FR" sz="1400" dirty="0" smtClean="0">
                <a:solidFill>
                  <a:schemeClr val="tx1">
                    <a:lumMod val="75000"/>
                    <a:lumOff val="25000"/>
                  </a:schemeClr>
                </a:solidFill>
              </a:rPr>
              <a:t> priming</a:t>
            </a:r>
            <a:endParaRPr lang="fr-FR" sz="1400" dirty="0">
              <a:solidFill>
                <a:schemeClr val="tx1">
                  <a:lumMod val="75000"/>
                  <a:lumOff val="25000"/>
                </a:schemeClr>
              </a:solidFill>
            </a:endParaRPr>
          </a:p>
        </p:txBody>
      </p:sp>
      <p:cxnSp>
        <p:nvCxnSpPr>
          <p:cNvPr id="12" name="Connecteur en angle 11"/>
          <p:cNvCxnSpPr>
            <a:stCxn id="122" idx="3"/>
            <a:endCxn id="123" idx="3"/>
          </p:cNvCxnSpPr>
          <p:nvPr/>
        </p:nvCxnSpPr>
        <p:spPr>
          <a:xfrm flipH="1">
            <a:off x="7812360" y="2312876"/>
            <a:ext cx="144016" cy="1825817"/>
          </a:xfrm>
          <a:prstGeom prst="bentConnector3">
            <a:avLst>
              <a:gd name="adj1" fmla="val -158732"/>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109789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31</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pic>
        <p:nvPicPr>
          <p:cNvPr id="121" name="Picture 2" descr="http://www.nature.com/article-assets/npg/srep/2015/150330/srep09570/images_hires/w926/srep09570-f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572" y="2060848"/>
            <a:ext cx="2232248" cy="504056"/>
          </a:xfrm>
          <a:prstGeom prst="rect">
            <a:avLst/>
          </a:prstGeom>
          <a:noFill/>
        </p:spPr>
      </p:pic>
      <p:pic>
        <p:nvPicPr>
          <p:cNvPr id="122" name="Picture 2" descr="http://www.nature.com/article-assets/npg/srep/2015/150330/srep09570/images_hires/w926/srep09570-f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08104" y="2096852"/>
            <a:ext cx="2448272" cy="432048"/>
          </a:xfrm>
          <a:prstGeom prst="rect">
            <a:avLst/>
          </a:prstGeom>
          <a:noFill/>
        </p:spPr>
      </p:pic>
      <p:pic>
        <p:nvPicPr>
          <p:cNvPr id="123" name="Picture 2" descr="http://www.nature.com/article-assets/npg/srep/2015/150330/srep09570/images_hires/w926/srep09570-f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12160" y="3922669"/>
            <a:ext cx="1800200" cy="432048"/>
          </a:xfrm>
          <a:prstGeom prst="rect">
            <a:avLst/>
          </a:prstGeom>
          <a:noFill/>
        </p:spPr>
      </p:pic>
      <p:pic>
        <p:nvPicPr>
          <p:cNvPr id="124" name="Picture 2" descr="http://www.nature.com/article-assets/npg/srep/2015/150330/srep09570/images_hires/w926/srep09570-f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4965" y="3998987"/>
            <a:ext cx="1944216" cy="279412"/>
          </a:xfrm>
          <a:prstGeom prst="rect">
            <a:avLst/>
          </a:prstGeom>
          <a:noFill/>
        </p:spPr>
      </p:pic>
      <p:sp>
        <p:nvSpPr>
          <p:cNvPr id="127" name="ZoneTexte 126"/>
          <p:cNvSpPr txBox="1"/>
          <p:nvPr/>
        </p:nvSpPr>
        <p:spPr>
          <a:xfrm>
            <a:off x="3453464" y="1916832"/>
            <a:ext cx="1765804"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fragmentation</a:t>
            </a:r>
            <a:endParaRPr lang="fr-FR" sz="1400" dirty="0">
              <a:solidFill>
                <a:schemeClr val="tx1">
                  <a:lumMod val="75000"/>
                  <a:lumOff val="25000"/>
                </a:schemeClr>
              </a:solidFill>
            </a:endParaRPr>
          </a:p>
        </p:txBody>
      </p:sp>
      <p:cxnSp>
        <p:nvCxnSpPr>
          <p:cNvPr id="130" name="Connecteur droit avec flèche 129"/>
          <p:cNvCxnSpPr>
            <a:stCxn id="157698" idx="2"/>
            <a:endCxn id="121" idx="0"/>
          </p:cNvCxnSpPr>
          <p:nvPr/>
        </p:nvCxnSpPr>
        <p:spPr>
          <a:xfrm>
            <a:off x="1223628" y="1556792"/>
            <a:ext cx="612068" cy="50405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3760302" y="2312876"/>
            <a:ext cx="1152128"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p:cNvCxnSpPr/>
          <p:nvPr/>
        </p:nvCxnSpPr>
        <p:spPr>
          <a:xfrm flipH="1">
            <a:off x="3760366" y="4138693"/>
            <a:ext cx="1152000"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ZoneTexte 146"/>
          <p:cNvSpPr txBox="1"/>
          <p:nvPr/>
        </p:nvSpPr>
        <p:spPr>
          <a:xfrm>
            <a:off x="1835696" y="1628800"/>
            <a:ext cx="1370888"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selection</a:t>
            </a:r>
            <a:endParaRPr lang="fr-FR" sz="1400" dirty="0">
              <a:solidFill>
                <a:schemeClr val="tx1">
                  <a:lumMod val="75000"/>
                  <a:lumOff val="25000"/>
                </a:schemeClr>
              </a:solidFill>
            </a:endParaRPr>
          </a:p>
        </p:txBody>
      </p:sp>
      <p:sp>
        <p:nvSpPr>
          <p:cNvPr id="148" name="ZoneTexte 147"/>
          <p:cNvSpPr txBox="1"/>
          <p:nvPr/>
        </p:nvSpPr>
        <p:spPr>
          <a:xfrm>
            <a:off x="6755925" y="3071895"/>
            <a:ext cx="1425390" cy="307777"/>
          </a:xfrm>
          <a:prstGeom prst="rect">
            <a:avLst/>
          </a:prstGeom>
          <a:noFill/>
        </p:spPr>
        <p:txBody>
          <a:bodyPr wrap="none" rtlCol="0">
            <a:spAutoFit/>
          </a:bodyPr>
          <a:lstStyle/>
          <a:p>
            <a:r>
              <a:rPr lang="fr-FR" sz="1400" dirty="0" err="1" smtClean="0">
                <a:solidFill>
                  <a:schemeClr val="tx1">
                    <a:lumMod val="75000"/>
                    <a:lumOff val="25000"/>
                  </a:schemeClr>
                </a:solidFill>
              </a:rPr>
              <a:t>Random</a:t>
            </a:r>
            <a:r>
              <a:rPr lang="fr-FR" sz="1400" dirty="0" smtClean="0">
                <a:solidFill>
                  <a:schemeClr val="tx1">
                    <a:lumMod val="75000"/>
                    <a:lumOff val="25000"/>
                  </a:schemeClr>
                </a:solidFill>
              </a:rPr>
              <a:t> priming</a:t>
            </a:r>
            <a:endParaRPr lang="fr-FR" sz="1400" dirty="0">
              <a:solidFill>
                <a:schemeClr val="tx1">
                  <a:lumMod val="75000"/>
                  <a:lumOff val="25000"/>
                </a:schemeClr>
              </a:solidFill>
            </a:endParaRPr>
          </a:p>
        </p:txBody>
      </p:sp>
      <p:sp>
        <p:nvSpPr>
          <p:cNvPr id="149" name="ZoneTexte 148"/>
          <p:cNvSpPr txBox="1"/>
          <p:nvPr/>
        </p:nvSpPr>
        <p:spPr>
          <a:xfrm>
            <a:off x="2987824" y="3573016"/>
            <a:ext cx="2697085" cy="307777"/>
          </a:xfrm>
          <a:prstGeom prst="rect">
            <a:avLst/>
          </a:prstGeom>
          <a:noFill/>
        </p:spPr>
        <p:txBody>
          <a:bodyPr wrap="none" rtlCol="0">
            <a:spAutoFit/>
          </a:bodyPr>
          <a:lstStyle/>
          <a:p>
            <a:r>
              <a:rPr lang="fr-FR" sz="1400" dirty="0" smtClean="0">
                <a:solidFill>
                  <a:schemeClr val="tx1">
                    <a:lumMod val="75000"/>
                    <a:lumOff val="25000"/>
                  </a:schemeClr>
                </a:solidFill>
              </a:rPr>
              <a:t>RNA </a:t>
            </a:r>
            <a:r>
              <a:rPr lang="fr-FR" sz="1400" dirty="0" err="1" smtClean="0">
                <a:solidFill>
                  <a:schemeClr val="tx1">
                    <a:lumMod val="75000"/>
                    <a:lumOff val="25000"/>
                  </a:schemeClr>
                </a:solidFill>
              </a:rPr>
              <a:t>removal</a:t>
            </a:r>
            <a:r>
              <a:rPr lang="fr-FR" sz="1400" dirty="0" smtClean="0">
                <a:solidFill>
                  <a:schemeClr val="tx1">
                    <a:lumMod val="75000"/>
                    <a:lumOff val="25000"/>
                  </a:schemeClr>
                </a:solidFill>
              </a:rPr>
              <a:t> + 5’ </a:t>
            </a:r>
            <a:r>
              <a:rPr lang="fr-FR" sz="1400" dirty="0" err="1" smtClean="0">
                <a:solidFill>
                  <a:schemeClr val="tx1">
                    <a:lumMod val="75000"/>
                    <a:lumOff val="25000"/>
                  </a:schemeClr>
                </a:solidFill>
              </a:rPr>
              <a:t>adaptor</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ligation</a:t>
            </a:r>
            <a:endParaRPr lang="fr-FR" sz="1400" dirty="0">
              <a:solidFill>
                <a:schemeClr val="tx1">
                  <a:lumMod val="75000"/>
                  <a:lumOff val="25000"/>
                </a:schemeClr>
              </a:solidFill>
            </a:endParaRPr>
          </a:p>
        </p:txBody>
      </p:sp>
      <p:cxnSp>
        <p:nvCxnSpPr>
          <p:cNvPr id="12" name="Connecteur en angle 11"/>
          <p:cNvCxnSpPr>
            <a:stCxn id="122" idx="3"/>
            <a:endCxn id="123" idx="3"/>
          </p:cNvCxnSpPr>
          <p:nvPr/>
        </p:nvCxnSpPr>
        <p:spPr>
          <a:xfrm flipH="1">
            <a:off x="7812360" y="2312876"/>
            <a:ext cx="144016" cy="1825817"/>
          </a:xfrm>
          <a:prstGeom prst="bentConnector3">
            <a:avLst>
              <a:gd name="adj1" fmla="val -158732"/>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3908823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32</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pic>
        <p:nvPicPr>
          <p:cNvPr id="121" name="Picture 2" descr="http://www.nature.com/article-assets/npg/srep/2015/150330/srep09570/images_hires/w926/srep09570-f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572" y="2060848"/>
            <a:ext cx="2232248" cy="504056"/>
          </a:xfrm>
          <a:prstGeom prst="rect">
            <a:avLst/>
          </a:prstGeom>
          <a:noFill/>
        </p:spPr>
      </p:pic>
      <p:pic>
        <p:nvPicPr>
          <p:cNvPr id="122" name="Picture 2" descr="http://www.nature.com/article-assets/npg/srep/2015/150330/srep09570/images_hires/w926/srep09570-f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08104" y="2096852"/>
            <a:ext cx="2448272" cy="432048"/>
          </a:xfrm>
          <a:prstGeom prst="rect">
            <a:avLst/>
          </a:prstGeom>
          <a:noFill/>
        </p:spPr>
      </p:pic>
      <p:pic>
        <p:nvPicPr>
          <p:cNvPr id="123" name="Picture 2" descr="http://www.nature.com/article-assets/npg/srep/2015/150330/srep09570/images_hires/w926/srep09570-f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12160" y="3922669"/>
            <a:ext cx="1800200" cy="432048"/>
          </a:xfrm>
          <a:prstGeom prst="rect">
            <a:avLst/>
          </a:prstGeom>
          <a:noFill/>
        </p:spPr>
      </p:pic>
      <p:pic>
        <p:nvPicPr>
          <p:cNvPr id="124" name="Picture 2" descr="http://www.nature.com/article-assets/npg/srep/2015/150330/srep09570/images_hires/w926/srep09570-f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4965" y="3998987"/>
            <a:ext cx="1944216" cy="279412"/>
          </a:xfrm>
          <a:prstGeom prst="rect">
            <a:avLst/>
          </a:prstGeom>
          <a:noFill/>
        </p:spPr>
      </p:pic>
      <p:sp>
        <p:nvSpPr>
          <p:cNvPr id="127" name="ZoneTexte 126"/>
          <p:cNvSpPr txBox="1"/>
          <p:nvPr/>
        </p:nvSpPr>
        <p:spPr>
          <a:xfrm>
            <a:off x="3453464" y="1916832"/>
            <a:ext cx="1765804"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fragmentation</a:t>
            </a:r>
            <a:endParaRPr lang="fr-FR" sz="1400" dirty="0">
              <a:solidFill>
                <a:schemeClr val="tx1">
                  <a:lumMod val="75000"/>
                  <a:lumOff val="25000"/>
                </a:schemeClr>
              </a:solidFill>
            </a:endParaRPr>
          </a:p>
        </p:txBody>
      </p:sp>
      <p:cxnSp>
        <p:nvCxnSpPr>
          <p:cNvPr id="130" name="Connecteur droit avec flèche 129"/>
          <p:cNvCxnSpPr>
            <a:stCxn id="157698" idx="2"/>
            <a:endCxn id="121" idx="0"/>
          </p:cNvCxnSpPr>
          <p:nvPr/>
        </p:nvCxnSpPr>
        <p:spPr>
          <a:xfrm>
            <a:off x="1223628" y="1556792"/>
            <a:ext cx="612068" cy="50405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3760302" y="2312876"/>
            <a:ext cx="1152128"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p:cNvCxnSpPr/>
          <p:nvPr/>
        </p:nvCxnSpPr>
        <p:spPr>
          <a:xfrm flipH="1">
            <a:off x="3760366" y="4138693"/>
            <a:ext cx="1152000"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e 143"/>
          <p:cNvGrpSpPr/>
          <p:nvPr/>
        </p:nvGrpSpPr>
        <p:grpSpPr>
          <a:xfrm>
            <a:off x="611560" y="5661248"/>
            <a:ext cx="2448272" cy="694506"/>
            <a:chOff x="611560" y="5373216"/>
            <a:chExt cx="2448272" cy="694506"/>
          </a:xfrm>
        </p:grpSpPr>
        <p:pic>
          <p:nvPicPr>
            <p:cNvPr id="125" name="Picture 2" descr="http://www.nature.com/article-assets/npg/srep/2015/150330/srep09570/images_hires/w926/srep09570-f1.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1560" y="5373216"/>
              <a:ext cx="2448272" cy="692696"/>
            </a:xfrm>
            <a:prstGeom prst="rect">
              <a:avLst/>
            </a:prstGeom>
            <a:noFill/>
          </p:spPr>
        </p:pic>
        <p:sp>
          <p:nvSpPr>
            <p:cNvPr id="142" name="Rectangle 141"/>
            <p:cNvSpPr/>
            <p:nvPr/>
          </p:nvSpPr>
          <p:spPr>
            <a:xfrm>
              <a:off x="755576" y="5896322"/>
              <a:ext cx="1728192" cy="17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p:cNvSpPr/>
            <p:nvPr/>
          </p:nvSpPr>
          <p:spPr>
            <a:xfrm>
              <a:off x="1547664" y="5373216"/>
              <a:ext cx="279648" cy="22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7" name="ZoneTexte 146"/>
          <p:cNvSpPr txBox="1"/>
          <p:nvPr/>
        </p:nvSpPr>
        <p:spPr>
          <a:xfrm>
            <a:off x="1835696" y="1628800"/>
            <a:ext cx="1370888"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selection</a:t>
            </a:r>
            <a:endParaRPr lang="fr-FR" sz="1400" dirty="0">
              <a:solidFill>
                <a:schemeClr val="tx1">
                  <a:lumMod val="75000"/>
                  <a:lumOff val="25000"/>
                </a:schemeClr>
              </a:solidFill>
            </a:endParaRPr>
          </a:p>
        </p:txBody>
      </p:sp>
      <p:sp>
        <p:nvSpPr>
          <p:cNvPr id="148" name="ZoneTexte 147"/>
          <p:cNvSpPr txBox="1"/>
          <p:nvPr/>
        </p:nvSpPr>
        <p:spPr>
          <a:xfrm>
            <a:off x="6755925" y="3071895"/>
            <a:ext cx="1425390" cy="307777"/>
          </a:xfrm>
          <a:prstGeom prst="rect">
            <a:avLst/>
          </a:prstGeom>
          <a:noFill/>
        </p:spPr>
        <p:txBody>
          <a:bodyPr wrap="none" rtlCol="0">
            <a:spAutoFit/>
          </a:bodyPr>
          <a:lstStyle/>
          <a:p>
            <a:r>
              <a:rPr lang="fr-FR" sz="1400" dirty="0" err="1" smtClean="0">
                <a:solidFill>
                  <a:schemeClr val="tx1">
                    <a:lumMod val="75000"/>
                    <a:lumOff val="25000"/>
                  </a:schemeClr>
                </a:solidFill>
              </a:rPr>
              <a:t>Random</a:t>
            </a:r>
            <a:r>
              <a:rPr lang="fr-FR" sz="1400" dirty="0" smtClean="0">
                <a:solidFill>
                  <a:schemeClr val="tx1">
                    <a:lumMod val="75000"/>
                    <a:lumOff val="25000"/>
                  </a:schemeClr>
                </a:solidFill>
              </a:rPr>
              <a:t> priming</a:t>
            </a:r>
            <a:endParaRPr lang="fr-FR" sz="1400" dirty="0">
              <a:solidFill>
                <a:schemeClr val="tx1">
                  <a:lumMod val="75000"/>
                  <a:lumOff val="25000"/>
                </a:schemeClr>
              </a:solidFill>
            </a:endParaRPr>
          </a:p>
        </p:txBody>
      </p:sp>
      <p:sp>
        <p:nvSpPr>
          <p:cNvPr id="149" name="ZoneTexte 148"/>
          <p:cNvSpPr txBox="1"/>
          <p:nvPr/>
        </p:nvSpPr>
        <p:spPr>
          <a:xfrm>
            <a:off x="2987824" y="3573016"/>
            <a:ext cx="2697085" cy="307777"/>
          </a:xfrm>
          <a:prstGeom prst="rect">
            <a:avLst/>
          </a:prstGeom>
          <a:noFill/>
        </p:spPr>
        <p:txBody>
          <a:bodyPr wrap="none" rtlCol="0">
            <a:spAutoFit/>
          </a:bodyPr>
          <a:lstStyle/>
          <a:p>
            <a:r>
              <a:rPr lang="fr-FR" sz="1400" dirty="0" smtClean="0">
                <a:solidFill>
                  <a:schemeClr val="tx1">
                    <a:lumMod val="75000"/>
                    <a:lumOff val="25000"/>
                  </a:schemeClr>
                </a:solidFill>
              </a:rPr>
              <a:t>RNA </a:t>
            </a:r>
            <a:r>
              <a:rPr lang="fr-FR" sz="1400" dirty="0" err="1" smtClean="0">
                <a:solidFill>
                  <a:schemeClr val="tx1">
                    <a:lumMod val="75000"/>
                    <a:lumOff val="25000"/>
                  </a:schemeClr>
                </a:solidFill>
              </a:rPr>
              <a:t>removal</a:t>
            </a:r>
            <a:r>
              <a:rPr lang="fr-FR" sz="1400" dirty="0" smtClean="0">
                <a:solidFill>
                  <a:schemeClr val="tx1">
                    <a:lumMod val="75000"/>
                    <a:lumOff val="25000"/>
                  </a:schemeClr>
                </a:solidFill>
              </a:rPr>
              <a:t> + 5’ </a:t>
            </a:r>
            <a:r>
              <a:rPr lang="fr-FR" sz="1400" dirty="0" err="1" smtClean="0">
                <a:solidFill>
                  <a:schemeClr val="tx1">
                    <a:lumMod val="75000"/>
                    <a:lumOff val="25000"/>
                  </a:schemeClr>
                </a:solidFill>
              </a:rPr>
              <a:t>adaptor</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ligation</a:t>
            </a:r>
            <a:endParaRPr lang="fr-FR" sz="1400" dirty="0">
              <a:solidFill>
                <a:schemeClr val="tx1">
                  <a:lumMod val="75000"/>
                  <a:lumOff val="25000"/>
                </a:schemeClr>
              </a:solidFill>
            </a:endParaRPr>
          </a:p>
        </p:txBody>
      </p:sp>
      <p:sp>
        <p:nvSpPr>
          <p:cNvPr id="150" name="ZoneTexte 149"/>
          <p:cNvSpPr txBox="1"/>
          <p:nvPr/>
        </p:nvSpPr>
        <p:spPr>
          <a:xfrm>
            <a:off x="395536" y="4919254"/>
            <a:ext cx="1259063" cy="307777"/>
          </a:xfrm>
          <a:prstGeom prst="rect">
            <a:avLst/>
          </a:prstGeom>
          <a:noFill/>
        </p:spPr>
        <p:txBody>
          <a:bodyPr wrap="none" rtlCol="0">
            <a:spAutoFit/>
          </a:bodyPr>
          <a:lstStyle/>
          <a:p>
            <a:r>
              <a:rPr lang="fr-FR" sz="1400" dirty="0" smtClean="0">
                <a:solidFill>
                  <a:schemeClr val="tx1">
                    <a:lumMod val="75000"/>
                    <a:lumOff val="25000"/>
                  </a:schemeClr>
                </a:solidFill>
              </a:rPr>
              <a:t>Index addition</a:t>
            </a:r>
            <a:endParaRPr lang="fr-FR" sz="1400" dirty="0">
              <a:solidFill>
                <a:schemeClr val="tx1">
                  <a:lumMod val="75000"/>
                  <a:lumOff val="25000"/>
                </a:schemeClr>
              </a:solidFill>
            </a:endParaRPr>
          </a:p>
        </p:txBody>
      </p:sp>
      <p:cxnSp>
        <p:nvCxnSpPr>
          <p:cNvPr id="12" name="Connecteur en angle 11"/>
          <p:cNvCxnSpPr>
            <a:stCxn id="122" idx="3"/>
            <a:endCxn id="123" idx="3"/>
          </p:cNvCxnSpPr>
          <p:nvPr/>
        </p:nvCxnSpPr>
        <p:spPr>
          <a:xfrm flipH="1">
            <a:off x="7812360" y="2312876"/>
            <a:ext cx="144016" cy="1825817"/>
          </a:xfrm>
          <a:prstGeom prst="bentConnector3">
            <a:avLst>
              <a:gd name="adj1" fmla="val -158732"/>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24" idx="1"/>
            <a:endCxn id="125" idx="1"/>
          </p:cNvCxnSpPr>
          <p:nvPr/>
        </p:nvCxnSpPr>
        <p:spPr>
          <a:xfrm rot="10800000" flipH="1" flipV="1">
            <a:off x="604964" y="4138692"/>
            <a:ext cx="6595" cy="1868903"/>
          </a:xfrm>
          <a:prstGeom prst="bentConnector3">
            <a:avLst>
              <a:gd name="adj1" fmla="val -3466262"/>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4181194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RNA-</a:t>
            </a:r>
            <a:r>
              <a:rPr lang="en-US" dirty="0" err="1" smtClean="0"/>
              <a:t>seq</a:t>
            </a:r>
            <a:r>
              <a:rPr lang="en-US" dirty="0" smtClean="0"/>
              <a:t> library preparation</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33</a:t>
            </a:fld>
            <a:endParaRPr lang="fr-FR" dirty="0"/>
          </a:p>
        </p:txBody>
      </p:sp>
      <p:pic>
        <p:nvPicPr>
          <p:cNvPr id="157698" name="Picture 2" descr="http://www.nature.com/article-assets/npg/srep/2015/150330/srep09570/images_hires/w926/srep09570-f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980728"/>
            <a:ext cx="1656184" cy="576064"/>
          </a:xfrm>
          <a:prstGeom prst="rect">
            <a:avLst/>
          </a:prstGeom>
          <a:noFill/>
        </p:spPr>
      </p:pic>
      <p:pic>
        <p:nvPicPr>
          <p:cNvPr id="121" name="Picture 2" descr="http://www.nature.com/article-assets/npg/srep/2015/150330/srep09570/images_hires/w926/srep09570-f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572" y="2060848"/>
            <a:ext cx="2232248" cy="504056"/>
          </a:xfrm>
          <a:prstGeom prst="rect">
            <a:avLst/>
          </a:prstGeom>
          <a:noFill/>
        </p:spPr>
      </p:pic>
      <p:pic>
        <p:nvPicPr>
          <p:cNvPr id="122" name="Picture 2" descr="http://www.nature.com/article-assets/npg/srep/2015/150330/srep09570/images_hires/w926/srep09570-f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08104" y="2096852"/>
            <a:ext cx="2448272" cy="432048"/>
          </a:xfrm>
          <a:prstGeom prst="rect">
            <a:avLst/>
          </a:prstGeom>
          <a:noFill/>
        </p:spPr>
      </p:pic>
      <p:pic>
        <p:nvPicPr>
          <p:cNvPr id="123" name="Picture 2" descr="http://www.nature.com/article-assets/npg/srep/2015/150330/srep09570/images_hires/w926/srep09570-f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12160" y="3922669"/>
            <a:ext cx="1800200" cy="432048"/>
          </a:xfrm>
          <a:prstGeom prst="rect">
            <a:avLst/>
          </a:prstGeom>
          <a:noFill/>
        </p:spPr>
      </p:pic>
      <p:pic>
        <p:nvPicPr>
          <p:cNvPr id="124" name="Picture 2" descr="http://www.nature.com/article-assets/npg/srep/2015/150330/srep09570/images_hires/w926/srep09570-f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4965" y="3998987"/>
            <a:ext cx="1944216" cy="279412"/>
          </a:xfrm>
          <a:prstGeom prst="rect">
            <a:avLst/>
          </a:prstGeom>
          <a:noFill/>
        </p:spPr>
      </p:pic>
      <p:pic>
        <p:nvPicPr>
          <p:cNvPr id="126" name="Picture 2" descr="http://www.nature.com/article-assets/npg/srep/2015/150330/srep09570/images_hires/w926/srep09570-f1.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36096" y="5864485"/>
            <a:ext cx="2592288" cy="288032"/>
          </a:xfrm>
          <a:prstGeom prst="rect">
            <a:avLst/>
          </a:prstGeom>
          <a:noFill/>
        </p:spPr>
      </p:pic>
      <p:sp>
        <p:nvSpPr>
          <p:cNvPr id="127" name="ZoneTexte 126"/>
          <p:cNvSpPr txBox="1"/>
          <p:nvPr/>
        </p:nvSpPr>
        <p:spPr>
          <a:xfrm>
            <a:off x="3453464" y="1916832"/>
            <a:ext cx="1765804"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fragmentation</a:t>
            </a:r>
            <a:endParaRPr lang="fr-FR" sz="1400" dirty="0">
              <a:solidFill>
                <a:schemeClr val="tx1">
                  <a:lumMod val="75000"/>
                  <a:lumOff val="25000"/>
                </a:schemeClr>
              </a:solidFill>
            </a:endParaRPr>
          </a:p>
        </p:txBody>
      </p:sp>
      <p:cxnSp>
        <p:nvCxnSpPr>
          <p:cNvPr id="130" name="Connecteur droit avec flèche 129"/>
          <p:cNvCxnSpPr>
            <a:stCxn id="157698" idx="2"/>
            <a:endCxn id="121" idx="0"/>
          </p:cNvCxnSpPr>
          <p:nvPr/>
        </p:nvCxnSpPr>
        <p:spPr>
          <a:xfrm>
            <a:off x="1223628" y="1556792"/>
            <a:ext cx="612068" cy="50405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3760302" y="2312876"/>
            <a:ext cx="1152128"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p:cNvCxnSpPr/>
          <p:nvPr/>
        </p:nvCxnSpPr>
        <p:spPr>
          <a:xfrm>
            <a:off x="3760302" y="6008501"/>
            <a:ext cx="1152128"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p:cNvCxnSpPr/>
          <p:nvPr/>
        </p:nvCxnSpPr>
        <p:spPr>
          <a:xfrm flipH="1">
            <a:off x="3760366" y="4138693"/>
            <a:ext cx="1152000"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e 143"/>
          <p:cNvGrpSpPr/>
          <p:nvPr/>
        </p:nvGrpSpPr>
        <p:grpSpPr>
          <a:xfrm>
            <a:off x="611560" y="5661248"/>
            <a:ext cx="2448272" cy="694506"/>
            <a:chOff x="611560" y="5373216"/>
            <a:chExt cx="2448272" cy="694506"/>
          </a:xfrm>
        </p:grpSpPr>
        <p:pic>
          <p:nvPicPr>
            <p:cNvPr id="125" name="Picture 2" descr="http://www.nature.com/article-assets/npg/srep/2015/150330/srep09570/images_hires/w926/srep09570-f1.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1560" y="5373216"/>
              <a:ext cx="2448272" cy="692696"/>
            </a:xfrm>
            <a:prstGeom prst="rect">
              <a:avLst/>
            </a:prstGeom>
            <a:noFill/>
          </p:spPr>
        </p:pic>
        <p:sp>
          <p:nvSpPr>
            <p:cNvPr id="142" name="Rectangle 141"/>
            <p:cNvSpPr/>
            <p:nvPr/>
          </p:nvSpPr>
          <p:spPr>
            <a:xfrm>
              <a:off x="755576" y="5896322"/>
              <a:ext cx="1728192" cy="17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p:cNvSpPr/>
            <p:nvPr/>
          </p:nvSpPr>
          <p:spPr>
            <a:xfrm>
              <a:off x="1547664" y="5373216"/>
              <a:ext cx="279648" cy="22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7" name="ZoneTexte 146"/>
          <p:cNvSpPr txBox="1"/>
          <p:nvPr/>
        </p:nvSpPr>
        <p:spPr>
          <a:xfrm>
            <a:off x="1835696" y="1628800"/>
            <a:ext cx="1370888" cy="307777"/>
          </a:xfrm>
          <a:prstGeom prst="rect">
            <a:avLst/>
          </a:prstGeom>
          <a:noFill/>
        </p:spPr>
        <p:txBody>
          <a:bodyPr wrap="none" rtlCol="0">
            <a:spAutoFit/>
          </a:bodyPr>
          <a:lstStyle/>
          <a:p>
            <a:r>
              <a:rPr lang="fr-FR" sz="1400" dirty="0" err="1" smtClean="0">
                <a:solidFill>
                  <a:schemeClr val="tx1">
                    <a:lumMod val="75000"/>
                    <a:lumOff val="25000"/>
                  </a:schemeClr>
                </a:solidFill>
              </a:rPr>
              <a:t>mRNA</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selection</a:t>
            </a:r>
            <a:endParaRPr lang="fr-FR" sz="1400" dirty="0">
              <a:solidFill>
                <a:schemeClr val="tx1">
                  <a:lumMod val="75000"/>
                  <a:lumOff val="25000"/>
                </a:schemeClr>
              </a:solidFill>
            </a:endParaRPr>
          </a:p>
        </p:txBody>
      </p:sp>
      <p:sp>
        <p:nvSpPr>
          <p:cNvPr id="148" name="ZoneTexte 147"/>
          <p:cNvSpPr txBox="1"/>
          <p:nvPr/>
        </p:nvSpPr>
        <p:spPr>
          <a:xfrm>
            <a:off x="6755925" y="3071895"/>
            <a:ext cx="1425390" cy="307777"/>
          </a:xfrm>
          <a:prstGeom prst="rect">
            <a:avLst/>
          </a:prstGeom>
          <a:noFill/>
        </p:spPr>
        <p:txBody>
          <a:bodyPr wrap="none" rtlCol="0">
            <a:spAutoFit/>
          </a:bodyPr>
          <a:lstStyle/>
          <a:p>
            <a:r>
              <a:rPr lang="fr-FR" sz="1400" dirty="0" err="1" smtClean="0">
                <a:solidFill>
                  <a:schemeClr val="tx1">
                    <a:lumMod val="75000"/>
                    <a:lumOff val="25000"/>
                  </a:schemeClr>
                </a:solidFill>
              </a:rPr>
              <a:t>Random</a:t>
            </a:r>
            <a:r>
              <a:rPr lang="fr-FR" sz="1400" dirty="0" smtClean="0">
                <a:solidFill>
                  <a:schemeClr val="tx1">
                    <a:lumMod val="75000"/>
                    <a:lumOff val="25000"/>
                  </a:schemeClr>
                </a:solidFill>
              </a:rPr>
              <a:t> priming</a:t>
            </a:r>
            <a:endParaRPr lang="fr-FR" sz="1400" dirty="0">
              <a:solidFill>
                <a:schemeClr val="tx1">
                  <a:lumMod val="75000"/>
                  <a:lumOff val="25000"/>
                </a:schemeClr>
              </a:solidFill>
            </a:endParaRPr>
          </a:p>
        </p:txBody>
      </p:sp>
      <p:sp>
        <p:nvSpPr>
          <p:cNvPr id="149" name="ZoneTexte 148"/>
          <p:cNvSpPr txBox="1"/>
          <p:nvPr/>
        </p:nvSpPr>
        <p:spPr>
          <a:xfrm>
            <a:off x="2987824" y="3573016"/>
            <a:ext cx="2697085" cy="307777"/>
          </a:xfrm>
          <a:prstGeom prst="rect">
            <a:avLst/>
          </a:prstGeom>
          <a:noFill/>
        </p:spPr>
        <p:txBody>
          <a:bodyPr wrap="none" rtlCol="0">
            <a:spAutoFit/>
          </a:bodyPr>
          <a:lstStyle/>
          <a:p>
            <a:r>
              <a:rPr lang="fr-FR" sz="1400" dirty="0" smtClean="0">
                <a:solidFill>
                  <a:schemeClr val="tx1">
                    <a:lumMod val="75000"/>
                    <a:lumOff val="25000"/>
                  </a:schemeClr>
                </a:solidFill>
              </a:rPr>
              <a:t>RNA </a:t>
            </a:r>
            <a:r>
              <a:rPr lang="fr-FR" sz="1400" dirty="0" err="1" smtClean="0">
                <a:solidFill>
                  <a:schemeClr val="tx1">
                    <a:lumMod val="75000"/>
                    <a:lumOff val="25000"/>
                  </a:schemeClr>
                </a:solidFill>
              </a:rPr>
              <a:t>removal</a:t>
            </a:r>
            <a:r>
              <a:rPr lang="fr-FR" sz="1400" dirty="0" smtClean="0">
                <a:solidFill>
                  <a:schemeClr val="tx1">
                    <a:lumMod val="75000"/>
                    <a:lumOff val="25000"/>
                  </a:schemeClr>
                </a:solidFill>
              </a:rPr>
              <a:t> + 5’ </a:t>
            </a:r>
            <a:r>
              <a:rPr lang="fr-FR" sz="1400" dirty="0" err="1" smtClean="0">
                <a:solidFill>
                  <a:schemeClr val="tx1">
                    <a:lumMod val="75000"/>
                    <a:lumOff val="25000"/>
                  </a:schemeClr>
                </a:solidFill>
              </a:rPr>
              <a:t>adaptor</a:t>
            </a:r>
            <a:r>
              <a:rPr lang="fr-FR" sz="1400" dirty="0" smtClean="0">
                <a:solidFill>
                  <a:schemeClr val="tx1">
                    <a:lumMod val="75000"/>
                    <a:lumOff val="25000"/>
                  </a:schemeClr>
                </a:solidFill>
              </a:rPr>
              <a:t> </a:t>
            </a:r>
            <a:r>
              <a:rPr lang="fr-FR" sz="1400" dirty="0" err="1" smtClean="0">
                <a:solidFill>
                  <a:schemeClr val="tx1">
                    <a:lumMod val="75000"/>
                    <a:lumOff val="25000"/>
                  </a:schemeClr>
                </a:solidFill>
              </a:rPr>
              <a:t>ligation</a:t>
            </a:r>
            <a:endParaRPr lang="fr-FR" sz="1400" dirty="0">
              <a:solidFill>
                <a:schemeClr val="tx1">
                  <a:lumMod val="75000"/>
                  <a:lumOff val="25000"/>
                </a:schemeClr>
              </a:solidFill>
            </a:endParaRPr>
          </a:p>
        </p:txBody>
      </p:sp>
      <p:sp>
        <p:nvSpPr>
          <p:cNvPr id="150" name="ZoneTexte 149"/>
          <p:cNvSpPr txBox="1"/>
          <p:nvPr/>
        </p:nvSpPr>
        <p:spPr>
          <a:xfrm>
            <a:off x="395536" y="4919254"/>
            <a:ext cx="1259063" cy="307777"/>
          </a:xfrm>
          <a:prstGeom prst="rect">
            <a:avLst/>
          </a:prstGeom>
          <a:noFill/>
        </p:spPr>
        <p:txBody>
          <a:bodyPr wrap="none" rtlCol="0">
            <a:spAutoFit/>
          </a:bodyPr>
          <a:lstStyle/>
          <a:p>
            <a:r>
              <a:rPr lang="fr-FR" sz="1400" dirty="0" smtClean="0">
                <a:solidFill>
                  <a:schemeClr val="tx1">
                    <a:lumMod val="75000"/>
                    <a:lumOff val="25000"/>
                  </a:schemeClr>
                </a:solidFill>
              </a:rPr>
              <a:t>Index addition</a:t>
            </a:r>
            <a:endParaRPr lang="fr-FR" sz="1400" dirty="0">
              <a:solidFill>
                <a:schemeClr val="tx1">
                  <a:lumMod val="75000"/>
                  <a:lumOff val="25000"/>
                </a:schemeClr>
              </a:solidFill>
            </a:endParaRPr>
          </a:p>
        </p:txBody>
      </p:sp>
      <p:sp>
        <p:nvSpPr>
          <p:cNvPr id="151" name="ZoneTexte 150"/>
          <p:cNvSpPr txBox="1"/>
          <p:nvPr/>
        </p:nvSpPr>
        <p:spPr>
          <a:xfrm>
            <a:off x="3587347" y="5661248"/>
            <a:ext cx="1498039" cy="307777"/>
          </a:xfrm>
          <a:prstGeom prst="rect">
            <a:avLst/>
          </a:prstGeom>
          <a:noFill/>
        </p:spPr>
        <p:txBody>
          <a:bodyPr wrap="none" rtlCol="0">
            <a:spAutoFit/>
          </a:bodyPr>
          <a:lstStyle/>
          <a:p>
            <a:r>
              <a:rPr lang="fr-FR" sz="1400" dirty="0" smtClean="0">
                <a:solidFill>
                  <a:schemeClr val="tx1">
                    <a:lumMod val="75000"/>
                    <a:lumOff val="25000"/>
                  </a:schemeClr>
                </a:solidFill>
              </a:rPr>
              <a:t>PCR amplification</a:t>
            </a:r>
            <a:endParaRPr lang="fr-FR" sz="1400" dirty="0">
              <a:solidFill>
                <a:schemeClr val="tx1">
                  <a:lumMod val="75000"/>
                  <a:lumOff val="25000"/>
                </a:schemeClr>
              </a:solidFill>
            </a:endParaRPr>
          </a:p>
        </p:txBody>
      </p:sp>
      <p:cxnSp>
        <p:nvCxnSpPr>
          <p:cNvPr id="12" name="Connecteur en angle 11"/>
          <p:cNvCxnSpPr>
            <a:stCxn id="122" idx="3"/>
            <a:endCxn id="123" idx="3"/>
          </p:cNvCxnSpPr>
          <p:nvPr/>
        </p:nvCxnSpPr>
        <p:spPr>
          <a:xfrm flipH="1">
            <a:off x="7812360" y="2312876"/>
            <a:ext cx="144016" cy="1825817"/>
          </a:xfrm>
          <a:prstGeom prst="bentConnector3">
            <a:avLst>
              <a:gd name="adj1" fmla="val -158732"/>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24" idx="1"/>
            <a:endCxn id="125" idx="1"/>
          </p:cNvCxnSpPr>
          <p:nvPr/>
        </p:nvCxnSpPr>
        <p:spPr>
          <a:xfrm rot="10800000" flipH="1" flipV="1">
            <a:off x="604964" y="4138692"/>
            <a:ext cx="6595" cy="1868903"/>
          </a:xfrm>
          <a:prstGeom prst="bentConnector3">
            <a:avLst>
              <a:gd name="adj1" fmla="val -3466262"/>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2123728" y="985734"/>
            <a:ext cx="895886" cy="307777"/>
          </a:xfrm>
          <a:prstGeom prst="rect">
            <a:avLst/>
          </a:prstGeom>
          <a:noFill/>
        </p:spPr>
        <p:txBody>
          <a:bodyPr wrap="none" rtlCol="0">
            <a:spAutoFit/>
          </a:bodyPr>
          <a:lstStyle/>
          <a:p>
            <a:r>
              <a:rPr lang="fr-FR" sz="1400" dirty="0" smtClean="0">
                <a:solidFill>
                  <a:schemeClr val="tx1">
                    <a:lumMod val="75000"/>
                    <a:lumOff val="25000"/>
                  </a:schemeClr>
                </a:solidFill>
              </a:rPr>
              <a:t>Total RNA</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3783118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Sequenced fragment</a:t>
            </a:r>
            <a:endParaRPr lang="en-US" kern="0" dirty="0" smtClean="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34</a:t>
            </a:fld>
            <a:endParaRPr lang="fr-FR" dirty="0"/>
          </a:p>
        </p:txBody>
      </p:sp>
      <p:pic>
        <p:nvPicPr>
          <p:cNvPr id="2052" name="Picture 4" descr="Afficher l'image d'origi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2364" y="980728"/>
            <a:ext cx="7920000" cy="325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29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a:t>Sequenced fragment</a:t>
            </a:r>
            <a:endParaRPr lang="en-US" kern="0" dirty="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35</a:t>
            </a:fld>
            <a:endParaRPr lang="fr-FR" dirty="0"/>
          </a:p>
        </p:txBody>
      </p:sp>
      <p:pic>
        <p:nvPicPr>
          <p:cNvPr id="2050" name="Picture 2" descr="http://www.frontiersin.org/files/Articles/77572/fgene-05-00005-HTML/image_m/fgene-05-00005-g002.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3568" y="4941168"/>
            <a:ext cx="7920000" cy="1509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ficher l'image d'origin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2364" y="980728"/>
            <a:ext cx="7920000" cy="325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285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Afficher l'image d'origine"/>
          <p:cNvPicPr>
            <a:picLocks noChangeAspect="1" noChangeArrowheads="1"/>
          </p:cNvPicPr>
          <p:nvPr/>
        </p:nvPicPr>
        <p:blipFill>
          <a:blip r:embed="rId2" cstate="print"/>
          <a:srcRect/>
          <a:stretch>
            <a:fillRect/>
          </a:stretch>
        </p:blipFill>
        <p:spPr bwMode="auto">
          <a:xfrm>
            <a:off x="395536" y="2060848"/>
            <a:ext cx="8286750" cy="2857500"/>
          </a:xfrm>
          <a:prstGeom prst="rect">
            <a:avLst/>
          </a:prstGeom>
          <a:noFill/>
        </p:spPr>
      </p:pic>
      <p:sp>
        <p:nvSpPr>
          <p:cNvPr id="4" name="Rectangle 3"/>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Sequencing steps</a:t>
            </a:r>
            <a:endParaRPr lang="en-US" kern="0" dirty="0" smtClean="0"/>
          </a:p>
        </p:txBody>
      </p:sp>
      <p:cxnSp>
        <p:nvCxnSpPr>
          <p:cNvPr id="6" name="Connecteur droit 5"/>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Sequencing steps</a:t>
            </a:r>
            <a:endParaRPr lang="en-US" kern="0" dirty="0" smtClean="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e 14"/>
          <p:cNvGrpSpPr/>
          <p:nvPr/>
        </p:nvGrpSpPr>
        <p:grpSpPr>
          <a:xfrm>
            <a:off x="390742" y="632412"/>
            <a:ext cx="2339152" cy="2292532"/>
            <a:chOff x="179512" y="1136468"/>
            <a:chExt cx="2339152" cy="2292532"/>
          </a:xfrm>
        </p:grpSpPr>
        <p:pic>
          <p:nvPicPr>
            <p:cNvPr id="150530" name="Picture 2" descr="C:\Users\0137536A\Documents\illumin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528" y="1136468"/>
              <a:ext cx="2195136" cy="2292532"/>
            </a:xfrm>
            <a:prstGeom prst="rect">
              <a:avLst/>
            </a:prstGeom>
            <a:noFill/>
          </p:spPr>
        </p:pic>
        <p:sp>
          <p:nvSpPr>
            <p:cNvPr id="14" name="Rectangle 13"/>
            <p:cNvSpPr/>
            <p:nvPr/>
          </p:nvSpPr>
          <p:spPr>
            <a:xfrm>
              <a:off x="179512" y="2852936"/>
              <a:ext cx="36004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37</a:t>
            </a:fld>
            <a:endParaRPr lang="fr-FR" dirty="0"/>
          </a:p>
        </p:txBody>
      </p:sp>
      <p:sp>
        <p:nvSpPr>
          <p:cNvPr id="23" name="ZoneTexte 22"/>
          <p:cNvSpPr txBox="1"/>
          <p:nvPr/>
        </p:nvSpPr>
        <p:spPr>
          <a:xfrm>
            <a:off x="251520" y="2924944"/>
            <a:ext cx="2520280" cy="584775"/>
          </a:xfrm>
          <a:prstGeom prst="rect">
            <a:avLst/>
          </a:prstGeom>
          <a:noFill/>
        </p:spPr>
        <p:txBody>
          <a:bodyPr wrap="square" rtlCol="0">
            <a:spAutoFit/>
          </a:bodyPr>
          <a:lstStyle/>
          <a:p>
            <a:pPr algn="ctr"/>
            <a:r>
              <a:rPr lang="fr-FR" sz="1600" dirty="0" err="1" smtClean="0">
                <a:solidFill>
                  <a:schemeClr val="tx1">
                    <a:lumMod val="75000"/>
                    <a:lumOff val="25000"/>
                  </a:schemeClr>
                </a:solidFill>
              </a:rPr>
              <a:t>Incorporate</a:t>
            </a:r>
            <a:r>
              <a:rPr lang="fr-FR" sz="1600" dirty="0" smtClean="0">
                <a:solidFill>
                  <a:schemeClr val="tx1">
                    <a:lumMod val="75000"/>
                    <a:lumOff val="25000"/>
                  </a:schemeClr>
                </a:solidFill>
              </a:rPr>
              <a:t> all 4 </a:t>
            </a:r>
            <a:r>
              <a:rPr lang="fr-FR" sz="1600" dirty="0" err="1" smtClean="0">
                <a:solidFill>
                  <a:schemeClr val="tx1">
                    <a:lumMod val="75000"/>
                    <a:lumOff val="25000"/>
                  </a:schemeClr>
                </a:solidFill>
              </a:rPr>
              <a:t>marked</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nucleotides</a:t>
            </a:r>
            <a:endParaRPr lang="fr-FR" sz="1600" dirty="0">
              <a:solidFill>
                <a:schemeClr val="tx1">
                  <a:lumMod val="75000"/>
                  <a:lumOff val="2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0137536A\Documents\illumina.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63137" y="1130788"/>
            <a:ext cx="1865798" cy="1794156"/>
          </a:xfrm>
          <a:prstGeom prst="rect">
            <a:avLst/>
          </a:prstGeom>
          <a:noFill/>
        </p:spPr>
      </p:pic>
      <p:sp>
        <p:nvSpPr>
          <p:cNvPr id="10" name="Rectangle 9"/>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Sequencing steps</a:t>
            </a:r>
            <a:endParaRPr lang="en-US" kern="0" dirty="0" smtClean="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4"/>
          <p:cNvGrpSpPr/>
          <p:nvPr/>
        </p:nvGrpSpPr>
        <p:grpSpPr>
          <a:xfrm>
            <a:off x="390742" y="632412"/>
            <a:ext cx="2339152" cy="2292532"/>
            <a:chOff x="179512" y="1136468"/>
            <a:chExt cx="2339152" cy="2292532"/>
          </a:xfrm>
        </p:grpSpPr>
        <p:pic>
          <p:nvPicPr>
            <p:cNvPr id="150530" name="Picture 2" descr="C:\Users\0137536A\Documents\illumin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528" y="1136468"/>
              <a:ext cx="2195136" cy="2292532"/>
            </a:xfrm>
            <a:prstGeom prst="rect">
              <a:avLst/>
            </a:prstGeom>
            <a:noFill/>
          </p:spPr>
        </p:pic>
        <p:sp>
          <p:nvSpPr>
            <p:cNvPr id="14" name="Rectangle 13"/>
            <p:cNvSpPr/>
            <p:nvPr/>
          </p:nvSpPr>
          <p:spPr>
            <a:xfrm>
              <a:off x="179512" y="2852936"/>
              <a:ext cx="36004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38</a:t>
            </a:fld>
            <a:endParaRPr lang="fr-FR" dirty="0"/>
          </a:p>
        </p:txBody>
      </p:sp>
      <p:sp>
        <p:nvSpPr>
          <p:cNvPr id="23" name="ZoneTexte 22"/>
          <p:cNvSpPr txBox="1"/>
          <p:nvPr/>
        </p:nvSpPr>
        <p:spPr>
          <a:xfrm>
            <a:off x="251520" y="2924944"/>
            <a:ext cx="2520280" cy="584775"/>
          </a:xfrm>
          <a:prstGeom prst="rect">
            <a:avLst/>
          </a:prstGeom>
          <a:noFill/>
        </p:spPr>
        <p:txBody>
          <a:bodyPr wrap="square" rtlCol="0">
            <a:spAutoFit/>
          </a:bodyPr>
          <a:lstStyle/>
          <a:p>
            <a:pPr algn="ctr"/>
            <a:r>
              <a:rPr lang="fr-FR" sz="1600" dirty="0" err="1" smtClean="0">
                <a:solidFill>
                  <a:schemeClr val="tx1">
                    <a:lumMod val="75000"/>
                    <a:lumOff val="25000"/>
                  </a:schemeClr>
                </a:solidFill>
              </a:rPr>
              <a:t>Incorporate</a:t>
            </a:r>
            <a:r>
              <a:rPr lang="fr-FR" sz="1600" dirty="0" smtClean="0">
                <a:solidFill>
                  <a:schemeClr val="tx1">
                    <a:lumMod val="75000"/>
                    <a:lumOff val="25000"/>
                  </a:schemeClr>
                </a:solidFill>
              </a:rPr>
              <a:t> all 4 </a:t>
            </a:r>
            <a:r>
              <a:rPr lang="fr-FR" sz="1600" dirty="0" err="1" smtClean="0">
                <a:solidFill>
                  <a:schemeClr val="tx1">
                    <a:lumMod val="75000"/>
                    <a:lumOff val="25000"/>
                  </a:schemeClr>
                </a:solidFill>
              </a:rPr>
              <a:t>marked</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nucleotides</a:t>
            </a:r>
            <a:endParaRPr lang="fr-FR" sz="1600" dirty="0">
              <a:solidFill>
                <a:schemeClr val="tx1">
                  <a:lumMod val="75000"/>
                  <a:lumOff val="25000"/>
                </a:schemeClr>
              </a:solidFill>
            </a:endParaRPr>
          </a:p>
        </p:txBody>
      </p:sp>
      <p:sp>
        <p:nvSpPr>
          <p:cNvPr id="24" name="ZoneTexte 23"/>
          <p:cNvSpPr txBox="1"/>
          <p:nvPr/>
        </p:nvSpPr>
        <p:spPr>
          <a:xfrm>
            <a:off x="3491880" y="2996952"/>
            <a:ext cx="2520280" cy="338554"/>
          </a:xfrm>
          <a:prstGeom prst="rect">
            <a:avLst/>
          </a:prstGeom>
          <a:noFill/>
        </p:spPr>
        <p:txBody>
          <a:bodyPr wrap="square" rtlCol="0">
            <a:spAutoFit/>
          </a:bodyPr>
          <a:lstStyle/>
          <a:p>
            <a:pPr algn="ctr"/>
            <a:r>
              <a:rPr lang="fr-FR" sz="1600" dirty="0" smtClean="0">
                <a:solidFill>
                  <a:schemeClr val="tx1">
                    <a:lumMod val="75000"/>
                    <a:lumOff val="25000"/>
                  </a:schemeClr>
                </a:solidFill>
              </a:rPr>
              <a:t>Wash and </a:t>
            </a:r>
            <a:r>
              <a:rPr lang="fr-FR" sz="1600" dirty="0" err="1" smtClean="0">
                <a:solidFill>
                  <a:schemeClr val="tx1">
                    <a:lumMod val="75000"/>
                    <a:lumOff val="25000"/>
                  </a:schemeClr>
                </a:solidFill>
              </a:rPr>
              <a:t>imaging</a:t>
            </a:r>
            <a:endParaRPr lang="fr-FR" sz="1600" dirty="0">
              <a:solidFill>
                <a:schemeClr val="tx1">
                  <a:lumMod val="75000"/>
                  <a:lumOff val="25000"/>
                </a:schemeClr>
              </a:solidFill>
            </a:endParaRPr>
          </a:p>
        </p:txBody>
      </p:sp>
      <p:cxnSp>
        <p:nvCxnSpPr>
          <p:cNvPr id="32" name="Connecteur droit avec flèche 31"/>
          <p:cNvCxnSpPr/>
          <p:nvPr/>
        </p:nvCxnSpPr>
        <p:spPr>
          <a:xfrm>
            <a:off x="3059832" y="1988840"/>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0137536A\Documents\illumina.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63137" y="1130788"/>
            <a:ext cx="1865798" cy="1794156"/>
          </a:xfrm>
          <a:prstGeom prst="rect">
            <a:avLst/>
          </a:prstGeom>
          <a:noFill/>
        </p:spPr>
      </p:pic>
      <p:sp>
        <p:nvSpPr>
          <p:cNvPr id="10" name="Rectangle 9"/>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Sequencing steps</a:t>
            </a:r>
            <a:endParaRPr lang="en-US" kern="0" dirty="0" smtClean="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4"/>
          <p:cNvGrpSpPr/>
          <p:nvPr/>
        </p:nvGrpSpPr>
        <p:grpSpPr>
          <a:xfrm>
            <a:off x="390742" y="632412"/>
            <a:ext cx="2339152" cy="2292532"/>
            <a:chOff x="179512" y="1136468"/>
            <a:chExt cx="2339152" cy="2292532"/>
          </a:xfrm>
        </p:grpSpPr>
        <p:pic>
          <p:nvPicPr>
            <p:cNvPr id="150530" name="Picture 2" descr="C:\Users\0137536A\Documents\illumin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528" y="1136468"/>
              <a:ext cx="2195136" cy="2292532"/>
            </a:xfrm>
            <a:prstGeom prst="rect">
              <a:avLst/>
            </a:prstGeom>
            <a:noFill/>
          </p:spPr>
        </p:pic>
        <p:sp>
          <p:nvSpPr>
            <p:cNvPr id="14" name="Rectangle 13"/>
            <p:cNvSpPr/>
            <p:nvPr/>
          </p:nvSpPr>
          <p:spPr>
            <a:xfrm>
              <a:off x="179512" y="2852936"/>
              <a:ext cx="36004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39</a:t>
            </a:fld>
            <a:endParaRPr lang="fr-FR" dirty="0"/>
          </a:p>
        </p:txBody>
      </p:sp>
      <p:sp>
        <p:nvSpPr>
          <p:cNvPr id="23" name="ZoneTexte 22"/>
          <p:cNvSpPr txBox="1"/>
          <p:nvPr/>
        </p:nvSpPr>
        <p:spPr>
          <a:xfrm>
            <a:off x="251520" y="2924944"/>
            <a:ext cx="2520280" cy="584775"/>
          </a:xfrm>
          <a:prstGeom prst="rect">
            <a:avLst/>
          </a:prstGeom>
          <a:noFill/>
        </p:spPr>
        <p:txBody>
          <a:bodyPr wrap="square" rtlCol="0">
            <a:spAutoFit/>
          </a:bodyPr>
          <a:lstStyle/>
          <a:p>
            <a:pPr algn="ctr"/>
            <a:r>
              <a:rPr lang="fr-FR" sz="1600" dirty="0" err="1" smtClean="0">
                <a:solidFill>
                  <a:schemeClr val="tx1">
                    <a:lumMod val="75000"/>
                    <a:lumOff val="25000"/>
                  </a:schemeClr>
                </a:solidFill>
              </a:rPr>
              <a:t>Incorporate</a:t>
            </a:r>
            <a:r>
              <a:rPr lang="fr-FR" sz="1600" dirty="0" smtClean="0">
                <a:solidFill>
                  <a:schemeClr val="tx1">
                    <a:lumMod val="75000"/>
                    <a:lumOff val="25000"/>
                  </a:schemeClr>
                </a:solidFill>
              </a:rPr>
              <a:t> all 4 </a:t>
            </a:r>
            <a:r>
              <a:rPr lang="fr-FR" sz="1600" dirty="0" err="1" smtClean="0">
                <a:solidFill>
                  <a:schemeClr val="tx1">
                    <a:lumMod val="75000"/>
                    <a:lumOff val="25000"/>
                  </a:schemeClr>
                </a:solidFill>
              </a:rPr>
              <a:t>marked</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nucleotides</a:t>
            </a:r>
            <a:endParaRPr lang="fr-FR" sz="1600" dirty="0">
              <a:solidFill>
                <a:schemeClr val="tx1">
                  <a:lumMod val="75000"/>
                  <a:lumOff val="25000"/>
                </a:schemeClr>
              </a:solidFill>
            </a:endParaRPr>
          </a:p>
        </p:txBody>
      </p:sp>
      <p:sp>
        <p:nvSpPr>
          <p:cNvPr id="24" name="ZoneTexte 23"/>
          <p:cNvSpPr txBox="1"/>
          <p:nvPr/>
        </p:nvSpPr>
        <p:spPr>
          <a:xfrm>
            <a:off x="3491880" y="2996952"/>
            <a:ext cx="2520280" cy="338554"/>
          </a:xfrm>
          <a:prstGeom prst="rect">
            <a:avLst/>
          </a:prstGeom>
          <a:noFill/>
        </p:spPr>
        <p:txBody>
          <a:bodyPr wrap="square" rtlCol="0">
            <a:spAutoFit/>
          </a:bodyPr>
          <a:lstStyle/>
          <a:p>
            <a:pPr algn="ctr"/>
            <a:r>
              <a:rPr lang="fr-FR" sz="1600" dirty="0" smtClean="0">
                <a:solidFill>
                  <a:schemeClr val="tx1">
                    <a:lumMod val="75000"/>
                    <a:lumOff val="25000"/>
                  </a:schemeClr>
                </a:solidFill>
              </a:rPr>
              <a:t>Wash and </a:t>
            </a:r>
            <a:r>
              <a:rPr lang="fr-FR" sz="1600" dirty="0" err="1" smtClean="0">
                <a:solidFill>
                  <a:schemeClr val="tx1">
                    <a:lumMod val="75000"/>
                    <a:lumOff val="25000"/>
                  </a:schemeClr>
                </a:solidFill>
              </a:rPr>
              <a:t>imaging</a:t>
            </a:r>
            <a:endParaRPr lang="fr-FR" sz="1600" dirty="0">
              <a:solidFill>
                <a:schemeClr val="tx1">
                  <a:lumMod val="75000"/>
                  <a:lumOff val="25000"/>
                </a:schemeClr>
              </a:solidFill>
            </a:endParaRPr>
          </a:p>
        </p:txBody>
      </p:sp>
      <p:sp>
        <p:nvSpPr>
          <p:cNvPr id="25" name="ZoneTexte 24"/>
          <p:cNvSpPr txBox="1"/>
          <p:nvPr/>
        </p:nvSpPr>
        <p:spPr>
          <a:xfrm>
            <a:off x="6516216" y="2924944"/>
            <a:ext cx="2520280" cy="338554"/>
          </a:xfrm>
          <a:prstGeom prst="rect">
            <a:avLst/>
          </a:prstGeom>
          <a:noFill/>
        </p:spPr>
        <p:txBody>
          <a:bodyPr wrap="square" rtlCol="0">
            <a:spAutoFit/>
          </a:bodyPr>
          <a:lstStyle/>
          <a:p>
            <a:pPr algn="ctr"/>
            <a:r>
              <a:rPr lang="fr-FR" sz="1600" dirty="0" err="1" smtClean="0">
                <a:solidFill>
                  <a:schemeClr val="tx1">
                    <a:lumMod val="75000"/>
                    <a:lumOff val="25000"/>
                  </a:schemeClr>
                </a:solidFill>
              </a:rPr>
              <a:t>Cleave</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dye</a:t>
            </a:r>
            <a:r>
              <a:rPr lang="fr-FR" sz="1600" dirty="0" smtClean="0">
                <a:solidFill>
                  <a:schemeClr val="tx1">
                    <a:lumMod val="75000"/>
                    <a:lumOff val="25000"/>
                  </a:schemeClr>
                </a:solidFill>
              </a:rPr>
              <a:t> and </a:t>
            </a:r>
            <a:r>
              <a:rPr lang="fr-FR" sz="1600" dirty="0" err="1" smtClean="0">
                <a:solidFill>
                  <a:schemeClr val="tx1">
                    <a:lumMod val="75000"/>
                    <a:lumOff val="25000"/>
                  </a:schemeClr>
                </a:solidFill>
              </a:rPr>
              <a:t>wash</a:t>
            </a:r>
            <a:endParaRPr lang="fr-FR" sz="1600" dirty="0">
              <a:solidFill>
                <a:schemeClr val="tx1">
                  <a:lumMod val="75000"/>
                  <a:lumOff val="25000"/>
                </a:schemeClr>
              </a:solidFill>
            </a:endParaRPr>
          </a:p>
        </p:txBody>
      </p:sp>
      <p:grpSp>
        <p:nvGrpSpPr>
          <p:cNvPr id="4" name="Groupe 29"/>
          <p:cNvGrpSpPr/>
          <p:nvPr/>
        </p:nvGrpSpPr>
        <p:grpSpPr>
          <a:xfrm>
            <a:off x="6660232" y="931438"/>
            <a:ext cx="2073590" cy="1993506"/>
            <a:chOff x="6660232" y="931438"/>
            <a:chExt cx="2073590" cy="1993506"/>
          </a:xfrm>
        </p:grpSpPr>
        <p:pic>
          <p:nvPicPr>
            <p:cNvPr id="7" name="Picture 2" descr="C:\Users\0137536A\Documents\illumin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024" y="931438"/>
              <a:ext cx="1865798" cy="1993506"/>
            </a:xfrm>
            <a:prstGeom prst="rect">
              <a:avLst/>
            </a:prstGeom>
            <a:noFill/>
          </p:spPr>
        </p:pic>
        <p:sp>
          <p:nvSpPr>
            <p:cNvPr id="29" name="Rectangle 28"/>
            <p:cNvSpPr/>
            <p:nvPr/>
          </p:nvSpPr>
          <p:spPr>
            <a:xfrm>
              <a:off x="6660232" y="1556792"/>
              <a:ext cx="3600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2" name="Connecteur droit avec flèche 31"/>
          <p:cNvCxnSpPr/>
          <p:nvPr/>
        </p:nvCxnSpPr>
        <p:spPr>
          <a:xfrm>
            <a:off x="3059832" y="1988840"/>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a:off x="6084168" y="1988840"/>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07904" y="836712"/>
            <a:ext cx="5436096" cy="55629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space réservé du numéro de diapositive 5"/>
          <p:cNvSpPr>
            <a:spLocks noGrp="1"/>
          </p:cNvSpPr>
          <p:nvPr>
            <p:ph type="sldNum" sz="quarter" idx="12"/>
          </p:nvPr>
        </p:nvSpPr>
        <p:spPr/>
        <p:txBody>
          <a:bodyPr/>
          <a:lstStyle/>
          <a:p>
            <a:fld id="{2BFA64F5-C1DA-44D3-98D8-4DF6E2B5E1F4}" type="slidenum">
              <a:rPr lang="fr-FR" smtClean="0"/>
              <a:pPr/>
              <a:t>4</a:t>
            </a:fld>
            <a:endParaRPr lang="fr-FR"/>
          </a:p>
        </p:txBody>
      </p:sp>
      <p:sp>
        <p:nvSpPr>
          <p:cNvPr id="7" name="ZoneTexte 2"/>
          <p:cNvSpPr txBox="1"/>
          <p:nvPr/>
        </p:nvSpPr>
        <p:spPr>
          <a:xfrm>
            <a:off x="4173257" y="2018342"/>
            <a:ext cx="4901486" cy="402546"/>
          </a:xfrm>
          <a:prstGeom prst="rect">
            <a:avLst/>
          </a:prstGeom>
          <a:noFill/>
        </p:spPr>
        <p:txBody>
          <a:bodyPr wrap="square" rtlCol="0">
            <a:spAutoFit/>
          </a:bodyPr>
          <a:lstStyle/>
          <a:p>
            <a:pPr algn="ctr">
              <a:lnSpc>
                <a:spcPct val="120000"/>
              </a:lnSpc>
              <a:spcBef>
                <a:spcPts val="1200"/>
              </a:spcBef>
              <a:spcAft>
                <a:spcPts val="600"/>
              </a:spcAft>
            </a:pPr>
            <a:r>
              <a:rPr lang="en-US" dirty="0" smtClean="0">
                <a:solidFill>
                  <a:schemeClr val="tx1">
                    <a:lumMod val="75000"/>
                    <a:lumOff val="25000"/>
                  </a:schemeClr>
                </a:solidFill>
                <a:latin typeface="Calibri" panose="020F0502020204030204" pitchFamily="34" charset="0"/>
              </a:rPr>
              <a:t>Haploid-phase sex-determination (</a:t>
            </a:r>
            <a:r>
              <a:rPr lang="en-US" b="1" dirty="0" smtClean="0">
                <a:solidFill>
                  <a:schemeClr val="tx1">
                    <a:lumMod val="75000"/>
                    <a:lumOff val="25000"/>
                  </a:schemeClr>
                </a:solidFill>
                <a:latin typeface="Calibri" panose="020F0502020204030204" pitchFamily="34" charset="0"/>
              </a:rPr>
              <a:t>UV </a:t>
            </a:r>
            <a:r>
              <a:rPr lang="en-US" dirty="0" smtClean="0">
                <a:solidFill>
                  <a:schemeClr val="tx1">
                    <a:lumMod val="75000"/>
                    <a:lumOff val="25000"/>
                  </a:schemeClr>
                </a:solidFill>
                <a:latin typeface="Calibri" panose="020F0502020204030204" pitchFamily="34" charset="0"/>
              </a:rPr>
              <a:t>systems)</a:t>
            </a:r>
          </a:p>
        </p:txBody>
      </p:sp>
      <p:sp>
        <p:nvSpPr>
          <p:cNvPr id="8" name="Rectangle 7"/>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Haploid sex determination in eukaryotes</a:t>
            </a:r>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p:cNvGrpSpPr/>
          <p:nvPr/>
        </p:nvGrpSpPr>
        <p:grpSpPr>
          <a:xfrm>
            <a:off x="2915816" y="4046661"/>
            <a:ext cx="637954" cy="1645238"/>
            <a:chOff x="2915816" y="4064066"/>
            <a:chExt cx="637954" cy="1645238"/>
          </a:xfrm>
        </p:grpSpPr>
        <p:pic>
          <p:nvPicPr>
            <p:cNvPr id="15" name="Picture 2" descr="C:\Users\acormier\Desktop\raw_GA_SP.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915816" y="4893255"/>
              <a:ext cx="637954" cy="816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acormier\Desktop\raw_GA_SP.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915816" y="4064066"/>
              <a:ext cx="637954" cy="77809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3" descr="Z:\Dropbox\Alex_thesis\images\man-icon-black-hi.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2480" y="1761971"/>
            <a:ext cx="3068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Z:\Dropbox\Alex_thesis\images\women.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5536" y="1761971"/>
            <a:ext cx="299145"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Z:\Dropbox\Alex_thesis\images\haploide_life_cycl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62156" y="3795850"/>
            <a:ext cx="198165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Dropbox\Alex_thesis\images\diploide_life_cycle.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2156" y="1041971"/>
            <a:ext cx="1981652"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1259632" y="1628800"/>
            <a:ext cx="747320" cy="307777"/>
          </a:xfrm>
          <a:prstGeom prst="rect">
            <a:avLst/>
          </a:prstGeom>
          <a:noFill/>
        </p:spPr>
        <p:txBody>
          <a:bodyPr wrap="none" rtlCol="0">
            <a:spAutoFit/>
          </a:bodyPr>
          <a:lstStyle/>
          <a:p>
            <a:r>
              <a:rPr lang="en-GB" sz="1400" dirty="0" smtClean="0">
                <a:solidFill>
                  <a:schemeClr val="tx1">
                    <a:lumMod val="65000"/>
                    <a:lumOff val="35000"/>
                  </a:schemeClr>
                </a:solidFill>
              </a:rPr>
              <a:t>Meiosis</a:t>
            </a:r>
            <a:endParaRPr lang="en-GB" sz="1400" dirty="0">
              <a:solidFill>
                <a:schemeClr val="tx1">
                  <a:lumMod val="65000"/>
                  <a:lumOff val="35000"/>
                </a:schemeClr>
              </a:solidFill>
            </a:endParaRPr>
          </a:p>
        </p:txBody>
      </p:sp>
      <p:sp>
        <p:nvSpPr>
          <p:cNvPr id="4" name="ZoneTexte 3"/>
          <p:cNvSpPr txBox="1"/>
          <p:nvPr/>
        </p:nvSpPr>
        <p:spPr>
          <a:xfrm>
            <a:off x="1653925" y="2276872"/>
            <a:ext cx="829843" cy="307777"/>
          </a:xfrm>
          <a:prstGeom prst="rect">
            <a:avLst/>
          </a:prstGeom>
          <a:noFill/>
        </p:spPr>
        <p:txBody>
          <a:bodyPr wrap="none" rtlCol="0">
            <a:spAutoFit/>
          </a:bodyPr>
          <a:lstStyle/>
          <a:p>
            <a:r>
              <a:rPr lang="en-GB" sz="1400" dirty="0" smtClean="0">
                <a:solidFill>
                  <a:schemeClr val="tx1">
                    <a:lumMod val="65000"/>
                    <a:lumOff val="35000"/>
                  </a:schemeClr>
                </a:solidFill>
              </a:rPr>
              <a:t>Syngamy</a:t>
            </a:r>
            <a:endParaRPr lang="en-GB" sz="1400" dirty="0">
              <a:solidFill>
                <a:schemeClr val="tx1">
                  <a:lumMod val="65000"/>
                  <a:lumOff val="35000"/>
                </a:schemeClr>
              </a:solidFill>
            </a:endParaRPr>
          </a:p>
        </p:txBody>
      </p:sp>
      <p:sp>
        <p:nvSpPr>
          <p:cNvPr id="5" name="ZoneTexte 4"/>
          <p:cNvSpPr txBox="1"/>
          <p:nvPr/>
        </p:nvSpPr>
        <p:spPr>
          <a:xfrm>
            <a:off x="707318" y="2924944"/>
            <a:ext cx="1039067" cy="307777"/>
          </a:xfrm>
          <a:prstGeom prst="rect">
            <a:avLst/>
          </a:prstGeom>
          <a:noFill/>
        </p:spPr>
        <p:txBody>
          <a:bodyPr wrap="none" rtlCol="0">
            <a:spAutoFit/>
          </a:bodyPr>
          <a:lstStyle/>
          <a:p>
            <a:r>
              <a:rPr lang="en-GB" sz="1400" dirty="0" smtClean="0">
                <a:solidFill>
                  <a:schemeClr val="tx1">
                    <a:lumMod val="65000"/>
                    <a:lumOff val="35000"/>
                  </a:schemeClr>
                </a:solidFill>
              </a:rPr>
              <a:t>Diploid (2n)</a:t>
            </a:r>
            <a:endParaRPr lang="en-GB" sz="1400" dirty="0">
              <a:solidFill>
                <a:schemeClr val="tx1">
                  <a:lumMod val="65000"/>
                  <a:lumOff val="35000"/>
                </a:schemeClr>
              </a:solidFill>
            </a:endParaRPr>
          </a:p>
        </p:txBody>
      </p:sp>
      <p:sp>
        <p:nvSpPr>
          <p:cNvPr id="24" name="ZoneTexte 23"/>
          <p:cNvSpPr txBox="1"/>
          <p:nvPr/>
        </p:nvSpPr>
        <p:spPr>
          <a:xfrm>
            <a:off x="1962486" y="2924944"/>
            <a:ext cx="994183" cy="307777"/>
          </a:xfrm>
          <a:prstGeom prst="rect">
            <a:avLst/>
          </a:prstGeom>
          <a:noFill/>
        </p:spPr>
        <p:txBody>
          <a:bodyPr wrap="none" rtlCol="0">
            <a:spAutoFit/>
          </a:bodyPr>
          <a:lstStyle/>
          <a:p>
            <a:r>
              <a:rPr lang="en-GB" sz="1400" dirty="0" smtClean="0">
                <a:solidFill>
                  <a:schemeClr val="tx1">
                    <a:lumMod val="65000"/>
                    <a:lumOff val="35000"/>
                  </a:schemeClr>
                </a:solidFill>
              </a:rPr>
              <a:t>Haploid (n)</a:t>
            </a:r>
            <a:endParaRPr lang="en-GB" sz="1400" dirty="0">
              <a:solidFill>
                <a:schemeClr val="tx1">
                  <a:lumMod val="65000"/>
                  <a:lumOff val="35000"/>
                </a:schemeClr>
              </a:solidFill>
            </a:endParaRPr>
          </a:p>
        </p:txBody>
      </p:sp>
      <p:sp>
        <p:nvSpPr>
          <p:cNvPr id="27" name="ZoneTexte 26"/>
          <p:cNvSpPr txBox="1"/>
          <p:nvPr/>
        </p:nvSpPr>
        <p:spPr>
          <a:xfrm>
            <a:off x="1254426" y="4357654"/>
            <a:ext cx="747320" cy="307777"/>
          </a:xfrm>
          <a:prstGeom prst="rect">
            <a:avLst/>
          </a:prstGeom>
          <a:noFill/>
        </p:spPr>
        <p:txBody>
          <a:bodyPr wrap="none" rtlCol="0">
            <a:spAutoFit/>
          </a:bodyPr>
          <a:lstStyle/>
          <a:p>
            <a:r>
              <a:rPr lang="en-GB" sz="1400" dirty="0" smtClean="0">
                <a:solidFill>
                  <a:schemeClr val="tx1">
                    <a:lumMod val="65000"/>
                    <a:lumOff val="35000"/>
                  </a:schemeClr>
                </a:solidFill>
              </a:rPr>
              <a:t>Meiosis</a:t>
            </a:r>
            <a:endParaRPr lang="en-GB" sz="1400" dirty="0">
              <a:solidFill>
                <a:schemeClr val="tx1">
                  <a:lumMod val="65000"/>
                  <a:lumOff val="35000"/>
                </a:schemeClr>
              </a:solidFill>
            </a:endParaRPr>
          </a:p>
        </p:txBody>
      </p:sp>
      <p:sp>
        <p:nvSpPr>
          <p:cNvPr id="28" name="ZoneTexte 27"/>
          <p:cNvSpPr txBox="1"/>
          <p:nvPr/>
        </p:nvSpPr>
        <p:spPr>
          <a:xfrm>
            <a:off x="1648719" y="4921423"/>
            <a:ext cx="829843" cy="307777"/>
          </a:xfrm>
          <a:prstGeom prst="rect">
            <a:avLst/>
          </a:prstGeom>
          <a:noFill/>
        </p:spPr>
        <p:txBody>
          <a:bodyPr wrap="none" rtlCol="0">
            <a:spAutoFit/>
          </a:bodyPr>
          <a:lstStyle/>
          <a:p>
            <a:r>
              <a:rPr lang="en-GB" sz="1400" dirty="0" smtClean="0">
                <a:solidFill>
                  <a:schemeClr val="tx1">
                    <a:lumMod val="65000"/>
                    <a:lumOff val="35000"/>
                  </a:schemeClr>
                </a:solidFill>
              </a:rPr>
              <a:t>Syngamy</a:t>
            </a:r>
            <a:endParaRPr lang="en-GB" sz="1400" dirty="0">
              <a:solidFill>
                <a:schemeClr val="tx1">
                  <a:lumMod val="65000"/>
                  <a:lumOff val="35000"/>
                </a:schemeClr>
              </a:solidFill>
            </a:endParaRPr>
          </a:p>
        </p:txBody>
      </p:sp>
      <p:sp>
        <p:nvSpPr>
          <p:cNvPr id="29" name="ZoneTexte 28"/>
          <p:cNvSpPr txBox="1"/>
          <p:nvPr/>
        </p:nvSpPr>
        <p:spPr>
          <a:xfrm>
            <a:off x="702112" y="5653798"/>
            <a:ext cx="1039067" cy="307777"/>
          </a:xfrm>
          <a:prstGeom prst="rect">
            <a:avLst/>
          </a:prstGeom>
          <a:noFill/>
        </p:spPr>
        <p:txBody>
          <a:bodyPr wrap="none" rtlCol="0">
            <a:spAutoFit/>
          </a:bodyPr>
          <a:lstStyle/>
          <a:p>
            <a:r>
              <a:rPr lang="en-GB" sz="1400" dirty="0" smtClean="0">
                <a:solidFill>
                  <a:schemeClr val="tx1">
                    <a:lumMod val="65000"/>
                    <a:lumOff val="35000"/>
                  </a:schemeClr>
                </a:solidFill>
              </a:rPr>
              <a:t>Diploid (2n)</a:t>
            </a:r>
            <a:endParaRPr lang="en-GB" sz="1400" dirty="0">
              <a:solidFill>
                <a:schemeClr val="tx1">
                  <a:lumMod val="65000"/>
                  <a:lumOff val="35000"/>
                </a:schemeClr>
              </a:solidFill>
            </a:endParaRPr>
          </a:p>
        </p:txBody>
      </p:sp>
      <p:sp>
        <p:nvSpPr>
          <p:cNvPr id="30" name="ZoneTexte 29"/>
          <p:cNvSpPr txBox="1"/>
          <p:nvPr/>
        </p:nvSpPr>
        <p:spPr>
          <a:xfrm>
            <a:off x="1957280" y="5653798"/>
            <a:ext cx="994183" cy="307777"/>
          </a:xfrm>
          <a:prstGeom prst="rect">
            <a:avLst/>
          </a:prstGeom>
          <a:noFill/>
        </p:spPr>
        <p:txBody>
          <a:bodyPr wrap="none" rtlCol="0">
            <a:spAutoFit/>
          </a:bodyPr>
          <a:lstStyle/>
          <a:p>
            <a:r>
              <a:rPr lang="en-GB" sz="1400" dirty="0" smtClean="0">
                <a:solidFill>
                  <a:schemeClr val="tx1">
                    <a:lumMod val="65000"/>
                    <a:lumOff val="35000"/>
                  </a:schemeClr>
                </a:solidFill>
              </a:rPr>
              <a:t>Haploid (n)</a:t>
            </a:r>
            <a:endParaRPr lang="en-GB" sz="1400" dirty="0">
              <a:solidFill>
                <a:schemeClr val="tx1">
                  <a:lumMod val="65000"/>
                  <a:lumOff val="35000"/>
                </a:schemeClr>
              </a:solidFill>
            </a:endParaRPr>
          </a:p>
        </p:txBody>
      </p:sp>
      <p:pic>
        <p:nvPicPr>
          <p:cNvPr id="3077" name="Picture 5" descr="Z:\Dropbox\Alex_thesis\images\UV.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103569" y="2532985"/>
            <a:ext cx="5040000" cy="2138400"/>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716016" y="4365104"/>
            <a:ext cx="370614" cy="307777"/>
          </a:xfrm>
          <a:prstGeom prst="rect">
            <a:avLst/>
          </a:prstGeom>
          <a:noFill/>
        </p:spPr>
        <p:txBody>
          <a:bodyPr wrap="none" rtlCol="0">
            <a:spAutoFit/>
          </a:bodyPr>
          <a:lstStyle/>
          <a:p>
            <a:r>
              <a:rPr lang="en-GB" sz="1400" dirty="0" smtClean="0">
                <a:solidFill>
                  <a:schemeClr val="tx1">
                    <a:lumMod val="85000"/>
                    <a:lumOff val="15000"/>
                  </a:schemeClr>
                </a:solidFill>
              </a:rPr>
              <a:t>2n</a:t>
            </a:r>
            <a:endParaRPr lang="en-GB" sz="1400" dirty="0">
              <a:solidFill>
                <a:schemeClr val="tx1">
                  <a:lumMod val="85000"/>
                  <a:lumOff val="15000"/>
                </a:schemeClr>
              </a:solidFill>
            </a:endParaRPr>
          </a:p>
        </p:txBody>
      </p:sp>
      <p:sp>
        <p:nvSpPr>
          <p:cNvPr id="33" name="ZoneTexte 32"/>
          <p:cNvSpPr txBox="1"/>
          <p:nvPr/>
        </p:nvSpPr>
        <p:spPr>
          <a:xfrm>
            <a:off x="8172400" y="4365104"/>
            <a:ext cx="370614" cy="307777"/>
          </a:xfrm>
          <a:prstGeom prst="rect">
            <a:avLst/>
          </a:prstGeom>
          <a:noFill/>
        </p:spPr>
        <p:txBody>
          <a:bodyPr wrap="none" rtlCol="0">
            <a:spAutoFit/>
          </a:bodyPr>
          <a:lstStyle/>
          <a:p>
            <a:r>
              <a:rPr lang="en-GB" sz="1400" dirty="0" smtClean="0">
                <a:solidFill>
                  <a:schemeClr val="tx1">
                    <a:lumMod val="85000"/>
                    <a:lumOff val="15000"/>
                  </a:schemeClr>
                </a:solidFill>
              </a:rPr>
              <a:t>2n</a:t>
            </a:r>
            <a:endParaRPr lang="en-GB" sz="1400" dirty="0">
              <a:solidFill>
                <a:schemeClr val="tx1">
                  <a:lumMod val="85000"/>
                  <a:lumOff val="15000"/>
                </a:schemeClr>
              </a:solidFill>
            </a:endParaRPr>
          </a:p>
        </p:txBody>
      </p:sp>
      <p:sp>
        <p:nvSpPr>
          <p:cNvPr id="34" name="ZoneTexte 33"/>
          <p:cNvSpPr txBox="1"/>
          <p:nvPr/>
        </p:nvSpPr>
        <p:spPr>
          <a:xfrm>
            <a:off x="7389100" y="4365104"/>
            <a:ext cx="279244" cy="307777"/>
          </a:xfrm>
          <a:prstGeom prst="rect">
            <a:avLst/>
          </a:prstGeom>
          <a:noFill/>
        </p:spPr>
        <p:txBody>
          <a:bodyPr wrap="none" rtlCol="0">
            <a:spAutoFit/>
          </a:bodyPr>
          <a:lstStyle/>
          <a:p>
            <a:r>
              <a:rPr lang="en-GB" sz="1400" dirty="0" smtClean="0">
                <a:solidFill>
                  <a:schemeClr val="tx1">
                    <a:lumMod val="85000"/>
                    <a:lumOff val="15000"/>
                  </a:schemeClr>
                </a:solidFill>
              </a:rPr>
              <a:t>n</a:t>
            </a:r>
            <a:endParaRPr lang="en-GB" sz="1400" dirty="0">
              <a:solidFill>
                <a:schemeClr val="tx1">
                  <a:lumMod val="85000"/>
                  <a:lumOff val="15000"/>
                </a:schemeClr>
              </a:solidFill>
            </a:endParaRPr>
          </a:p>
        </p:txBody>
      </p:sp>
      <p:sp>
        <p:nvSpPr>
          <p:cNvPr id="35" name="ZoneTexte 34"/>
          <p:cNvSpPr txBox="1"/>
          <p:nvPr/>
        </p:nvSpPr>
        <p:spPr>
          <a:xfrm>
            <a:off x="6908340" y="3456287"/>
            <a:ext cx="835806" cy="307777"/>
          </a:xfrm>
          <a:prstGeom prst="rect">
            <a:avLst/>
          </a:prstGeom>
          <a:noFill/>
        </p:spPr>
        <p:txBody>
          <a:bodyPr wrap="none" rtlCol="0">
            <a:spAutoFit/>
          </a:bodyPr>
          <a:lstStyle/>
          <a:p>
            <a:r>
              <a:rPr lang="en-GB" sz="1400" dirty="0" smtClean="0">
                <a:solidFill>
                  <a:schemeClr val="tx1">
                    <a:lumMod val="85000"/>
                    <a:lumOff val="15000"/>
                  </a:schemeClr>
                </a:solidFill>
              </a:rPr>
              <a:t>Gametes</a:t>
            </a:r>
            <a:endParaRPr lang="en-GB" sz="1400" dirty="0">
              <a:solidFill>
                <a:schemeClr val="tx1">
                  <a:lumMod val="85000"/>
                  <a:lumOff val="15000"/>
                </a:schemeClr>
              </a:solidFill>
            </a:endParaRPr>
          </a:p>
        </p:txBody>
      </p:sp>
      <p:sp>
        <p:nvSpPr>
          <p:cNvPr id="36" name="ZoneTexte 35"/>
          <p:cNvSpPr txBox="1"/>
          <p:nvPr/>
        </p:nvSpPr>
        <p:spPr>
          <a:xfrm>
            <a:off x="5144887" y="2452791"/>
            <a:ext cx="747320" cy="307777"/>
          </a:xfrm>
          <a:prstGeom prst="rect">
            <a:avLst/>
          </a:prstGeom>
          <a:noFill/>
        </p:spPr>
        <p:txBody>
          <a:bodyPr wrap="none" rtlCol="0">
            <a:spAutoFit/>
          </a:bodyPr>
          <a:lstStyle/>
          <a:p>
            <a:r>
              <a:rPr lang="en-GB" sz="1400" dirty="0" smtClean="0">
                <a:solidFill>
                  <a:schemeClr val="tx1">
                    <a:lumMod val="85000"/>
                    <a:lumOff val="15000"/>
                  </a:schemeClr>
                </a:solidFill>
              </a:rPr>
              <a:t>Meiosis</a:t>
            </a:r>
            <a:endParaRPr lang="en-GB" sz="1400" dirty="0">
              <a:solidFill>
                <a:schemeClr val="tx1">
                  <a:lumMod val="85000"/>
                  <a:lumOff val="15000"/>
                </a:schemeClr>
              </a:solidFill>
            </a:endParaRPr>
          </a:p>
        </p:txBody>
      </p:sp>
      <p:sp>
        <p:nvSpPr>
          <p:cNvPr id="37" name="ZoneTexte 36"/>
          <p:cNvSpPr txBox="1"/>
          <p:nvPr/>
        </p:nvSpPr>
        <p:spPr>
          <a:xfrm>
            <a:off x="7286591" y="2452791"/>
            <a:ext cx="829843" cy="307777"/>
          </a:xfrm>
          <a:prstGeom prst="rect">
            <a:avLst/>
          </a:prstGeom>
          <a:noFill/>
        </p:spPr>
        <p:txBody>
          <a:bodyPr wrap="none" rtlCol="0">
            <a:spAutoFit/>
          </a:bodyPr>
          <a:lstStyle/>
          <a:p>
            <a:r>
              <a:rPr lang="en-GB" sz="1400" dirty="0" smtClean="0">
                <a:solidFill>
                  <a:schemeClr val="tx1">
                    <a:lumMod val="85000"/>
                    <a:lumOff val="15000"/>
                  </a:schemeClr>
                </a:solidFill>
              </a:rPr>
              <a:t>Syngamy</a:t>
            </a:r>
            <a:endParaRPr lang="en-GB" sz="1400" dirty="0">
              <a:solidFill>
                <a:schemeClr val="tx1">
                  <a:lumMod val="85000"/>
                  <a:lumOff val="15000"/>
                </a:schemeClr>
              </a:solidFill>
            </a:endParaRPr>
          </a:p>
        </p:txBody>
      </p:sp>
      <p:sp>
        <p:nvSpPr>
          <p:cNvPr id="38" name="ZoneTexte 37"/>
          <p:cNvSpPr txBox="1"/>
          <p:nvPr/>
        </p:nvSpPr>
        <p:spPr>
          <a:xfrm>
            <a:off x="5508104" y="3456287"/>
            <a:ext cx="676019" cy="307777"/>
          </a:xfrm>
          <a:prstGeom prst="rect">
            <a:avLst/>
          </a:prstGeom>
          <a:noFill/>
        </p:spPr>
        <p:txBody>
          <a:bodyPr wrap="none" rtlCol="0">
            <a:spAutoFit/>
          </a:bodyPr>
          <a:lstStyle/>
          <a:p>
            <a:r>
              <a:rPr lang="en-GB" sz="1400" dirty="0" smtClean="0">
                <a:solidFill>
                  <a:schemeClr val="tx1">
                    <a:lumMod val="85000"/>
                    <a:lumOff val="15000"/>
                  </a:schemeClr>
                </a:solidFill>
              </a:rPr>
              <a:t>Spores</a:t>
            </a:r>
            <a:endParaRPr lang="en-GB" sz="1400" dirty="0">
              <a:solidFill>
                <a:schemeClr val="tx1">
                  <a:lumMod val="85000"/>
                  <a:lumOff val="15000"/>
                </a:schemeClr>
              </a:solidFill>
            </a:endParaRPr>
          </a:p>
        </p:txBody>
      </p:sp>
    </p:spTree>
    <p:extLst>
      <p:ext uri="{BB962C8B-B14F-4D97-AF65-F5344CB8AC3E}">
        <p14:creationId xmlns:p14="http://schemas.microsoft.com/office/powerpoint/2010/main" val="218641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0137536A\Documents\illumina.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63137" y="1130788"/>
            <a:ext cx="1865798" cy="1794156"/>
          </a:xfrm>
          <a:prstGeom prst="rect">
            <a:avLst/>
          </a:prstGeom>
          <a:noFill/>
        </p:spPr>
      </p:pic>
      <p:pic>
        <p:nvPicPr>
          <p:cNvPr id="6" name="Picture 2" descr="C:\Users\0137536A\Documents\illumin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35896" y="4652272"/>
            <a:ext cx="2376264" cy="1893831"/>
          </a:xfrm>
          <a:prstGeom prst="rect">
            <a:avLst/>
          </a:prstGeom>
          <a:noFill/>
        </p:spPr>
      </p:pic>
      <p:sp>
        <p:nvSpPr>
          <p:cNvPr id="10" name="Rectangle 9"/>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Sequencing steps</a:t>
            </a:r>
            <a:endParaRPr lang="en-US" kern="0" dirty="0" smtClean="0"/>
          </a:p>
        </p:txBody>
      </p:sp>
      <p:cxnSp>
        <p:nvCxnSpPr>
          <p:cNvPr id="12" name="Connecteur droit 1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4"/>
          <p:cNvGrpSpPr/>
          <p:nvPr/>
        </p:nvGrpSpPr>
        <p:grpSpPr>
          <a:xfrm>
            <a:off x="390742" y="632412"/>
            <a:ext cx="2339152" cy="2292532"/>
            <a:chOff x="179512" y="1136468"/>
            <a:chExt cx="2339152" cy="2292532"/>
          </a:xfrm>
        </p:grpSpPr>
        <p:pic>
          <p:nvPicPr>
            <p:cNvPr id="150530" name="Picture 2" descr="C:\Users\0137536A\Documents\illumin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3528" y="1136468"/>
              <a:ext cx="2195136" cy="2292532"/>
            </a:xfrm>
            <a:prstGeom prst="rect">
              <a:avLst/>
            </a:prstGeom>
            <a:noFill/>
          </p:spPr>
        </p:pic>
        <p:sp>
          <p:nvSpPr>
            <p:cNvPr id="14" name="Rectangle 13"/>
            <p:cNvSpPr/>
            <p:nvPr/>
          </p:nvSpPr>
          <p:spPr>
            <a:xfrm>
              <a:off x="179512" y="2852936"/>
              <a:ext cx="36004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 name="Groupe 20"/>
          <p:cNvGrpSpPr/>
          <p:nvPr/>
        </p:nvGrpSpPr>
        <p:grpSpPr>
          <a:xfrm>
            <a:off x="6516216" y="4447059"/>
            <a:ext cx="2525074" cy="2304256"/>
            <a:chOff x="0" y="4149080"/>
            <a:chExt cx="2525074" cy="2304256"/>
          </a:xfrm>
        </p:grpSpPr>
        <p:pic>
          <p:nvPicPr>
            <p:cNvPr id="8" name="Picture 2" descr="C:\Users\0137536A\Documents\illumina.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4149080"/>
              <a:ext cx="2525074" cy="2292532"/>
            </a:xfrm>
            <a:prstGeom prst="rect">
              <a:avLst/>
            </a:prstGeom>
            <a:noFill/>
          </p:spPr>
        </p:pic>
        <p:sp>
          <p:nvSpPr>
            <p:cNvPr id="20" name="Rectangle 19"/>
            <p:cNvSpPr/>
            <p:nvPr/>
          </p:nvSpPr>
          <p:spPr>
            <a:xfrm>
              <a:off x="323528" y="6165304"/>
              <a:ext cx="43204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40</a:t>
            </a:fld>
            <a:endParaRPr lang="fr-FR" dirty="0"/>
          </a:p>
        </p:txBody>
      </p:sp>
      <p:sp>
        <p:nvSpPr>
          <p:cNvPr id="23" name="ZoneTexte 22"/>
          <p:cNvSpPr txBox="1"/>
          <p:nvPr/>
        </p:nvSpPr>
        <p:spPr>
          <a:xfrm>
            <a:off x="251520" y="2924944"/>
            <a:ext cx="2520280" cy="584775"/>
          </a:xfrm>
          <a:prstGeom prst="rect">
            <a:avLst/>
          </a:prstGeom>
          <a:noFill/>
        </p:spPr>
        <p:txBody>
          <a:bodyPr wrap="square" rtlCol="0">
            <a:spAutoFit/>
          </a:bodyPr>
          <a:lstStyle/>
          <a:p>
            <a:pPr algn="ctr"/>
            <a:r>
              <a:rPr lang="fr-FR" sz="1600" dirty="0" err="1" smtClean="0">
                <a:solidFill>
                  <a:schemeClr val="tx1">
                    <a:lumMod val="75000"/>
                    <a:lumOff val="25000"/>
                  </a:schemeClr>
                </a:solidFill>
              </a:rPr>
              <a:t>Incorporate</a:t>
            </a:r>
            <a:r>
              <a:rPr lang="fr-FR" sz="1600" dirty="0" smtClean="0">
                <a:solidFill>
                  <a:schemeClr val="tx1">
                    <a:lumMod val="75000"/>
                    <a:lumOff val="25000"/>
                  </a:schemeClr>
                </a:solidFill>
              </a:rPr>
              <a:t> all 4 </a:t>
            </a:r>
            <a:r>
              <a:rPr lang="fr-FR" sz="1600" dirty="0" err="1" smtClean="0">
                <a:solidFill>
                  <a:schemeClr val="tx1">
                    <a:lumMod val="75000"/>
                    <a:lumOff val="25000"/>
                  </a:schemeClr>
                </a:solidFill>
              </a:rPr>
              <a:t>marked</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nucleotides</a:t>
            </a:r>
            <a:endParaRPr lang="fr-FR" sz="1600" dirty="0">
              <a:solidFill>
                <a:schemeClr val="tx1">
                  <a:lumMod val="75000"/>
                  <a:lumOff val="25000"/>
                </a:schemeClr>
              </a:solidFill>
            </a:endParaRPr>
          </a:p>
        </p:txBody>
      </p:sp>
      <p:sp>
        <p:nvSpPr>
          <p:cNvPr id="24" name="ZoneTexte 23"/>
          <p:cNvSpPr txBox="1"/>
          <p:nvPr/>
        </p:nvSpPr>
        <p:spPr>
          <a:xfrm>
            <a:off x="3491880" y="2996952"/>
            <a:ext cx="2520280" cy="338554"/>
          </a:xfrm>
          <a:prstGeom prst="rect">
            <a:avLst/>
          </a:prstGeom>
          <a:noFill/>
        </p:spPr>
        <p:txBody>
          <a:bodyPr wrap="square" rtlCol="0">
            <a:spAutoFit/>
          </a:bodyPr>
          <a:lstStyle/>
          <a:p>
            <a:pPr algn="ctr"/>
            <a:r>
              <a:rPr lang="fr-FR" sz="1600" dirty="0" smtClean="0">
                <a:solidFill>
                  <a:schemeClr val="tx1">
                    <a:lumMod val="75000"/>
                    <a:lumOff val="25000"/>
                  </a:schemeClr>
                </a:solidFill>
              </a:rPr>
              <a:t>Wash and </a:t>
            </a:r>
            <a:r>
              <a:rPr lang="fr-FR" sz="1600" dirty="0" err="1" smtClean="0">
                <a:solidFill>
                  <a:schemeClr val="tx1">
                    <a:lumMod val="75000"/>
                    <a:lumOff val="25000"/>
                  </a:schemeClr>
                </a:solidFill>
              </a:rPr>
              <a:t>imaging</a:t>
            </a:r>
            <a:endParaRPr lang="fr-FR" sz="1600" dirty="0">
              <a:solidFill>
                <a:schemeClr val="tx1">
                  <a:lumMod val="75000"/>
                  <a:lumOff val="25000"/>
                </a:schemeClr>
              </a:solidFill>
            </a:endParaRPr>
          </a:p>
        </p:txBody>
      </p:sp>
      <p:sp>
        <p:nvSpPr>
          <p:cNvPr id="25" name="ZoneTexte 24"/>
          <p:cNvSpPr txBox="1"/>
          <p:nvPr/>
        </p:nvSpPr>
        <p:spPr>
          <a:xfrm>
            <a:off x="6516216" y="2924944"/>
            <a:ext cx="2520280" cy="338554"/>
          </a:xfrm>
          <a:prstGeom prst="rect">
            <a:avLst/>
          </a:prstGeom>
          <a:noFill/>
        </p:spPr>
        <p:txBody>
          <a:bodyPr wrap="square" rtlCol="0">
            <a:spAutoFit/>
          </a:bodyPr>
          <a:lstStyle/>
          <a:p>
            <a:pPr algn="ctr"/>
            <a:r>
              <a:rPr lang="fr-FR" sz="1600" dirty="0" err="1" smtClean="0">
                <a:solidFill>
                  <a:schemeClr val="tx1">
                    <a:lumMod val="75000"/>
                    <a:lumOff val="25000"/>
                  </a:schemeClr>
                </a:solidFill>
              </a:rPr>
              <a:t>Cleave</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dye</a:t>
            </a:r>
            <a:r>
              <a:rPr lang="fr-FR" sz="1600" dirty="0" smtClean="0">
                <a:solidFill>
                  <a:schemeClr val="tx1">
                    <a:lumMod val="75000"/>
                    <a:lumOff val="25000"/>
                  </a:schemeClr>
                </a:solidFill>
              </a:rPr>
              <a:t> and </a:t>
            </a:r>
            <a:r>
              <a:rPr lang="fr-FR" sz="1600" dirty="0" err="1" smtClean="0">
                <a:solidFill>
                  <a:schemeClr val="tx1">
                    <a:lumMod val="75000"/>
                    <a:lumOff val="25000"/>
                  </a:schemeClr>
                </a:solidFill>
              </a:rPr>
              <a:t>wash</a:t>
            </a:r>
            <a:endParaRPr lang="fr-FR" sz="1600" dirty="0">
              <a:solidFill>
                <a:schemeClr val="tx1">
                  <a:lumMod val="75000"/>
                  <a:lumOff val="25000"/>
                </a:schemeClr>
              </a:solidFill>
            </a:endParaRPr>
          </a:p>
        </p:txBody>
      </p:sp>
      <p:grpSp>
        <p:nvGrpSpPr>
          <p:cNvPr id="4" name="Groupe 29"/>
          <p:cNvGrpSpPr/>
          <p:nvPr/>
        </p:nvGrpSpPr>
        <p:grpSpPr>
          <a:xfrm>
            <a:off x="6660232" y="931438"/>
            <a:ext cx="2073590" cy="1993506"/>
            <a:chOff x="6660232" y="931438"/>
            <a:chExt cx="2073590" cy="1993506"/>
          </a:xfrm>
        </p:grpSpPr>
        <p:pic>
          <p:nvPicPr>
            <p:cNvPr id="7" name="Picture 2" descr="C:\Users\0137536A\Documents\illumina.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68024" y="931438"/>
              <a:ext cx="1865798" cy="1993506"/>
            </a:xfrm>
            <a:prstGeom prst="rect">
              <a:avLst/>
            </a:prstGeom>
            <a:noFill/>
          </p:spPr>
        </p:pic>
        <p:sp>
          <p:nvSpPr>
            <p:cNvPr id="29" name="Rectangle 28"/>
            <p:cNvSpPr/>
            <p:nvPr/>
          </p:nvSpPr>
          <p:spPr>
            <a:xfrm>
              <a:off x="6660232" y="1556792"/>
              <a:ext cx="3600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2" name="Connecteur droit avec flèche 31"/>
          <p:cNvCxnSpPr/>
          <p:nvPr/>
        </p:nvCxnSpPr>
        <p:spPr>
          <a:xfrm>
            <a:off x="3059832" y="1988840"/>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a:off x="6084168" y="1988840"/>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2843808" y="5599187"/>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868144" y="5599187"/>
            <a:ext cx="576064"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298961" y="4453337"/>
            <a:ext cx="2425398" cy="2291701"/>
            <a:chOff x="346402" y="4453337"/>
            <a:chExt cx="2425398" cy="2291701"/>
          </a:xfrm>
        </p:grpSpPr>
        <p:pic>
          <p:nvPicPr>
            <p:cNvPr id="9" name="Picture 2" descr="C:\Users\0137536A\Documents\illumina.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6402" y="4453337"/>
              <a:ext cx="2425398" cy="2291701"/>
            </a:xfrm>
            <a:prstGeom prst="rect">
              <a:avLst/>
            </a:prstGeom>
            <a:noFill/>
          </p:spPr>
        </p:pic>
        <p:sp>
          <p:nvSpPr>
            <p:cNvPr id="15" name="Rectangle 14"/>
            <p:cNvSpPr/>
            <p:nvPr/>
          </p:nvSpPr>
          <p:spPr>
            <a:xfrm>
              <a:off x="1763688" y="6114562"/>
              <a:ext cx="792088" cy="514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750782" y="6371563"/>
              <a:ext cx="1228930" cy="19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9" name="Connecteur droit avec flèche 18"/>
          <p:cNvCxnSpPr>
            <a:stCxn id="25" idx="2"/>
            <a:endCxn id="8" idx="0"/>
          </p:cNvCxnSpPr>
          <p:nvPr/>
        </p:nvCxnSpPr>
        <p:spPr>
          <a:xfrm>
            <a:off x="7776356" y="3263498"/>
            <a:ext cx="2397" cy="118356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9" idx="0"/>
            <a:endCxn id="23" idx="2"/>
          </p:cNvCxnSpPr>
          <p:nvPr/>
        </p:nvCxnSpPr>
        <p:spPr>
          <a:xfrm flipV="1">
            <a:off x="1511660" y="3509719"/>
            <a:ext cx="0" cy="943618"/>
          </a:xfrm>
          <a:prstGeom prst="straightConnector1">
            <a:avLst/>
          </a:prstGeom>
          <a:ln w="381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ZoneTexte 37"/>
          <p:cNvSpPr txBox="1"/>
          <p:nvPr/>
        </p:nvSpPr>
        <p:spPr>
          <a:xfrm>
            <a:off x="1602918" y="3812251"/>
            <a:ext cx="2242881" cy="338554"/>
          </a:xfrm>
          <a:prstGeom prst="rect">
            <a:avLst/>
          </a:prstGeom>
          <a:noFill/>
        </p:spPr>
        <p:txBody>
          <a:bodyPr wrap="square" rtlCol="0">
            <a:spAutoFit/>
          </a:bodyPr>
          <a:lstStyle/>
          <a:p>
            <a:pPr algn="ctr"/>
            <a:r>
              <a:rPr lang="fr-FR" sz="1600" dirty="0" err="1" smtClean="0">
                <a:solidFill>
                  <a:schemeClr val="tx1">
                    <a:lumMod val="75000"/>
                    <a:lumOff val="25000"/>
                  </a:schemeClr>
                </a:solidFill>
              </a:rPr>
              <a:t>Repeat</a:t>
            </a:r>
            <a:r>
              <a:rPr lang="fr-FR" sz="1600" dirty="0" smtClean="0">
                <a:solidFill>
                  <a:schemeClr val="tx1">
                    <a:lumMod val="75000"/>
                    <a:lumOff val="25000"/>
                  </a:schemeClr>
                </a:solidFill>
              </a:rPr>
              <a:t> cycles: </a:t>
            </a:r>
            <a:r>
              <a:rPr lang="fr-FR" sz="1600" b="1" dirty="0" smtClean="0">
                <a:solidFill>
                  <a:schemeClr val="tx1">
                    <a:lumMod val="75000"/>
                    <a:lumOff val="25000"/>
                  </a:schemeClr>
                </a:solidFill>
              </a:rPr>
              <a:t>35</a:t>
            </a:r>
            <a:r>
              <a:rPr lang="fr-FR" sz="1600" dirty="0" smtClean="0">
                <a:solidFill>
                  <a:schemeClr val="tx1">
                    <a:lumMod val="75000"/>
                    <a:lumOff val="25000"/>
                  </a:schemeClr>
                </a:solidFill>
              </a:rPr>
              <a:t> to </a:t>
            </a:r>
            <a:r>
              <a:rPr lang="fr-FR" sz="1600" b="1" dirty="0" smtClean="0">
                <a:solidFill>
                  <a:schemeClr val="tx1">
                    <a:lumMod val="75000"/>
                    <a:lumOff val="25000"/>
                  </a:schemeClr>
                </a:solidFill>
              </a:rPr>
              <a:t>250</a:t>
            </a:r>
            <a:endParaRPr lang="fr-FR" sz="1600" b="1" dirty="0">
              <a:solidFill>
                <a:schemeClr val="tx1">
                  <a:lumMod val="75000"/>
                  <a:lumOff val="25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stretch>
            <a:fillRect/>
          </a:stretch>
        </p:blipFill>
        <p:spPr>
          <a:xfrm>
            <a:off x="6715760" y="2187622"/>
            <a:ext cx="2077184" cy="2077184"/>
          </a:xfrm>
          <a:prstGeom prst="rect">
            <a:avLst/>
          </a:prstGeom>
        </p:spPr>
      </p:pic>
      <p:pic>
        <p:nvPicPr>
          <p:cNvPr id="9" name="Image 8"/>
          <p:cNvPicPr>
            <a:picLocks noChangeAspect="1"/>
          </p:cNvPicPr>
          <p:nvPr/>
        </p:nvPicPr>
        <p:blipFill>
          <a:blip r:embed="rId3" cstate="print"/>
          <a:stretch>
            <a:fillRect/>
          </a:stretch>
        </p:blipFill>
        <p:spPr>
          <a:xfrm>
            <a:off x="6379301" y="4817129"/>
            <a:ext cx="2721788" cy="1169891"/>
          </a:xfrm>
          <a:prstGeom prst="rect">
            <a:avLst/>
          </a:prstGeom>
          <a:ln>
            <a:solidFill>
              <a:schemeClr val="tx1"/>
            </a:solidFill>
          </a:ln>
        </p:spPr>
      </p:pic>
      <p:sp>
        <p:nvSpPr>
          <p:cNvPr id="14" name="Rectangle 13"/>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Data analysis</a:t>
            </a:r>
            <a:endParaRPr lang="en-US" kern="0" dirty="0" smtClean="0"/>
          </a:p>
        </p:txBody>
      </p:sp>
      <p:cxnSp>
        <p:nvCxnSpPr>
          <p:cNvPr id="16" name="Connecteur droit 15"/>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otallycoolpix.com/images/tcp_images_before/132/overloaded_002__tcp_gallery_imag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61855" y="798165"/>
            <a:ext cx="3082158" cy="20547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ficher l'image d'origin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3445898"/>
            <a:ext cx="2268252" cy="19561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jeffreyhill.typepad.com/.a/6a00d8341d417153ef017c37588d67970b-600wi"/>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441000" y="4183412"/>
            <a:ext cx="1685045" cy="2074651"/>
          </a:xfrm>
          <a:prstGeom prst="rect">
            <a:avLst/>
          </a:prstGeom>
          <a:noFill/>
          <a:extLst>
            <a:ext uri="{909E8E84-426E-40DD-AFC4-6F175D3DCCD1}">
              <a14:hiddenFill xmlns:a14="http://schemas.microsoft.com/office/drawing/2010/main">
                <a:solidFill>
                  <a:srgbClr val="FFFFFF"/>
                </a:solidFill>
              </a14:hiddenFill>
            </a:ext>
          </a:extLst>
        </p:spPr>
      </p:pic>
      <p:sp>
        <p:nvSpPr>
          <p:cNvPr id="10" name="Flèche vers la gauche 8"/>
          <p:cNvSpPr/>
          <p:nvPr/>
        </p:nvSpPr>
        <p:spPr>
          <a:xfrm rot="19058378">
            <a:off x="2013293" y="2890372"/>
            <a:ext cx="1136385" cy="540000"/>
          </a:xfrm>
          <a:prstGeom prst="lef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Calibri"/>
              <a:cs typeface="Calibri"/>
            </a:endParaRPr>
          </a:p>
        </p:txBody>
      </p:sp>
      <p:sp>
        <p:nvSpPr>
          <p:cNvPr id="11" name="Flèche vers la droite 9"/>
          <p:cNvSpPr/>
          <p:nvPr/>
        </p:nvSpPr>
        <p:spPr>
          <a:xfrm>
            <a:off x="2394505" y="4564818"/>
            <a:ext cx="775155" cy="540000"/>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Calibri"/>
              <a:cs typeface="Calibri"/>
            </a:endParaRPr>
          </a:p>
        </p:txBody>
      </p:sp>
      <p:sp>
        <p:nvSpPr>
          <p:cNvPr id="12" name="Flèche vers la droite 10"/>
          <p:cNvSpPr/>
          <p:nvPr/>
        </p:nvSpPr>
        <p:spPr>
          <a:xfrm>
            <a:off x="5483076" y="4784430"/>
            <a:ext cx="775155" cy="540000"/>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Calibri"/>
              <a:cs typeface="Calibri"/>
            </a:endParaRPr>
          </a:p>
        </p:txBody>
      </p:sp>
      <p:sp>
        <p:nvSpPr>
          <p:cNvPr id="13" name="Flèche vers la gauche 12"/>
          <p:cNvSpPr/>
          <p:nvPr/>
        </p:nvSpPr>
        <p:spPr>
          <a:xfrm rot="9053145" flipV="1">
            <a:off x="5690038" y="3693043"/>
            <a:ext cx="1136385" cy="540000"/>
          </a:xfrm>
          <a:prstGeom prst="lef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Calibri"/>
              <a:cs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err="1" smtClean="0"/>
              <a:t>Basecall</a:t>
            </a:r>
            <a:r>
              <a:rPr lang="en-US" dirty="0" smtClean="0"/>
              <a:t> qualities</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cstate="print"/>
          <a:stretch>
            <a:fillRect/>
          </a:stretch>
        </p:blipFill>
        <p:spPr>
          <a:xfrm>
            <a:off x="635000" y="1104436"/>
            <a:ext cx="7874000" cy="5549900"/>
          </a:xfrm>
          <a:prstGeom prst="rect">
            <a:avLst/>
          </a:prstGeom>
        </p:spPr>
      </p:pic>
      <p:sp>
        <p:nvSpPr>
          <p:cNvPr id="8"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42</a:t>
            </a:fld>
            <a:endParaRPr lang="fr-F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stretch>
            <a:fillRect/>
          </a:stretch>
        </p:blipFill>
        <p:spPr>
          <a:xfrm>
            <a:off x="325501" y="786196"/>
            <a:ext cx="8492999" cy="6071804"/>
          </a:xfrm>
          <a:prstGeom prst="rect">
            <a:avLst/>
          </a:prstGeom>
        </p:spPr>
      </p:pic>
      <p:sp>
        <p:nvSpPr>
          <p:cNvPr id="4" name="Rectangle 3"/>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FASTQ format</a:t>
            </a:r>
            <a:endParaRPr lang="en-US" kern="0" dirty="0" smtClean="0"/>
          </a:p>
        </p:txBody>
      </p:sp>
      <p:cxnSp>
        <p:nvCxnSpPr>
          <p:cNvPr id="6" name="Connecteur droit 5"/>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43</a:t>
            </a:fld>
            <a:endParaRPr lang="fr-FR" dirty="0"/>
          </a:p>
        </p:txBody>
      </p:sp>
      <p:pic>
        <p:nvPicPr>
          <p:cNvPr id="9" name="Picture 4" descr="Afficher l'image d'origine"/>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88314" y="5373216"/>
            <a:ext cx="7920000" cy="1256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Read QC</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44</a:t>
            </a:fld>
            <a:endParaRPr lang="fr-FR" dirty="0"/>
          </a:p>
        </p:txBody>
      </p:sp>
      <p:pic>
        <p:nvPicPr>
          <p:cNvPr id="9" name="Image 8" descr="Voila_Capture47.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052736"/>
            <a:ext cx="7851641" cy="5109684"/>
          </a:xfrm>
          <a:prstGeom prst="rect">
            <a:avLst/>
          </a:prstGeom>
        </p:spPr>
      </p:pic>
      <p:sp>
        <p:nvSpPr>
          <p:cNvPr id="2" name="Rectangle 1"/>
          <p:cNvSpPr/>
          <p:nvPr/>
        </p:nvSpPr>
        <p:spPr>
          <a:xfrm>
            <a:off x="539552" y="1876723"/>
            <a:ext cx="7632000"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8308841" y="1939391"/>
            <a:ext cx="756938" cy="369332"/>
          </a:xfrm>
          <a:prstGeom prst="rect">
            <a:avLst/>
          </a:prstGeom>
          <a:noFill/>
        </p:spPr>
        <p:txBody>
          <a:bodyPr wrap="none" rtlCol="0">
            <a:spAutoFit/>
          </a:bodyPr>
          <a:lstStyle/>
          <a:p>
            <a:r>
              <a:rPr lang="fr-FR" dirty="0" smtClean="0">
                <a:solidFill>
                  <a:schemeClr val="tx1">
                    <a:lumMod val="75000"/>
                    <a:lumOff val="25000"/>
                  </a:schemeClr>
                </a:solidFill>
              </a:rPr>
              <a:t>~0,1%</a:t>
            </a:r>
            <a:endParaRPr lang="fr-FR" dirty="0">
              <a:solidFill>
                <a:schemeClr val="tx1">
                  <a:lumMod val="75000"/>
                  <a:lumOff val="2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dirty="0" smtClean="0"/>
              <a:t>Error type and rate</a:t>
            </a:r>
            <a:endParaRPr lang="en-US" kern="0" dirty="0" smtClean="0"/>
          </a:p>
        </p:txBody>
      </p:sp>
      <p:cxnSp>
        <p:nvCxnSpPr>
          <p:cNvPr id="5" name="Connecteur droit 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45</a:t>
            </a:fld>
            <a:endParaRPr lang="fr-FR" dirty="0"/>
          </a:p>
        </p:txBody>
      </p:sp>
      <p:graphicFrame>
        <p:nvGraphicFramePr>
          <p:cNvPr id="10" name="Tableau 9"/>
          <p:cNvGraphicFramePr>
            <a:graphicFrameLocks noGrp="1"/>
          </p:cNvGraphicFramePr>
          <p:nvPr>
            <p:extLst>
              <p:ext uri="{D42A27DB-BD31-4B8C-83A1-F6EECF244321}">
                <p14:modId xmlns:p14="http://schemas.microsoft.com/office/powerpoint/2010/main" val="3508461237"/>
              </p:ext>
            </p:extLst>
          </p:nvPr>
        </p:nvGraphicFramePr>
        <p:xfrm>
          <a:off x="683568" y="1600200"/>
          <a:ext cx="7560839" cy="3831630"/>
        </p:xfrm>
        <a:graphic>
          <a:graphicData uri="http://schemas.openxmlformats.org/drawingml/2006/table">
            <a:tbl>
              <a:tblPr firstRow="1">
                <a:tableStyleId>{7E9639D4-E3E2-4D34-9284-5A2195B3D0D7}</a:tableStyleId>
              </a:tblPr>
              <a:tblGrid>
                <a:gridCol w="2383072"/>
                <a:gridCol w="1559829"/>
                <a:gridCol w="1754809"/>
                <a:gridCol w="1863129"/>
              </a:tblGrid>
              <a:tr h="540000">
                <a:tc>
                  <a:txBody>
                    <a:bodyPr/>
                    <a:lstStyle/>
                    <a:p>
                      <a:pPr algn="ctr"/>
                      <a:r>
                        <a:rPr lang="fr-FR" sz="1600" dirty="0"/>
                        <a:t>Instrument</a:t>
                      </a:r>
                    </a:p>
                  </a:txBody>
                  <a:tcPr marL="0" marR="0" marT="0" marB="0" anchor="ctr">
                    <a:solidFill>
                      <a:schemeClr val="tx1">
                        <a:lumMod val="75000"/>
                        <a:lumOff val="25000"/>
                      </a:schemeClr>
                    </a:solidFill>
                  </a:tcPr>
                </a:tc>
                <a:tc>
                  <a:txBody>
                    <a:bodyPr/>
                    <a:lstStyle/>
                    <a:p>
                      <a:pPr algn="ctr"/>
                      <a:r>
                        <a:rPr lang="fr-FR" sz="1600"/>
                        <a:t>Primary Errors</a:t>
                      </a:r>
                    </a:p>
                  </a:txBody>
                  <a:tcPr marL="0" marR="0" marT="0" marB="0" anchor="ctr">
                    <a:solidFill>
                      <a:schemeClr val="tx1">
                        <a:lumMod val="75000"/>
                        <a:lumOff val="25000"/>
                      </a:schemeClr>
                    </a:solidFill>
                  </a:tcPr>
                </a:tc>
                <a:tc>
                  <a:txBody>
                    <a:bodyPr/>
                    <a:lstStyle/>
                    <a:p>
                      <a:pPr algn="ctr"/>
                      <a:r>
                        <a:rPr lang="fr-FR" sz="1600" dirty="0"/>
                        <a:t>Single-</a:t>
                      </a:r>
                      <a:r>
                        <a:rPr lang="fr-FR" sz="1600" dirty="0" err="1"/>
                        <a:t>pass</a:t>
                      </a:r>
                      <a:r>
                        <a:rPr lang="fr-FR" sz="1600" dirty="0"/>
                        <a:t> </a:t>
                      </a:r>
                      <a:r>
                        <a:rPr lang="fr-FR" sz="1600" dirty="0" err="1"/>
                        <a:t>Error</a:t>
                      </a:r>
                      <a:r>
                        <a:rPr lang="fr-FR" sz="1600" dirty="0"/>
                        <a:t> Rate (%)</a:t>
                      </a:r>
                    </a:p>
                  </a:txBody>
                  <a:tcPr marL="0" marR="0" marT="0" marB="0" anchor="ctr">
                    <a:solidFill>
                      <a:schemeClr val="tx1">
                        <a:lumMod val="75000"/>
                        <a:lumOff val="25000"/>
                      </a:schemeClr>
                    </a:solidFill>
                  </a:tcPr>
                </a:tc>
                <a:tc>
                  <a:txBody>
                    <a:bodyPr/>
                    <a:lstStyle/>
                    <a:p>
                      <a:pPr algn="ctr"/>
                      <a:r>
                        <a:rPr lang="fr-FR" sz="1600" dirty="0"/>
                        <a:t>Final </a:t>
                      </a:r>
                      <a:r>
                        <a:rPr lang="fr-FR" sz="1600" dirty="0" err="1"/>
                        <a:t>Error</a:t>
                      </a:r>
                      <a:r>
                        <a:rPr lang="fr-FR" sz="1600" dirty="0"/>
                        <a:t> Rate (%)</a:t>
                      </a:r>
                    </a:p>
                  </a:txBody>
                  <a:tcPr marL="0" marR="0" marT="0" marB="0" anchor="ctr">
                    <a:solidFill>
                      <a:schemeClr val="tx1">
                        <a:lumMod val="75000"/>
                        <a:lumOff val="25000"/>
                      </a:schemeClr>
                    </a:solidFill>
                  </a:tcPr>
                </a:tc>
              </a:tr>
              <a:tr h="502885">
                <a:tc>
                  <a:txBody>
                    <a:bodyPr/>
                    <a:lstStyle/>
                    <a:p>
                      <a:r>
                        <a:rPr lang="fr-FR" sz="1800"/>
                        <a:t>3730xl (capillary)</a:t>
                      </a: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fr-FR" sz="1800"/>
                        <a:t>substitution</a:t>
                      </a: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fr-FR" sz="1800"/>
                        <a:t>0.1-1</a:t>
                      </a: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fr-FR" sz="1800" dirty="0"/>
                        <a:t>0.1-1</a:t>
                      </a:r>
                    </a:p>
                  </a:txBody>
                  <a:tcPr marL="0" marR="0" marT="0" marB="0" anchor="ctr">
                    <a:lnB w="12700" cap="flat" cmpd="sng" algn="ctr">
                      <a:solidFill>
                        <a:schemeClr val="tx1"/>
                      </a:solidFill>
                      <a:prstDash val="solid"/>
                      <a:round/>
                      <a:headEnd type="none" w="med" len="med"/>
                      <a:tailEnd type="none" w="med" len="med"/>
                    </a:lnB>
                  </a:tcPr>
                </a:tc>
              </a:tr>
              <a:tr h="502885">
                <a:tc>
                  <a:txBody>
                    <a:bodyPr/>
                    <a:lstStyle/>
                    <a:p>
                      <a:r>
                        <a:rPr lang="fr-FR" sz="1800"/>
                        <a:t>454 All models</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fr-FR" sz="1800"/>
                        <a:t>indel</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fr-FR" sz="1800"/>
                        <a:t>1</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fr-FR" sz="1800"/>
                        <a:t>1</a:t>
                      </a:r>
                    </a:p>
                  </a:txBody>
                  <a:tcPr marL="0" marR="0" marT="0" marB="0" anchor="ctr">
                    <a:lnT w="12700" cap="flat" cmpd="sng" algn="ctr">
                      <a:solidFill>
                        <a:schemeClr val="tx1"/>
                      </a:solidFill>
                      <a:prstDash val="solid"/>
                      <a:round/>
                      <a:headEnd type="none" w="med" len="med"/>
                      <a:tailEnd type="none" w="med" len="med"/>
                    </a:lnT>
                  </a:tcPr>
                </a:tc>
              </a:tr>
              <a:tr h="502885">
                <a:tc>
                  <a:txBody>
                    <a:bodyPr/>
                    <a:lstStyle/>
                    <a:p>
                      <a:r>
                        <a:rPr lang="fr-FR" sz="1800"/>
                        <a:t>Illumina All Models</a:t>
                      </a:r>
                    </a:p>
                  </a:txBody>
                  <a:tcPr marL="0" marR="0" marT="0" marB="0" anchor="ctr"/>
                </a:tc>
                <a:tc>
                  <a:txBody>
                    <a:bodyPr/>
                    <a:lstStyle/>
                    <a:p>
                      <a:pPr algn="ctr"/>
                      <a:r>
                        <a:rPr lang="fr-FR" sz="1800"/>
                        <a:t>substitution</a:t>
                      </a:r>
                    </a:p>
                  </a:txBody>
                  <a:tcPr marL="0" marR="0" marT="0" marB="0" anchor="ctr"/>
                </a:tc>
                <a:tc>
                  <a:txBody>
                    <a:bodyPr/>
                    <a:lstStyle/>
                    <a:p>
                      <a:pPr algn="ctr"/>
                      <a:r>
                        <a:rPr lang="fr-FR" sz="1800"/>
                        <a:t>~0.1</a:t>
                      </a:r>
                    </a:p>
                  </a:txBody>
                  <a:tcPr marL="0" marR="0" marT="0" marB="0" anchor="ctr"/>
                </a:tc>
                <a:tc>
                  <a:txBody>
                    <a:bodyPr/>
                    <a:lstStyle/>
                    <a:p>
                      <a:pPr algn="ctr"/>
                      <a:r>
                        <a:rPr lang="fr-FR" sz="1800"/>
                        <a:t>~0.1</a:t>
                      </a:r>
                    </a:p>
                  </a:txBody>
                  <a:tcPr marL="0" marR="0" marT="0" marB="0" anchor="ctr"/>
                </a:tc>
              </a:tr>
              <a:tr h="502885">
                <a:tc>
                  <a:txBody>
                    <a:bodyPr/>
                    <a:lstStyle/>
                    <a:p>
                      <a:r>
                        <a:rPr lang="fr-FR" sz="1800"/>
                        <a:t>Ion Torrent – all chips</a:t>
                      </a:r>
                    </a:p>
                  </a:txBody>
                  <a:tcPr marL="0" marR="0" marT="0" marB="0" anchor="ctr"/>
                </a:tc>
                <a:tc>
                  <a:txBody>
                    <a:bodyPr/>
                    <a:lstStyle/>
                    <a:p>
                      <a:pPr algn="ctr"/>
                      <a:r>
                        <a:rPr lang="fr-FR" sz="1800"/>
                        <a:t>Indel</a:t>
                      </a:r>
                    </a:p>
                  </a:txBody>
                  <a:tcPr marL="0" marR="0" marT="0" marB="0" anchor="ctr"/>
                </a:tc>
                <a:tc>
                  <a:txBody>
                    <a:bodyPr/>
                    <a:lstStyle/>
                    <a:p>
                      <a:pPr algn="ctr"/>
                      <a:r>
                        <a:rPr lang="fr-FR" sz="1800"/>
                        <a:t>~1</a:t>
                      </a:r>
                    </a:p>
                  </a:txBody>
                  <a:tcPr marL="0" marR="0" marT="0" marB="0" anchor="ctr"/>
                </a:tc>
                <a:tc>
                  <a:txBody>
                    <a:bodyPr/>
                    <a:lstStyle/>
                    <a:p>
                      <a:pPr algn="ctr"/>
                      <a:r>
                        <a:rPr lang="fr-FR" sz="1800"/>
                        <a:t>~1</a:t>
                      </a:r>
                    </a:p>
                  </a:txBody>
                  <a:tcPr marL="0" marR="0" marT="0" marB="0" anchor="ctr"/>
                </a:tc>
              </a:tr>
              <a:tr h="502885">
                <a:tc>
                  <a:txBody>
                    <a:bodyPr/>
                    <a:lstStyle/>
                    <a:p>
                      <a:r>
                        <a:rPr lang="fr-FR" sz="1800"/>
                        <a:t>SOLiD – 5500xl</a:t>
                      </a: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fr-FR" sz="1800"/>
                        <a:t>A-T bias</a:t>
                      </a: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fr-FR" sz="1800"/>
                        <a:t>~5</a:t>
                      </a: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fr-FR" sz="1800" dirty="0"/>
                        <a:t>≤0.1</a:t>
                      </a:r>
                    </a:p>
                  </a:txBody>
                  <a:tcPr marL="0" marR="0" marT="0" marB="0" anchor="ctr">
                    <a:lnB w="12700" cap="flat" cmpd="sng" algn="ctr">
                      <a:solidFill>
                        <a:schemeClr val="tx1"/>
                      </a:solidFill>
                      <a:prstDash val="solid"/>
                      <a:round/>
                      <a:headEnd type="none" w="med" len="med"/>
                      <a:tailEnd type="none" w="med" len="med"/>
                    </a:lnB>
                  </a:tcPr>
                </a:tc>
              </a:tr>
              <a:tr h="502885">
                <a:tc>
                  <a:txBody>
                    <a:bodyPr/>
                    <a:lstStyle/>
                    <a:p>
                      <a:r>
                        <a:rPr lang="fr-FR" sz="1800" dirty="0"/>
                        <a:t>Oxford </a:t>
                      </a:r>
                      <a:r>
                        <a:rPr lang="fr-FR" sz="1800" dirty="0" err="1"/>
                        <a:t>Nanopore</a:t>
                      </a:r>
                      <a:endParaRPr lang="fr-FR" sz="1800" dirty="0"/>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fr-FR" sz="1800"/>
                        <a:t>deletions</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fr-FR" sz="1800"/>
                        <a:t>≥4*</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fr-FR" sz="1800"/>
                        <a:t>4*</a:t>
                      </a:r>
                    </a:p>
                  </a:txBody>
                  <a:tcPr marL="0" marR="0" marT="0" marB="0" anchor="ctr">
                    <a:lnT w="12700" cap="flat" cmpd="sng" algn="ctr">
                      <a:solidFill>
                        <a:schemeClr val="tx1"/>
                      </a:solidFill>
                      <a:prstDash val="solid"/>
                      <a:round/>
                      <a:headEnd type="none" w="med" len="med"/>
                      <a:tailEnd type="none" w="med" len="med"/>
                    </a:lnT>
                  </a:tcPr>
                </a:tc>
              </a:tr>
              <a:tr h="251442">
                <a:tc>
                  <a:txBody>
                    <a:bodyPr/>
                    <a:lstStyle/>
                    <a:p>
                      <a:r>
                        <a:rPr lang="fr-FR" sz="1800"/>
                        <a:t>PacBio RS</a:t>
                      </a:r>
                    </a:p>
                  </a:txBody>
                  <a:tcPr marL="0" marR="0" marT="0" marB="0" anchor="ctr"/>
                </a:tc>
                <a:tc>
                  <a:txBody>
                    <a:bodyPr/>
                    <a:lstStyle/>
                    <a:p>
                      <a:pPr algn="ctr"/>
                      <a:r>
                        <a:rPr lang="fr-FR" sz="1800"/>
                        <a:t>Indel</a:t>
                      </a:r>
                    </a:p>
                  </a:txBody>
                  <a:tcPr marL="0" marR="0" marT="0" marB="0" anchor="ctr"/>
                </a:tc>
                <a:tc>
                  <a:txBody>
                    <a:bodyPr/>
                    <a:lstStyle/>
                    <a:p>
                      <a:pPr algn="ctr"/>
                      <a:r>
                        <a:rPr lang="fr-FR" sz="1800"/>
                        <a:t>~13</a:t>
                      </a:r>
                    </a:p>
                  </a:txBody>
                  <a:tcPr marL="0" marR="0" marT="0" marB="0" anchor="ctr"/>
                </a:tc>
                <a:tc>
                  <a:txBody>
                    <a:bodyPr/>
                    <a:lstStyle/>
                    <a:p>
                      <a:pPr algn="ctr"/>
                      <a:r>
                        <a:rPr lang="fr-FR" sz="1800" dirty="0"/>
                        <a:t>≤1</a:t>
                      </a:r>
                    </a:p>
                  </a:txBody>
                  <a:tcPr marL="0" marR="0" marT="0" marB="0" anchor="ctr"/>
                </a:tc>
              </a:tr>
            </a:tbl>
          </a:graphicData>
        </a:graphic>
      </p:graphicFrame>
    </p:spTree>
    <p:extLst>
      <p:ext uri="{BB962C8B-B14F-4D97-AF65-F5344CB8AC3E}">
        <p14:creationId xmlns:p14="http://schemas.microsoft.com/office/powerpoint/2010/main" val="3149622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dirty="0" smtClean="0"/>
              <a:t>NGS QC: </a:t>
            </a:r>
            <a:r>
              <a:rPr lang="fr-FR" dirty="0" err="1" smtClean="0"/>
              <a:t>Verify</a:t>
            </a:r>
            <a:r>
              <a:rPr lang="fr-FR" dirty="0" smtClean="0"/>
              <a:t> </a:t>
            </a:r>
            <a:r>
              <a:rPr lang="fr-FR" dirty="0" smtClean="0"/>
              <a:t>data </a:t>
            </a:r>
            <a:r>
              <a:rPr lang="fr-FR" dirty="0" err="1" smtClean="0"/>
              <a:t>quality</a:t>
            </a:r>
            <a:endParaRPr lang="fr-FR"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65890" name="Picture 2" descr="Afficher l'image d'origine"/>
          <p:cNvPicPr>
            <a:picLocks noChangeAspect="1" noChangeArrowheads="1"/>
          </p:cNvPicPr>
          <p:nvPr/>
        </p:nvPicPr>
        <p:blipFill>
          <a:blip r:embed="rId3" cstate="print"/>
          <a:srcRect/>
          <a:stretch>
            <a:fillRect/>
          </a:stretch>
        </p:blipFill>
        <p:spPr bwMode="auto">
          <a:xfrm>
            <a:off x="827584" y="908720"/>
            <a:ext cx="7258050" cy="4981575"/>
          </a:xfrm>
          <a:prstGeom prst="rect">
            <a:avLst/>
          </a:prstGeom>
          <a:noFill/>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46</a:t>
            </a:fld>
            <a:endParaRPr lang="fr-F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dirty="0"/>
              <a:t>NGS QC: </a:t>
            </a:r>
            <a:r>
              <a:rPr lang="fr-FR" dirty="0" err="1"/>
              <a:t>Verify</a:t>
            </a:r>
            <a:r>
              <a:rPr lang="fr-FR" dirty="0"/>
              <a:t> data </a:t>
            </a:r>
            <a:r>
              <a:rPr lang="fr-FR" dirty="0" err="1"/>
              <a:t>quality</a:t>
            </a:r>
            <a:endParaRPr lang="fr-FR"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47</a:t>
            </a:fld>
            <a:endParaRPr lang="fr-FR" dirty="0"/>
          </a:p>
        </p:txBody>
      </p:sp>
      <p:pic>
        <p:nvPicPr>
          <p:cNvPr id="172036" name="Picture 4" descr="https://www.researchgate.net/publication/277959312/figure/fig2/AS:267471571648540@1440781600310/Figure-2-Assessment-of-RNA-Seq-read-per-base-sequence-quality-A-FASTQC-generated.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331119"/>
            <a:ext cx="4495800" cy="3168352"/>
          </a:xfrm>
          <a:prstGeom prst="rect">
            <a:avLst/>
          </a:prstGeom>
          <a:noFill/>
        </p:spPr>
      </p:pic>
      <p:pic>
        <p:nvPicPr>
          <p:cNvPr id="11" name="Picture 4" descr="https://www.researchgate.net/publication/277959312/figure/fig2/AS:267471571648540@1440781600310/Figure-2-Assessment-of-RNA-Seq-read-per-base-sequence-quality-A-FASTQC-generate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48200" y="2313358"/>
            <a:ext cx="4495800" cy="3203874"/>
          </a:xfrm>
          <a:prstGeom prst="rect">
            <a:avLst/>
          </a:prstGeom>
          <a:noFill/>
        </p:spPr>
      </p:pic>
      <p:sp>
        <p:nvSpPr>
          <p:cNvPr id="12" name="ZoneTexte 11"/>
          <p:cNvSpPr txBox="1"/>
          <p:nvPr/>
        </p:nvSpPr>
        <p:spPr>
          <a:xfrm>
            <a:off x="1949101" y="1808820"/>
            <a:ext cx="597599" cy="369332"/>
          </a:xfrm>
          <a:prstGeom prst="rect">
            <a:avLst/>
          </a:prstGeom>
          <a:noFill/>
        </p:spPr>
        <p:txBody>
          <a:bodyPr wrap="none" rtlCol="0">
            <a:spAutoFit/>
          </a:bodyPr>
          <a:lstStyle/>
          <a:p>
            <a:r>
              <a:rPr lang="fr-FR" b="1" dirty="0" smtClean="0"/>
              <a:t>BAD</a:t>
            </a:r>
            <a:endParaRPr lang="fr-FR" b="1" dirty="0"/>
          </a:p>
        </p:txBody>
      </p:sp>
      <p:sp>
        <p:nvSpPr>
          <p:cNvPr id="13" name="ZoneTexte 12"/>
          <p:cNvSpPr txBox="1"/>
          <p:nvPr/>
        </p:nvSpPr>
        <p:spPr>
          <a:xfrm>
            <a:off x="6501601" y="1808820"/>
            <a:ext cx="788999" cy="369332"/>
          </a:xfrm>
          <a:prstGeom prst="rect">
            <a:avLst/>
          </a:prstGeom>
          <a:noFill/>
        </p:spPr>
        <p:txBody>
          <a:bodyPr wrap="none" rtlCol="0">
            <a:spAutoFit/>
          </a:bodyPr>
          <a:lstStyle/>
          <a:p>
            <a:r>
              <a:rPr lang="fr-FR" b="1" dirty="0" smtClean="0"/>
              <a:t>GOOD</a:t>
            </a:r>
            <a:endParaRPr lang="fr-FR" b="1" dirty="0"/>
          </a:p>
        </p:txBody>
      </p:sp>
      <p:sp>
        <p:nvSpPr>
          <p:cNvPr id="14" name="ZoneTexte 13"/>
          <p:cNvSpPr txBox="1"/>
          <p:nvPr/>
        </p:nvSpPr>
        <p:spPr>
          <a:xfrm>
            <a:off x="3341246" y="1052736"/>
            <a:ext cx="2461508" cy="400110"/>
          </a:xfrm>
          <a:prstGeom prst="rect">
            <a:avLst/>
          </a:prstGeom>
          <a:noFill/>
        </p:spPr>
        <p:txBody>
          <a:bodyPr wrap="none" rtlCol="0">
            <a:spAutoFit/>
          </a:bodyPr>
          <a:lstStyle/>
          <a:p>
            <a:r>
              <a:rPr lang="fr-FR" sz="2000" u="sng" dirty="0" smtClean="0"/>
              <a:t>Per base </a:t>
            </a:r>
            <a:r>
              <a:rPr lang="fr-FR" sz="2000" u="sng" dirty="0" err="1" smtClean="0"/>
              <a:t>quality</a:t>
            </a:r>
            <a:r>
              <a:rPr lang="fr-FR" sz="2000" u="sng" dirty="0" smtClean="0"/>
              <a:t> score</a:t>
            </a:r>
            <a:endParaRPr lang="fr-FR" sz="2000" u="sng"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dirty="0"/>
              <a:t>NGS QC: </a:t>
            </a:r>
            <a:r>
              <a:rPr lang="fr-FR" dirty="0" err="1"/>
              <a:t>Verify</a:t>
            </a:r>
            <a:r>
              <a:rPr lang="fr-FR" dirty="0"/>
              <a:t> data </a:t>
            </a:r>
            <a:r>
              <a:rPr lang="fr-FR" dirty="0" err="1"/>
              <a:t>quality</a:t>
            </a:r>
            <a:endParaRPr lang="fr-FR"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48</a:t>
            </a:fld>
            <a:endParaRPr lang="fr-FR" dirty="0"/>
          </a:p>
        </p:txBody>
      </p:sp>
      <p:sp>
        <p:nvSpPr>
          <p:cNvPr id="12" name="ZoneTexte 11"/>
          <p:cNvSpPr txBox="1"/>
          <p:nvPr/>
        </p:nvSpPr>
        <p:spPr>
          <a:xfrm>
            <a:off x="1949101" y="1988840"/>
            <a:ext cx="597599" cy="369332"/>
          </a:xfrm>
          <a:prstGeom prst="rect">
            <a:avLst/>
          </a:prstGeom>
          <a:noFill/>
        </p:spPr>
        <p:txBody>
          <a:bodyPr wrap="none" rtlCol="0">
            <a:spAutoFit/>
          </a:bodyPr>
          <a:lstStyle/>
          <a:p>
            <a:r>
              <a:rPr lang="fr-FR" b="1" dirty="0" smtClean="0"/>
              <a:t>BAD</a:t>
            </a:r>
            <a:endParaRPr lang="fr-FR" b="1" dirty="0"/>
          </a:p>
        </p:txBody>
      </p:sp>
      <p:sp>
        <p:nvSpPr>
          <p:cNvPr id="13" name="ZoneTexte 12"/>
          <p:cNvSpPr txBox="1"/>
          <p:nvPr/>
        </p:nvSpPr>
        <p:spPr>
          <a:xfrm>
            <a:off x="6501601" y="1988840"/>
            <a:ext cx="788999" cy="369332"/>
          </a:xfrm>
          <a:prstGeom prst="rect">
            <a:avLst/>
          </a:prstGeom>
          <a:noFill/>
        </p:spPr>
        <p:txBody>
          <a:bodyPr wrap="none" rtlCol="0">
            <a:spAutoFit/>
          </a:bodyPr>
          <a:lstStyle/>
          <a:p>
            <a:r>
              <a:rPr lang="fr-FR" b="1" dirty="0" smtClean="0"/>
              <a:t>GOOD</a:t>
            </a:r>
            <a:endParaRPr lang="fr-FR" b="1" dirty="0"/>
          </a:p>
        </p:txBody>
      </p:sp>
      <p:pic>
        <p:nvPicPr>
          <p:cNvPr id="173058" name="Picture 2" descr="Afficher l'image d'origin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73276"/>
            <a:ext cx="4320000" cy="3240000"/>
          </a:xfrm>
          <a:prstGeom prst="rect">
            <a:avLst/>
          </a:prstGeom>
          <a:noFill/>
        </p:spPr>
      </p:pic>
      <p:pic>
        <p:nvPicPr>
          <p:cNvPr id="173060" name="Picture 4" descr="Afficher l'image d'origin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6016" y="2673276"/>
            <a:ext cx="4320000" cy="3240000"/>
          </a:xfrm>
          <a:prstGeom prst="rect">
            <a:avLst/>
          </a:prstGeom>
          <a:noFill/>
        </p:spPr>
      </p:pic>
      <p:sp>
        <p:nvSpPr>
          <p:cNvPr id="14" name="ZoneTexte 13"/>
          <p:cNvSpPr txBox="1"/>
          <p:nvPr/>
        </p:nvSpPr>
        <p:spPr>
          <a:xfrm>
            <a:off x="3899380" y="1052736"/>
            <a:ext cx="1345240" cy="400110"/>
          </a:xfrm>
          <a:prstGeom prst="rect">
            <a:avLst/>
          </a:prstGeom>
          <a:noFill/>
        </p:spPr>
        <p:txBody>
          <a:bodyPr wrap="none" rtlCol="0">
            <a:spAutoFit/>
          </a:bodyPr>
          <a:lstStyle/>
          <a:p>
            <a:r>
              <a:rPr lang="fr-FR" sz="2000" u="sng" dirty="0" smtClean="0"/>
              <a:t>GC content</a:t>
            </a:r>
            <a:endParaRPr lang="fr-FR" sz="2000" u="sng"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fr-FR" dirty="0"/>
              <a:t>NGS QC: </a:t>
            </a:r>
            <a:r>
              <a:rPr lang="fr-FR" dirty="0" err="1"/>
              <a:t>Verify</a:t>
            </a:r>
            <a:r>
              <a:rPr lang="fr-FR" dirty="0"/>
              <a:t> data </a:t>
            </a:r>
            <a:r>
              <a:rPr lang="fr-FR" dirty="0" err="1"/>
              <a:t>quality</a:t>
            </a:r>
            <a:endParaRPr lang="fr-FR"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49</a:t>
            </a:fld>
            <a:endParaRPr lang="fr-FR" dirty="0"/>
          </a:p>
        </p:txBody>
      </p:sp>
      <p:sp>
        <p:nvSpPr>
          <p:cNvPr id="12" name="ZoneTexte 11"/>
          <p:cNvSpPr txBox="1"/>
          <p:nvPr/>
        </p:nvSpPr>
        <p:spPr>
          <a:xfrm>
            <a:off x="1949101" y="1988840"/>
            <a:ext cx="597599" cy="369332"/>
          </a:xfrm>
          <a:prstGeom prst="rect">
            <a:avLst/>
          </a:prstGeom>
          <a:noFill/>
        </p:spPr>
        <p:txBody>
          <a:bodyPr wrap="none" rtlCol="0">
            <a:spAutoFit/>
          </a:bodyPr>
          <a:lstStyle/>
          <a:p>
            <a:r>
              <a:rPr lang="fr-FR" b="1" dirty="0" smtClean="0"/>
              <a:t>BAD</a:t>
            </a:r>
            <a:endParaRPr lang="fr-FR" b="1" dirty="0"/>
          </a:p>
        </p:txBody>
      </p:sp>
      <p:sp>
        <p:nvSpPr>
          <p:cNvPr id="13" name="ZoneTexte 12"/>
          <p:cNvSpPr txBox="1"/>
          <p:nvPr/>
        </p:nvSpPr>
        <p:spPr>
          <a:xfrm>
            <a:off x="6501601" y="1988840"/>
            <a:ext cx="788999" cy="369332"/>
          </a:xfrm>
          <a:prstGeom prst="rect">
            <a:avLst/>
          </a:prstGeom>
          <a:noFill/>
        </p:spPr>
        <p:txBody>
          <a:bodyPr wrap="none" rtlCol="0">
            <a:spAutoFit/>
          </a:bodyPr>
          <a:lstStyle/>
          <a:p>
            <a:r>
              <a:rPr lang="fr-FR" b="1" dirty="0" smtClean="0"/>
              <a:t>GOOD</a:t>
            </a:r>
            <a:endParaRPr lang="fr-FR" b="1" dirty="0"/>
          </a:p>
        </p:txBody>
      </p:sp>
      <p:sp>
        <p:nvSpPr>
          <p:cNvPr id="14" name="ZoneTexte 13"/>
          <p:cNvSpPr txBox="1"/>
          <p:nvPr/>
        </p:nvSpPr>
        <p:spPr>
          <a:xfrm>
            <a:off x="3389497" y="1052736"/>
            <a:ext cx="2365006" cy="400110"/>
          </a:xfrm>
          <a:prstGeom prst="rect">
            <a:avLst/>
          </a:prstGeom>
          <a:noFill/>
        </p:spPr>
        <p:txBody>
          <a:bodyPr wrap="none" rtlCol="0">
            <a:spAutoFit/>
          </a:bodyPr>
          <a:lstStyle/>
          <a:p>
            <a:r>
              <a:rPr lang="fr-FR" sz="2000" u="sng" dirty="0" err="1" smtClean="0"/>
              <a:t>Nucleotide</a:t>
            </a:r>
            <a:r>
              <a:rPr lang="fr-FR" sz="2000" u="sng" dirty="0" smtClean="0"/>
              <a:t> per base</a:t>
            </a:r>
            <a:endParaRPr lang="fr-FR" sz="2000" u="sng" dirty="0"/>
          </a:p>
        </p:txBody>
      </p:sp>
      <p:pic>
        <p:nvPicPr>
          <p:cNvPr id="15" name="Image 14" descr="ngs_qc_and_rna_seq_508 (glissé(e)s).pdf"/>
          <p:cNvPicPr>
            <a:picLocks noChangeAspect="1"/>
          </p:cNvPicPr>
          <p:nvPr/>
        </p:nvPicPr>
        <p:blipFill>
          <a:blip r:embed="rId3" cstate="screen">
            <a:extLst>
              <a:ext uri="{28A0092B-C50C-407E-A947-70E740481C1C}">
                <a14:useLocalDpi xmlns:a14="http://schemas.microsoft.com/office/drawing/2010/main"/>
              </a:ext>
            </a:extLst>
          </a:blip>
          <a:srcRect l="4326" t="41600" r="52362" b="17450"/>
          <a:stretch>
            <a:fillRect/>
          </a:stretch>
        </p:blipFill>
        <p:spPr>
          <a:xfrm>
            <a:off x="5004048" y="2564904"/>
            <a:ext cx="3960440" cy="2808312"/>
          </a:xfrm>
          <a:prstGeom prst="rect">
            <a:avLst/>
          </a:prstGeom>
        </p:spPr>
      </p:pic>
      <p:pic>
        <p:nvPicPr>
          <p:cNvPr id="16" name="Image 15" descr="ngs_qc_and_rna_seq_508 (glissé(e)s).pdf"/>
          <p:cNvPicPr>
            <a:picLocks noChangeAspect="1"/>
          </p:cNvPicPr>
          <p:nvPr/>
        </p:nvPicPr>
        <p:blipFill>
          <a:blip r:embed="rId3" cstate="screen">
            <a:extLst>
              <a:ext uri="{28A0092B-C50C-407E-A947-70E740481C1C}">
                <a14:useLocalDpi xmlns:a14="http://schemas.microsoft.com/office/drawing/2010/main"/>
              </a:ext>
            </a:extLst>
          </a:blip>
          <a:srcRect l="51483" t="41478" r="5205" b="17573"/>
          <a:stretch>
            <a:fillRect/>
          </a:stretch>
        </p:blipFill>
        <p:spPr>
          <a:xfrm>
            <a:off x="323528" y="2564904"/>
            <a:ext cx="3960440" cy="28083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5</a:t>
            </a:fld>
            <a:endParaRPr lang="fr-FR">
              <a:latin typeface="+mn-lt"/>
            </a:endParaRPr>
          </a:p>
        </p:txBody>
      </p:sp>
      <p:pic>
        <p:nvPicPr>
          <p:cNvPr id="2050" name="Picture 2" descr="Z:\Dropbox\Alex_thesis\images\chr_evo-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4240" y="1268760"/>
            <a:ext cx="82864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Z:\Dropbox\Alex_thesis\images\chr_evo-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31772" y="1268760"/>
            <a:ext cx="82864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Z:\Dropbox\Alex_thesis\images\chr_evo-3.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249304" y="1268760"/>
            <a:ext cx="82864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Z:\Dropbox\Alex_thesis\images\chr_evo-4.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66836" y="1268760"/>
            <a:ext cx="82864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Z:\Dropbox\Alex_thesis\images\chr_evo-6.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884368" y="1268760"/>
            <a:ext cx="828646" cy="3240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p:cNvCxnSpPr/>
          <p:nvPr/>
        </p:nvCxnSpPr>
        <p:spPr>
          <a:xfrm>
            <a:off x="1703329" y="2888760"/>
            <a:ext cx="468000" cy="0"/>
          </a:xfrm>
          <a:prstGeom prst="straightConnector1">
            <a:avLst/>
          </a:prstGeom>
          <a:ln w="57150">
            <a:solidFill>
              <a:schemeClr val="tx1">
                <a:lumMod val="65000"/>
                <a:lumOff val="3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3" name="Connecteur droit avec flèche 12"/>
          <p:cNvCxnSpPr/>
          <p:nvPr/>
        </p:nvCxnSpPr>
        <p:spPr>
          <a:xfrm>
            <a:off x="5338393" y="2888760"/>
            <a:ext cx="468000" cy="0"/>
          </a:xfrm>
          <a:prstGeom prst="straightConnector1">
            <a:avLst/>
          </a:prstGeom>
          <a:ln w="57150">
            <a:solidFill>
              <a:schemeClr val="tx1">
                <a:lumMod val="65000"/>
                <a:lumOff val="3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4" name="Connecteur droit avec flèche 13"/>
          <p:cNvCxnSpPr/>
          <p:nvPr/>
        </p:nvCxnSpPr>
        <p:spPr>
          <a:xfrm>
            <a:off x="3520861" y="2888760"/>
            <a:ext cx="468000" cy="0"/>
          </a:xfrm>
          <a:prstGeom prst="straightConnector1">
            <a:avLst/>
          </a:prstGeom>
          <a:ln w="57150">
            <a:solidFill>
              <a:schemeClr val="tx1">
                <a:lumMod val="65000"/>
                <a:lumOff val="3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6" name="Connecteur droit avec flèche 15"/>
          <p:cNvCxnSpPr/>
          <p:nvPr/>
        </p:nvCxnSpPr>
        <p:spPr>
          <a:xfrm>
            <a:off x="7155925" y="2888760"/>
            <a:ext cx="468000" cy="0"/>
          </a:xfrm>
          <a:prstGeom prst="straightConnector1">
            <a:avLst/>
          </a:prstGeom>
          <a:ln w="57150">
            <a:solidFill>
              <a:schemeClr val="tx1">
                <a:lumMod val="65000"/>
                <a:lumOff val="3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17" name="Flèche droite 16"/>
          <p:cNvSpPr/>
          <p:nvPr/>
        </p:nvSpPr>
        <p:spPr>
          <a:xfrm>
            <a:off x="557276" y="5013176"/>
            <a:ext cx="7741415" cy="288032"/>
          </a:xfrm>
          <a:prstGeom prst="rightArrow">
            <a:avLst>
              <a:gd name="adj1" fmla="val 76455"/>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8" name="ZoneTexte 17"/>
          <p:cNvSpPr txBox="1"/>
          <p:nvPr/>
        </p:nvSpPr>
        <p:spPr>
          <a:xfrm>
            <a:off x="467544" y="883459"/>
            <a:ext cx="1122038" cy="338554"/>
          </a:xfrm>
          <a:prstGeom prst="rect">
            <a:avLst/>
          </a:prstGeom>
          <a:noFill/>
        </p:spPr>
        <p:txBody>
          <a:bodyPr wrap="none" rtlCol="0">
            <a:spAutoFit/>
          </a:bodyPr>
          <a:lstStyle/>
          <a:p>
            <a:pPr algn="ctr"/>
            <a:r>
              <a:rPr lang="en-GB" sz="1600" dirty="0" smtClean="0">
                <a:solidFill>
                  <a:schemeClr val="tx1">
                    <a:lumMod val="65000"/>
                    <a:lumOff val="35000"/>
                  </a:schemeClr>
                </a:solidFill>
                <a:latin typeface="+mn-lt"/>
              </a:rPr>
              <a:t>Autosomes</a:t>
            </a:r>
            <a:endParaRPr lang="en-GB" sz="1600" dirty="0">
              <a:solidFill>
                <a:schemeClr val="tx1">
                  <a:lumMod val="65000"/>
                  <a:lumOff val="35000"/>
                </a:schemeClr>
              </a:solidFill>
              <a:latin typeface="+mn-lt"/>
            </a:endParaRPr>
          </a:p>
        </p:txBody>
      </p:sp>
      <p:grpSp>
        <p:nvGrpSpPr>
          <p:cNvPr id="22" name="Groupe 21"/>
          <p:cNvGrpSpPr/>
          <p:nvPr/>
        </p:nvGrpSpPr>
        <p:grpSpPr>
          <a:xfrm>
            <a:off x="7933978" y="888124"/>
            <a:ext cx="729426" cy="338554"/>
            <a:chOff x="1840749" y="876233"/>
            <a:chExt cx="729426" cy="338554"/>
          </a:xfrm>
        </p:grpSpPr>
        <p:sp>
          <p:nvSpPr>
            <p:cNvPr id="23" name="ZoneTexte 22"/>
            <p:cNvSpPr txBox="1"/>
            <p:nvPr/>
          </p:nvSpPr>
          <p:spPr>
            <a:xfrm>
              <a:off x="1840749" y="876233"/>
              <a:ext cx="290464" cy="338554"/>
            </a:xfrm>
            <a:prstGeom prst="rect">
              <a:avLst/>
            </a:prstGeom>
            <a:noFill/>
          </p:spPr>
          <p:txBody>
            <a:bodyPr wrap="none" rtlCol="0">
              <a:spAutoFit/>
            </a:bodyPr>
            <a:lstStyle/>
            <a:p>
              <a:pPr algn="ctr"/>
              <a:r>
                <a:rPr lang="en-GB" sz="1600" dirty="0" smtClean="0">
                  <a:solidFill>
                    <a:schemeClr val="tx1">
                      <a:lumMod val="65000"/>
                      <a:lumOff val="35000"/>
                    </a:schemeClr>
                  </a:solidFill>
                  <a:latin typeface="+mn-lt"/>
                </a:rPr>
                <a:t>X</a:t>
              </a:r>
              <a:endParaRPr lang="en-GB" sz="1600" dirty="0">
                <a:solidFill>
                  <a:schemeClr val="tx1">
                    <a:lumMod val="65000"/>
                    <a:lumOff val="35000"/>
                  </a:schemeClr>
                </a:solidFill>
                <a:latin typeface="+mn-lt"/>
              </a:endParaRPr>
            </a:p>
          </p:txBody>
        </p:sp>
        <p:sp>
          <p:nvSpPr>
            <p:cNvPr id="24" name="ZoneTexte 23"/>
            <p:cNvSpPr txBox="1"/>
            <p:nvPr/>
          </p:nvSpPr>
          <p:spPr>
            <a:xfrm>
              <a:off x="2286123" y="876233"/>
              <a:ext cx="284052" cy="338554"/>
            </a:xfrm>
            <a:prstGeom prst="rect">
              <a:avLst/>
            </a:prstGeom>
            <a:noFill/>
          </p:spPr>
          <p:txBody>
            <a:bodyPr wrap="none" rtlCol="0">
              <a:spAutoFit/>
            </a:bodyPr>
            <a:lstStyle/>
            <a:p>
              <a:pPr algn="ctr"/>
              <a:r>
                <a:rPr lang="en-GB" sz="1600" dirty="0" smtClean="0">
                  <a:solidFill>
                    <a:schemeClr val="tx1">
                      <a:lumMod val="65000"/>
                      <a:lumOff val="35000"/>
                    </a:schemeClr>
                  </a:solidFill>
                  <a:latin typeface="+mn-lt"/>
                </a:rPr>
                <a:t>Y</a:t>
              </a:r>
              <a:endParaRPr lang="en-GB" sz="1600" dirty="0">
                <a:solidFill>
                  <a:schemeClr val="tx1">
                    <a:lumMod val="65000"/>
                    <a:lumOff val="35000"/>
                  </a:schemeClr>
                </a:solidFill>
                <a:latin typeface="+mn-lt"/>
              </a:endParaRPr>
            </a:p>
          </p:txBody>
        </p:sp>
      </p:grpSp>
      <p:sp>
        <p:nvSpPr>
          <p:cNvPr id="25" name="ZoneTexte 24"/>
          <p:cNvSpPr txBox="1"/>
          <p:nvPr/>
        </p:nvSpPr>
        <p:spPr>
          <a:xfrm>
            <a:off x="6301851" y="5296991"/>
            <a:ext cx="2230589" cy="1077218"/>
          </a:xfrm>
          <a:prstGeom prst="rect">
            <a:avLst/>
          </a:prstGeom>
          <a:noFill/>
        </p:spPr>
        <p:txBody>
          <a:bodyPr wrap="square" rtlCol="0">
            <a:spAutoFit/>
          </a:bodyPr>
          <a:lstStyle/>
          <a:p>
            <a:pPr algn="ctr"/>
            <a:r>
              <a:rPr lang="en-GB" sz="1600" dirty="0">
                <a:solidFill>
                  <a:schemeClr val="tx1">
                    <a:lumMod val="65000"/>
                    <a:lumOff val="35000"/>
                  </a:schemeClr>
                </a:solidFill>
                <a:latin typeface="+mj-lt"/>
              </a:rPr>
              <a:t>Genetic </a:t>
            </a:r>
            <a:r>
              <a:rPr lang="en-GB" sz="1600" dirty="0" smtClean="0">
                <a:solidFill>
                  <a:schemeClr val="tx1">
                    <a:lumMod val="65000"/>
                    <a:lumOff val="35000"/>
                  </a:schemeClr>
                </a:solidFill>
                <a:latin typeface="+mj-lt"/>
              </a:rPr>
              <a:t>degeneration</a:t>
            </a:r>
          </a:p>
          <a:p>
            <a:pPr algn="ctr"/>
            <a:endParaRPr lang="en-GB" sz="1600" dirty="0">
              <a:solidFill>
                <a:schemeClr val="tx1">
                  <a:lumMod val="65000"/>
                  <a:lumOff val="35000"/>
                </a:schemeClr>
              </a:solidFill>
              <a:latin typeface="+mj-lt"/>
            </a:endParaRPr>
          </a:p>
          <a:p>
            <a:pPr algn="ctr"/>
            <a:endParaRPr lang="en-GB" sz="1600" dirty="0" smtClean="0">
              <a:solidFill>
                <a:schemeClr val="tx1">
                  <a:lumMod val="65000"/>
                  <a:lumOff val="35000"/>
                </a:schemeClr>
              </a:solidFill>
              <a:latin typeface="+mj-lt"/>
            </a:endParaRPr>
          </a:p>
          <a:p>
            <a:pPr algn="ctr"/>
            <a:r>
              <a:rPr lang="en-GB" sz="1600" dirty="0" smtClean="0">
                <a:solidFill>
                  <a:schemeClr val="tx1">
                    <a:lumMod val="65000"/>
                    <a:lumOff val="35000"/>
                  </a:schemeClr>
                </a:solidFill>
                <a:latin typeface="+mj-lt"/>
              </a:rPr>
              <a:t>Y </a:t>
            </a:r>
            <a:r>
              <a:rPr lang="en-GB" sz="1600" dirty="0">
                <a:solidFill>
                  <a:schemeClr val="tx1">
                    <a:lumMod val="65000"/>
                    <a:lumOff val="35000"/>
                  </a:schemeClr>
                </a:solidFill>
                <a:latin typeface="+mj-lt"/>
              </a:rPr>
              <a:t>chromosome size ↘</a:t>
            </a:r>
          </a:p>
        </p:txBody>
      </p:sp>
      <p:grpSp>
        <p:nvGrpSpPr>
          <p:cNvPr id="26" name="Groupe 25"/>
          <p:cNvGrpSpPr/>
          <p:nvPr/>
        </p:nvGrpSpPr>
        <p:grpSpPr>
          <a:xfrm>
            <a:off x="2096991" y="882179"/>
            <a:ext cx="1515460" cy="338554"/>
            <a:chOff x="1457777" y="882179"/>
            <a:chExt cx="1515460" cy="338554"/>
          </a:xfrm>
        </p:grpSpPr>
        <p:sp>
          <p:nvSpPr>
            <p:cNvPr id="27" name="ZoneTexte 26"/>
            <p:cNvSpPr txBox="1"/>
            <p:nvPr/>
          </p:nvSpPr>
          <p:spPr>
            <a:xfrm>
              <a:off x="1457777" y="882179"/>
              <a:ext cx="812531" cy="338554"/>
            </a:xfrm>
            <a:prstGeom prst="rect">
              <a:avLst/>
            </a:prstGeom>
            <a:noFill/>
          </p:spPr>
          <p:txBody>
            <a:bodyPr wrap="none" rtlCol="0">
              <a:spAutoFit/>
            </a:bodyPr>
            <a:lstStyle/>
            <a:p>
              <a:pPr algn="ctr"/>
              <a:r>
                <a:rPr lang="en-GB" sz="1600" dirty="0" smtClean="0">
                  <a:solidFill>
                    <a:schemeClr val="tx1">
                      <a:lumMod val="65000"/>
                      <a:lumOff val="35000"/>
                    </a:schemeClr>
                  </a:solidFill>
                  <a:latin typeface="+mn-lt"/>
                </a:rPr>
                <a:t>Proto-X</a:t>
              </a:r>
              <a:endParaRPr lang="en-GB" sz="1600" dirty="0">
                <a:solidFill>
                  <a:schemeClr val="tx1">
                    <a:lumMod val="65000"/>
                    <a:lumOff val="35000"/>
                  </a:schemeClr>
                </a:solidFill>
                <a:latin typeface="+mn-lt"/>
              </a:endParaRPr>
            </a:p>
          </p:txBody>
        </p:sp>
        <p:sp>
          <p:nvSpPr>
            <p:cNvPr id="28" name="ZoneTexte 27"/>
            <p:cNvSpPr txBox="1"/>
            <p:nvPr/>
          </p:nvSpPr>
          <p:spPr>
            <a:xfrm>
              <a:off x="2167118" y="882179"/>
              <a:ext cx="806119" cy="338554"/>
            </a:xfrm>
            <a:prstGeom prst="rect">
              <a:avLst/>
            </a:prstGeom>
            <a:noFill/>
          </p:spPr>
          <p:txBody>
            <a:bodyPr wrap="none" rtlCol="0">
              <a:spAutoFit/>
            </a:bodyPr>
            <a:lstStyle/>
            <a:p>
              <a:pPr algn="ctr"/>
              <a:r>
                <a:rPr lang="en-GB" sz="1600" dirty="0" smtClean="0">
                  <a:solidFill>
                    <a:schemeClr val="tx1">
                      <a:lumMod val="65000"/>
                      <a:lumOff val="35000"/>
                    </a:schemeClr>
                  </a:solidFill>
                  <a:latin typeface="+mn-lt"/>
                </a:rPr>
                <a:t>Proto-Y</a:t>
              </a:r>
              <a:endParaRPr lang="en-GB" sz="1600" dirty="0">
                <a:solidFill>
                  <a:schemeClr val="tx1">
                    <a:lumMod val="65000"/>
                    <a:lumOff val="35000"/>
                  </a:schemeClr>
                </a:solidFill>
                <a:latin typeface="+mn-lt"/>
              </a:endParaRPr>
            </a:p>
          </p:txBody>
        </p:sp>
      </p:grpSp>
      <p:cxnSp>
        <p:nvCxnSpPr>
          <p:cNvPr id="31" name="Connecteur droit avec flèche 30"/>
          <p:cNvCxnSpPr/>
          <p:nvPr/>
        </p:nvCxnSpPr>
        <p:spPr>
          <a:xfrm>
            <a:off x="7417145" y="5661248"/>
            <a:ext cx="0" cy="365656"/>
          </a:xfrm>
          <a:prstGeom prst="straightConnector1">
            <a:avLst/>
          </a:prstGeom>
          <a:ln w="57150">
            <a:solidFill>
              <a:schemeClr val="tx1">
                <a:lumMod val="65000"/>
                <a:lumOff val="3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32" name="Rectangle 31"/>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Formation and evolution of sex chromosomes</a:t>
            </a:r>
          </a:p>
        </p:txBody>
      </p:sp>
      <p:cxnSp>
        <p:nvCxnSpPr>
          <p:cNvPr id="34" name="Connecteur droit 33"/>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Picture 3" descr="Z:\Dropbox\Photos\Logo\SBR_logo_blanc.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5605" y="6593375"/>
            <a:ext cx="6276925" cy="261610"/>
          </a:xfrm>
          <a:prstGeom prst="rect">
            <a:avLst/>
          </a:prstGeom>
        </p:spPr>
        <p:txBody>
          <a:bodyPr wrap="square">
            <a:spAutoFit/>
          </a:bodyPr>
          <a:lstStyle/>
          <a:p>
            <a:r>
              <a:rPr lang="en-US" sz="1100" dirty="0" err="1" smtClean="0">
                <a:solidFill>
                  <a:schemeClr val="tx1">
                    <a:lumMod val="65000"/>
                    <a:lumOff val="35000"/>
                  </a:schemeClr>
                </a:solidFill>
                <a:latin typeface="+mn-lt"/>
              </a:rPr>
              <a:t>Bachtrog</a:t>
            </a:r>
            <a:r>
              <a:rPr lang="en-US" sz="1100" dirty="0">
                <a:solidFill>
                  <a:schemeClr val="tx1">
                    <a:lumMod val="65000"/>
                    <a:lumOff val="35000"/>
                  </a:schemeClr>
                </a:solidFill>
              </a:rPr>
              <a:t> </a:t>
            </a:r>
            <a:r>
              <a:rPr lang="en-US" sz="1100" b="1" i="1" dirty="0" smtClean="0">
                <a:solidFill>
                  <a:schemeClr val="tx1">
                    <a:lumMod val="65000"/>
                    <a:lumOff val="35000"/>
                  </a:schemeClr>
                </a:solidFill>
                <a:latin typeface="+mn-lt"/>
              </a:rPr>
              <a:t>Nature. </a:t>
            </a:r>
            <a:r>
              <a:rPr lang="en-US" sz="1100" dirty="0" smtClean="0">
                <a:solidFill>
                  <a:schemeClr val="tx1">
                    <a:lumMod val="65000"/>
                    <a:lumOff val="35000"/>
                  </a:schemeClr>
                </a:solidFill>
                <a:latin typeface="+mn-lt"/>
              </a:rPr>
              <a:t>(2013)</a:t>
            </a:r>
            <a:endParaRPr lang="en-GB" sz="1100" b="1" i="1" dirty="0">
              <a:solidFill>
                <a:schemeClr val="tx1">
                  <a:lumMod val="65000"/>
                  <a:lumOff val="35000"/>
                </a:schemeClr>
              </a:solidFill>
              <a:latin typeface="+mn-lt"/>
            </a:endParaRPr>
          </a:p>
        </p:txBody>
      </p:sp>
      <p:sp>
        <p:nvSpPr>
          <p:cNvPr id="29" name="ZoneTexte 28"/>
          <p:cNvSpPr txBox="1"/>
          <p:nvPr/>
        </p:nvSpPr>
        <p:spPr>
          <a:xfrm>
            <a:off x="4644008" y="5301208"/>
            <a:ext cx="1909159" cy="1323439"/>
          </a:xfrm>
          <a:prstGeom prst="rect">
            <a:avLst/>
          </a:prstGeom>
          <a:noFill/>
        </p:spPr>
        <p:txBody>
          <a:bodyPr wrap="square" rtlCol="0">
            <a:spAutoFit/>
          </a:bodyPr>
          <a:lstStyle/>
          <a:p>
            <a:pPr algn="ctr"/>
            <a:r>
              <a:rPr lang="en-GB" sz="1600" dirty="0" smtClean="0">
                <a:solidFill>
                  <a:schemeClr val="tx1">
                    <a:lumMod val="65000"/>
                    <a:lumOff val="35000"/>
                  </a:schemeClr>
                </a:solidFill>
                <a:latin typeface="+mn-lt"/>
              </a:rPr>
              <a:t>Gene transfer, </a:t>
            </a:r>
            <a:r>
              <a:rPr lang="en-GB" sz="1600" dirty="0" err="1" smtClean="0">
                <a:solidFill>
                  <a:schemeClr val="tx1">
                    <a:lumMod val="65000"/>
                    <a:lumOff val="35000"/>
                  </a:schemeClr>
                </a:solidFill>
                <a:latin typeface="+mn-lt"/>
              </a:rPr>
              <a:t>pseudogenization</a:t>
            </a:r>
            <a:r>
              <a:rPr lang="en-GB" sz="1600" dirty="0" smtClean="0">
                <a:solidFill>
                  <a:schemeClr val="tx1">
                    <a:lumMod val="65000"/>
                    <a:lumOff val="35000"/>
                  </a:schemeClr>
                </a:solidFill>
                <a:latin typeface="+mn-lt"/>
              </a:rPr>
              <a:t>, inversions, transposable elements</a:t>
            </a:r>
            <a:endParaRPr lang="en-GB" sz="1600" dirty="0">
              <a:solidFill>
                <a:schemeClr val="tx1">
                  <a:lumMod val="65000"/>
                  <a:lumOff val="35000"/>
                </a:schemeClr>
              </a:solidFill>
              <a:latin typeface="+mn-lt"/>
            </a:endParaRPr>
          </a:p>
        </p:txBody>
      </p:sp>
      <p:sp>
        <p:nvSpPr>
          <p:cNvPr id="30" name="ZoneTexte 29"/>
          <p:cNvSpPr txBox="1"/>
          <p:nvPr/>
        </p:nvSpPr>
        <p:spPr>
          <a:xfrm>
            <a:off x="2771800" y="5568335"/>
            <a:ext cx="2088232" cy="584775"/>
          </a:xfrm>
          <a:prstGeom prst="rect">
            <a:avLst/>
          </a:prstGeom>
          <a:noFill/>
        </p:spPr>
        <p:txBody>
          <a:bodyPr wrap="square" rtlCol="0">
            <a:spAutoFit/>
          </a:bodyPr>
          <a:lstStyle/>
          <a:p>
            <a:pPr algn="ctr"/>
            <a:r>
              <a:rPr lang="en-GB" sz="1600" dirty="0" smtClean="0">
                <a:solidFill>
                  <a:schemeClr val="tx1">
                    <a:lumMod val="65000"/>
                    <a:lumOff val="35000"/>
                  </a:schemeClr>
                </a:solidFill>
                <a:latin typeface="+mn-lt"/>
              </a:rPr>
              <a:t>Recombination suppression</a:t>
            </a:r>
            <a:endParaRPr lang="en-GB" sz="1600" dirty="0">
              <a:solidFill>
                <a:schemeClr val="tx1">
                  <a:lumMod val="65000"/>
                  <a:lumOff val="35000"/>
                </a:schemeClr>
              </a:solidFill>
              <a:latin typeface="+mn-lt"/>
            </a:endParaRPr>
          </a:p>
        </p:txBody>
      </p:sp>
      <p:sp>
        <p:nvSpPr>
          <p:cNvPr id="37" name="ZoneTexte 36"/>
          <p:cNvSpPr txBox="1"/>
          <p:nvPr/>
        </p:nvSpPr>
        <p:spPr>
          <a:xfrm>
            <a:off x="683568" y="5445224"/>
            <a:ext cx="2088232" cy="830997"/>
          </a:xfrm>
          <a:prstGeom prst="rect">
            <a:avLst/>
          </a:prstGeom>
          <a:noFill/>
        </p:spPr>
        <p:txBody>
          <a:bodyPr wrap="square" rtlCol="0">
            <a:spAutoFit/>
          </a:bodyPr>
          <a:lstStyle/>
          <a:p>
            <a:pPr algn="ctr"/>
            <a:r>
              <a:rPr lang="en-GB" sz="1600" dirty="0">
                <a:solidFill>
                  <a:schemeClr val="tx1">
                    <a:lumMod val="65000"/>
                    <a:lumOff val="35000"/>
                  </a:schemeClr>
                </a:solidFill>
                <a:latin typeface="+mn-lt"/>
              </a:rPr>
              <a:t>Male determining gene + male beneficial / female harmful </a:t>
            </a:r>
            <a:r>
              <a:rPr lang="en-GB" sz="1600" dirty="0" smtClean="0">
                <a:solidFill>
                  <a:schemeClr val="tx1">
                    <a:lumMod val="65000"/>
                    <a:lumOff val="35000"/>
                  </a:schemeClr>
                </a:solidFill>
                <a:latin typeface="+mn-lt"/>
              </a:rPr>
              <a:t>gene</a:t>
            </a:r>
            <a:endParaRPr lang="en-GB" sz="1600" dirty="0">
              <a:solidFill>
                <a:schemeClr val="tx1">
                  <a:lumMod val="65000"/>
                  <a:lumOff val="35000"/>
                </a:schemeClr>
              </a:solidFill>
              <a:latin typeface="+mn-lt"/>
            </a:endParaRPr>
          </a:p>
        </p:txBody>
      </p:sp>
    </p:spTree>
    <p:extLst>
      <p:ext uri="{BB962C8B-B14F-4D97-AF65-F5344CB8AC3E}">
        <p14:creationId xmlns:p14="http://schemas.microsoft.com/office/powerpoint/2010/main" val="4169890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err="1" smtClean="0"/>
              <a:t>Transcriptome</a:t>
            </a:r>
            <a:r>
              <a:rPr lang="en-GB" dirty="0" smtClean="0"/>
              <a:t> assembly and alignment</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50</a:t>
            </a:fld>
            <a:endParaRPr lang="fr-FR" dirty="0"/>
          </a:p>
        </p:txBody>
      </p:sp>
      <p:sp>
        <p:nvSpPr>
          <p:cNvPr id="19" name="ZoneTexte 18"/>
          <p:cNvSpPr txBox="1"/>
          <p:nvPr/>
        </p:nvSpPr>
        <p:spPr>
          <a:xfrm>
            <a:off x="1433949" y="1274554"/>
            <a:ext cx="776175" cy="338554"/>
          </a:xfrm>
          <a:prstGeom prst="rect">
            <a:avLst/>
          </a:prstGeom>
          <a:noFill/>
        </p:spPr>
        <p:txBody>
          <a:bodyPr wrap="none" rtlCol="0">
            <a:spAutoFit/>
          </a:bodyPr>
          <a:lstStyle/>
          <a:p>
            <a:r>
              <a:rPr lang="en-GB" sz="1600" dirty="0" smtClean="0">
                <a:solidFill>
                  <a:schemeClr val="tx1">
                    <a:lumMod val="65000"/>
                    <a:lumOff val="35000"/>
                  </a:schemeClr>
                </a:solidFill>
              </a:rPr>
              <a:t>Reads</a:t>
            </a:r>
            <a:endParaRPr lang="en-GB" sz="1600" dirty="0">
              <a:solidFill>
                <a:schemeClr val="tx1">
                  <a:lumMod val="65000"/>
                  <a:lumOff val="35000"/>
                </a:schemeClr>
              </a:solidFill>
            </a:endParaRPr>
          </a:p>
        </p:txBody>
      </p:sp>
      <p:grpSp>
        <p:nvGrpSpPr>
          <p:cNvPr id="20" name="Group 2"/>
          <p:cNvGrpSpPr/>
          <p:nvPr/>
        </p:nvGrpSpPr>
        <p:grpSpPr>
          <a:xfrm>
            <a:off x="2468344" y="1111853"/>
            <a:ext cx="4307173" cy="816022"/>
            <a:chOff x="2299467" y="429895"/>
            <a:chExt cx="5095308" cy="965343"/>
          </a:xfrm>
          <a:effectLst/>
        </p:grpSpPr>
        <p:sp>
          <p:nvSpPr>
            <p:cNvPr id="21" name="Rectangle 20"/>
            <p:cNvSpPr/>
            <p:nvPr/>
          </p:nvSpPr>
          <p:spPr>
            <a:xfrm>
              <a:off x="716191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3442083"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2635465" y="12076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3054779" y="788542"/>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660153" y="46361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2873076"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2299467"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6981972" y="53996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6296269"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7138353" y="119150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3127380"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3785267"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3412847" y="677902"/>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3962783" y="74699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4707999" y="733222"/>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5768001" y="42989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5333726"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6019290"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6501062" y="61601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5892289"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3230234"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2681232"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3650740"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2600067"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5902861"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4134552"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4532775"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5443425"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096700"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4890879"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4320605"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5646756" y="122906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5603508"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6606636"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649203"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2337195"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591594"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643723" y="12769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4503119"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007307" y="61601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4125389" y="13121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4952271" y="92240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4144061"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3760152"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5305408" y="50515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5390079"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5297472" y="122906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3054782"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9" name="Rectangle 68"/>
            <p:cNvSpPr/>
            <p:nvPr/>
          </p:nvSpPr>
          <p:spPr>
            <a:xfrm>
              <a:off x="6158287"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0" name="Rectangle 69"/>
            <p:cNvSpPr/>
            <p:nvPr/>
          </p:nvSpPr>
          <p:spPr>
            <a:xfrm>
              <a:off x="6317548" y="469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1" name="Rectangle 70"/>
            <p:cNvSpPr/>
            <p:nvPr/>
          </p:nvSpPr>
          <p:spPr>
            <a:xfrm>
              <a:off x="6973260" y="97979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6684439" y="123117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3" name="Rectangle 72"/>
            <p:cNvSpPr/>
            <p:nvPr/>
          </p:nvSpPr>
          <p:spPr>
            <a:xfrm>
              <a:off x="6274726" y="83773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6734604" y="8062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err="1" smtClean="0"/>
              <a:t>Transcriptome</a:t>
            </a:r>
            <a:r>
              <a:rPr lang="en-GB" dirty="0" smtClean="0"/>
              <a:t> assembly and alignment</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51</a:t>
            </a:fld>
            <a:endParaRPr lang="fr-FR" dirty="0"/>
          </a:p>
        </p:txBody>
      </p:sp>
      <p:sp>
        <p:nvSpPr>
          <p:cNvPr id="19" name="ZoneTexte 18"/>
          <p:cNvSpPr txBox="1"/>
          <p:nvPr/>
        </p:nvSpPr>
        <p:spPr>
          <a:xfrm>
            <a:off x="1433949" y="1274554"/>
            <a:ext cx="776175" cy="338554"/>
          </a:xfrm>
          <a:prstGeom prst="rect">
            <a:avLst/>
          </a:prstGeom>
          <a:noFill/>
        </p:spPr>
        <p:txBody>
          <a:bodyPr wrap="none" rtlCol="0">
            <a:spAutoFit/>
          </a:bodyPr>
          <a:lstStyle/>
          <a:p>
            <a:r>
              <a:rPr lang="en-GB" sz="1600" dirty="0" smtClean="0">
                <a:solidFill>
                  <a:schemeClr val="tx1">
                    <a:lumMod val="65000"/>
                    <a:lumOff val="35000"/>
                  </a:schemeClr>
                </a:solidFill>
              </a:rPr>
              <a:t>Reads</a:t>
            </a:r>
            <a:endParaRPr lang="en-GB" sz="1600" dirty="0">
              <a:solidFill>
                <a:schemeClr val="tx1">
                  <a:lumMod val="65000"/>
                  <a:lumOff val="35000"/>
                </a:schemeClr>
              </a:solidFill>
            </a:endParaRPr>
          </a:p>
        </p:txBody>
      </p:sp>
      <p:grpSp>
        <p:nvGrpSpPr>
          <p:cNvPr id="2" name="Group 2"/>
          <p:cNvGrpSpPr/>
          <p:nvPr/>
        </p:nvGrpSpPr>
        <p:grpSpPr>
          <a:xfrm>
            <a:off x="2468344" y="1111854"/>
            <a:ext cx="4307173" cy="816022"/>
            <a:chOff x="2299463" y="429894"/>
            <a:chExt cx="5095303" cy="965338"/>
          </a:xfrm>
          <a:effectLst/>
        </p:grpSpPr>
        <p:sp>
          <p:nvSpPr>
            <p:cNvPr id="21" name="Rectangle 20"/>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9" name="Rectangle 68"/>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0" name="Rectangle 69"/>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1" name="Rectangle 70"/>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3" name="Rectangle 72"/>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16" name="TextBox 414"/>
          <p:cNvSpPr txBox="1"/>
          <p:nvPr/>
        </p:nvSpPr>
        <p:spPr>
          <a:xfrm>
            <a:off x="1589645" y="2276872"/>
            <a:ext cx="1608133"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Arial" panose="020B0604020202020204" pitchFamily="34" charset="0"/>
              </a:rPr>
              <a:t>Spliced alignment of </a:t>
            </a:r>
            <a:br>
              <a:rPr lang="en-US" sz="1200" dirty="0" smtClean="0">
                <a:solidFill>
                  <a:schemeClr val="tx1">
                    <a:lumMod val="65000"/>
                    <a:lumOff val="35000"/>
                  </a:schemeClr>
                </a:solidFill>
                <a:latin typeface="+mj-lt"/>
                <a:cs typeface="Arial" panose="020B0604020202020204" pitchFamily="34" charset="0"/>
              </a:rPr>
            </a:br>
            <a:r>
              <a:rPr lang="en-US" sz="1200" dirty="0" smtClean="0">
                <a:solidFill>
                  <a:schemeClr val="tx1">
                    <a:lumMod val="65000"/>
                    <a:lumOff val="35000"/>
                  </a:schemeClr>
                </a:solidFill>
                <a:latin typeface="+mj-lt"/>
                <a:cs typeface="Arial" panose="020B0604020202020204" pitchFamily="34" charset="0"/>
              </a:rPr>
              <a:t>RNA-</a:t>
            </a:r>
            <a:r>
              <a:rPr lang="en-US" sz="1200" dirty="0" err="1" smtClean="0">
                <a:solidFill>
                  <a:schemeClr val="tx1">
                    <a:lumMod val="65000"/>
                    <a:lumOff val="35000"/>
                  </a:schemeClr>
                </a:solidFill>
                <a:latin typeface="+mj-lt"/>
                <a:cs typeface="Arial" panose="020B0604020202020204" pitchFamily="34" charset="0"/>
              </a:rPr>
              <a:t>Seq</a:t>
            </a:r>
            <a:r>
              <a:rPr lang="en-US" sz="1200" dirty="0" smtClean="0">
                <a:solidFill>
                  <a:schemeClr val="tx1">
                    <a:lumMod val="65000"/>
                    <a:lumOff val="35000"/>
                  </a:schemeClr>
                </a:solidFill>
                <a:latin typeface="+mj-lt"/>
                <a:cs typeface="Arial" panose="020B0604020202020204" pitchFamily="34" charset="0"/>
              </a:rPr>
              <a:t> to genome</a:t>
            </a:r>
            <a:endParaRPr lang="en-US" sz="1200" dirty="0">
              <a:solidFill>
                <a:schemeClr val="tx1">
                  <a:lumMod val="65000"/>
                  <a:lumOff val="35000"/>
                </a:schemeClr>
              </a:solidFill>
              <a:latin typeface="+mj-lt"/>
              <a:cs typeface="Arial" panose="020B0604020202020204" pitchFamily="34" charset="0"/>
            </a:endParaRPr>
          </a:p>
        </p:txBody>
      </p:sp>
      <p:grpSp>
        <p:nvGrpSpPr>
          <p:cNvPr id="76" name="Groupe 109"/>
          <p:cNvGrpSpPr/>
          <p:nvPr/>
        </p:nvGrpSpPr>
        <p:grpSpPr>
          <a:xfrm>
            <a:off x="1397578" y="3212976"/>
            <a:ext cx="3074914" cy="766817"/>
            <a:chOff x="18796" y="2773008"/>
            <a:chExt cx="3074914" cy="766817"/>
          </a:xfrm>
        </p:grpSpPr>
        <p:cxnSp>
          <p:nvCxnSpPr>
            <p:cNvPr id="119"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241"/>
            <p:cNvCxnSpPr>
              <a:stCxn id="137"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0" name="Rectangle 129"/>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1" name="Rectangle 130"/>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2" name="Rectangle 131"/>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3" name="Rectangle 132"/>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4" name="Rectangle 133"/>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5" name="Rectangle 134"/>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6" name="Rectangle 135"/>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7" name="Rectangle 136"/>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8" name="Rectangle 137"/>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139"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1" name="Rectangle 140"/>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2" name="Rectangle 141"/>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3" name="Rectangle 142"/>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4" name="Rectangle 143"/>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5" name="Rectangle 144"/>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6" name="Rectangle 145"/>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7" name="Rectangle 146"/>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8" name="Rectangle 147"/>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9" name="Rectangle 148"/>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0" name="Rectangle 149"/>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1" name="Rectangle 150"/>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2" name="Rectangle 151"/>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3" name="Rectangle 152"/>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4" name="Rectangle 153"/>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5" name="Rectangle 154"/>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6" name="Rectangle 155"/>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7" name="Rectangle 156"/>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8" name="Rectangle 157"/>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9" name="Rectangle 158"/>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0" name="Rectangle 159"/>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1" name="Rectangle 160"/>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2" name="Rectangle 161"/>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3" name="Rectangle 162"/>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4" name="Rectangle 163"/>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5" name="Rectangle 164"/>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6" name="Rectangle 165"/>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7" name="Rectangle 166"/>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8" name="Rectangle 167"/>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9" name="Rectangle 168"/>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0" name="Rectangle 169"/>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1" name="Rectangle 170"/>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2" name="Rectangle 171"/>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3" name="Rectangle 172"/>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4" name="Rectangle 173"/>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5" name="Rectangle 174"/>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6" name="Rectangle 175"/>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7" name="Rectangle 176"/>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8" name="Rectangle 177"/>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9" name="Rectangle 178"/>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0" name="Rectangle 179"/>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1" name="Rectangle 180"/>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2" name="Rectangle 181"/>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3" name="Rectangle 182"/>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4" name="Rectangle 183"/>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5" name="Rectangle 184"/>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6" name="Rectangle 185"/>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7" name="Rectangle 186"/>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8" name="Rectangle 187"/>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9" name="Rectangle 188"/>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0" name="Rectangle 189"/>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1" name="Rectangle 190"/>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2" name="Rectangle 191"/>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3" name="Rectangle 192"/>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4" name="Rectangle 193"/>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5" name="Rectangle 194"/>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196" name="Connecteur droit avec flèche 195"/>
          <p:cNvCxnSpPr/>
          <p:nvPr/>
        </p:nvCxnSpPr>
        <p:spPr>
          <a:xfrm flipH="1">
            <a:off x="3248936" y="2161778"/>
            <a:ext cx="504428" cy="836796"/>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TextBox 428"/>
          <p:cNvSpPr txBox="1"/>
          <p:nvPr/>
        </p:nvSpPr>
        <p:spPr>
          <a:xfrm>
            <a:off x="4472507" y="3798952"/>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sp>
        <p:nvSpPr>
          <p:cNvPr id="199" name="ZoneTexte 198"/>
          <p:cNvSpPr txBox="1"/>
          <p:nvPr/>
        </p:nvSpPr>
        <p:spPr>
          <a:xfrm>
            <a:off x="261129" y="2302713"/>
            <a:ext cx="915700" cy="369332"/>
          </a:xfrm>
          <a:prstGeom prst="rect">
            <a:avLst/>
          </a:prstGeom>
          <a:noFill/>
        </p:spPr>
        <p:txBody>
          <a:bodyPr wrap="none" rtlCol="0">
            <a:spAutoFit/>
          </a:bodyPr>
          <a:lstStyle/>
          <a:p>
            <a:r>
              <a:rPr lang="en-GB" dirty="0" err="1" smtClean="0">
                <a:solidFill>
                  <a:schemeClr val="tx1">
                    <a:lumMod val="65000"/>
                    <a:lumOff val="35000"/>
                  </a:schemeClr>
                </a:solidFill>
              </a:rPr>
              <a:t>TopHat</a:t>
            </a:r>
            <a:endParaRPr lang="en-GB" dirty="0">
              <a:solidFill>
                <a:schemeClr val="tx1">
                  <a:lumMod val="65000"/>
                  <a:lumOff val="3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a:t>Mapping strategies</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52</a:t>
            </a:fld>
            <a:endParaRPr lang="fr-FR" dirty="0"/>
          </a:p>
        </p:txBody>
      </p:sp>
      <p:pic>
        <p:nvPicPr>
          <p:cNvPr id="6146" name="Picture 2" descr="H:\Dropbox\Alex_thesis\manuscrit\figures\f12_mapping_technic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000" y="1945758"/>
            <a:ext cx="7620000" cy="400352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1715062" y="1278736"/>
            <a:ext cx="1430713" cy="369332"/>
          </a:xfrm>
          <a:prstGeom prst="rect">
            <a:avLst/>
          </a:prstGeom>
          <a:noFill/>
        </p:spPr>
        <p:txBody>
          <a:bodyPr wrap="none" rtlCol="0">
            <a:spAutoFit/>
          </a:bodyPr>
          <a:lstStyle/>
          <a:p>
            <a:r>
              <a:rPr lang="fr-FR" b="1" dirty="0" smtClean="0">
                <a:solidFill>
                  <a:schemeClr val="tx1">
                    <a:lumMod val="75000"/>
                    <a:lumOff val="25000"/>
                  </a:schemeClr>
                </a:solidFill>
              </a:rPr>
              <a:t>« Exon first »</a:t>
            </a:r>
            <a:endParaRPr lang="fr-FR" b="1" dirty="0">
              <a:solidFill>
                <a:schemeClr val="tx1">
                  <a:lumMod val="75000"/>
                  <a:lumOff val="25000"/>
                </a:schemeClr>
              </a:solidFill>
            </a:endParaRPr>
          </a:p>
        </p:txBody>
      </p:sp>
      <p:sp>
        <p:nvSpPr>
          <p:cNvPr id="197" name="ZoneTexte 196"/>
          <p:cNvSpPr txBox="1"/>
          <p:nvPr/>
        </p:nvSpPr>
        <p:spPr>
          <a:xfrm>
            <a:off x="5220072" y="1278736"/>
            <a:ext cx="1731564" cy="369332"/>
          </a:xfrm>
          <a:prstGeom prst="rect">
            <a:avLst/>
          </a:prstGeom>
          <a:noFill/>
        </p:spPr>
        <p:txBody>
          <a:bodyPr wrap="none" rtlCol="0">
            <a:spAutoFit/>
          </a:bodyPr>
          <a:lstStyle/>
          <a:p>
            <a:r>
              <a:rPr lang="fr-FR" b="1" dirty="0" smtClean="0">
                <a:solidFill>
                  <a:schemeClr val="tx1">
                    <a:lumMod val="75000"/>
                    <a:lumOff val="25000"/>
                  </a:schemeClr>
                </a:solidFill>
              </a:rPr>
              <a:t>« </a:t>
            </a:r>
            <a:r>
              <a:rPr lang="fr-FR" b="1" dirty="0" err="1" smtClean="0">
                <a:solidFill>
                  <a:schemeClr val="tx1">
                    <a:lumMod val="75000"/>
                    <a:lumOff val="25000"/>
                  </a:schemeClr>
                </a:solidFill>
              </a:rPr>
              <a:t>Seed-extend</a:t>
            </a:r>
            <a:r>
              <a:rPr lang="fr-FR" b="1" dirty="0" smtClean="0">
                <a:solidFill>
                  <a:schemeClr val="tx1">
                    <a:lumMod val="75000"/>
                    <a:lumOff val="25000"/>
                  </a:schemeClr>
                </a:solidFill>
              </a:rPr>
              <a:t> »</a:t>
            </a:r>
            <a:endParaRPr lang="fr-FR" b="1" dirty="0">
              <a:solidFill>
                <a:schemeClr val="tx1">
                  <a:lumMod val="75000"/>
                  <a:lumOff val="25000"/>
                </a:schemeClr>
              </a:solidFill>
            </a:endParaRPr>
          </a:p>
        </p:txBody>
      </p:sp>
    </p:spTree>
    <p:extLst>
      <p:ext uri="{BB962C8B-B14F-4D97-AF65-F5344CB8AC3E}">
        <p14:creationId xmlns:p14="http://schemas.microsoft.com/office/powerpoint/2010/main" val="2318715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err="1" smtClean="0"/>
              <a:t>Transcriptome</a:t>
            </a:r>
            <a:r>
              <a:rPr lang="en-GB" dirty="0" smtClean="0"/>
              <a:t> assembly and alignment</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53</a:t>
            </a:fld>
            <a:endParaRPr lang="fr-FR" dirty="0"/>
          </a:p>
        </p:txBody>
      </p:sp>
      <p:sp>
        <p:nvSpPr>
          <p:cNvPr id="19" name="ZoneTexte 18"/>
          <p:cNvSpPr txBox="1"/>
          <p:nvPr/>
        </p:nvSpPr>
        <p:spPr>
          <a:xfrm>
            <a:off x="1433949" y="1274554"/>
            <a:ext cx="776175" cy="338554"/>
          </a:xfrm>
          <a:prstGeom prst="rect">
            <a:avLst/>
          </a:prstGeom>
          <a:noFill/>
        </p:spPr>
        <p:txBody>
          <a:bodyPr wrap="none" rtlCol="0">
            <a:spAutoFit/>
          </a:bodyPr>
          <a:lstStyle/>
          <a:p>
            <a:r>
              <a:rPr lang="en-GB" sz="1600" dirty="0" smtClean="0">
                <a:solidFill>
                  <a:schemeClr val="tx1">
                    <a:lumMod val="65000"/>
                    <a:lumOff val="35000"/>
                  </a:schemeClr>
                </a:solidFill>
              </a:rPr>
              <a:t>Reads</a:t>
            </a:r>
            <a:endParaRPr lang="en-GB" sz="1600" dirty="0">
              <a:solidFill>
                <a:schemeClr val="tx1">
                  <a:lumMod val="65000"/>
                  <a:lumOff val="35000"/>
                </a:schemeClr>
              </a:solidFill>
            </a:endParaRPr>
          </a:p>
        </p:txBody>
      </p:sp>
      <p:grpSp>
        <p:nvGrpSpPr>
          <p:cNvPr id="2" name="Group 2"/>
          <p:cNvGrpSpPr/>
          <p:nvPr/>
        </p:nvGrpSpPr>
        <p:grpSpPr>
          <a:xfrm>
            <a:off x="2468344" y="1111854"/>
            <a:ext cx="4307173" cy="816022"/>
            <a:chOff x="2299463" y="429894"/>
            <a:chExt cx="5095303" cy="965338"/>
          </a:xfrm>
          <a:effectLst/>
        </p:grpSpPr>
        <p:sp>
          <p:nvSpPr>
            <p:cNvPr id="21" name="Rectangle 20"/>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9" name="Rectangle 68"/>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0" name="Rectangle 69"/>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1" name="Rectangle 70"/>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3" name="Rectangle 72"/>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2" name="Group 6"/>
          <p:cNvGrpSpPr/>
          <p:nvPr/>
        </p:nvGrpSpPr>
        <p:grpSpPr>
          <a:xfrm>
            <a:off x="2591930" y="5550648"/>
            <a:ext cx="4218471" cy="603907"/>
            <a:chOff x="1139379" y="5534220"/>
            <a:chExt cx="7259554" cy="1039264"/>
          </a:xfrm>
        </p:grpSpPr>
        <p:sp>
          <p:nvSpPr>
            <p:cNvPr id="86" name="Rectangle 85"/>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3" name="Group 195"/>
            <p:cNvGrpSpPr/>
            <p:nvPr/>
          </p:nvGrpSpPr>
          <p:grpSpPr>
            <a:xfrm>
              <a:off x="1875189" y="5534220"/>
              <a:ext cx="5090925" cy="657575"/>
              <a:chOff x="3484775" y="4610993"/>
              <a:chExt cx="5090925" cy="838947"/>
            </a:xfrm>
          </p:grpSpPr>
          <p:grpSp>
            <p:nvGrpSpPr>
              <p:cNvPr id="14" name="Group 176"/>
              <p:cNvGrpSpPr/>
              <p:nvPr/>
            </p:nvGrpSpPr>
            <p:grpSpPr>
              <a:xfrm>
                <a:off x="4548135" y="4610993"/>
                <a:ext cx="4027565" cy="191927"/>
                <a:chOff x="1596687" y="5063704"/>
                <a:chExt cx="6351789" cy="191927"/>
              </a:xfrm>
            </p:grpSpPr>
            <p:cxnSp>
              <p:nvCxnSpPr>
                <p:cNvPr id="104" name="Straight Connector 147"/>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146438" y="5063704"/>
                  <a:ext cx="1469721" cy="19192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5" name="Group 45"/>
                <p:cNvGrpSpPr/>
                <p:nvPr/>
              </p:nvGrpSpPr>
              <p:grpSpPr>
                <a:xfrm>
                  <a:off x="1596687" y="5068471"/>
                  <a:ext cx="1095861" cy="182404"/>
                  <a:chOff x="1031227" y="2273996"/>
                  <a:chExt cx="1322360" cy="217115"/>
                </a:xfrm>
              </p:grpSpPr>
              <p:sp>
                <p:nvSpPr>
                  <p:cNvPr id="109" name="Rectangle 108"/>
                  <p:cNvSpPr/>
                  <p:nvPr/>
                </p:nvSpPr>
                <p:spPr>
                  <a:xfrm>
                    <a:off x="1031227" y="2273996"/>
                    <a:ext cx="132236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10" name="Rectangle 109"/>
                  <p:cNvSpPr/>
                  <p:nvPr/>
                </p:nvSpPr>
                <p:spPr>
                  <a:xfrm>
                    <a:off x="1856209" y="2273999"/>
                    <a:ext cx="497378"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7" name="Rectangle 106"/>
                <p:cNvSpPr/>
                <p:nvPr/>
              </p:nvSpPr>
              <p:spPr>
                <a:xfrm>
                  <a:off x="6311253" y="5068468"/>
                  <a:ext cx="1637223" cy="18240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8" name="Rectangle 107"/>
                <p:cNvSpPr/>
                <p:nvPr/>
              </p:nvSpPr>
              <p:spPr>
                <a:xfrm>
                  <a:off x="6311253" y="5068468"/>
                  <a:ext cx="305856" cy="18240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6" name="Group 177"/>
              <p:cNvGrpSpPr/>
              <p:nvPr/>
            </p:nvGrpSpPr>
            <p:grpSpPr>
              <a:xfrm>
                <a:off x="4548135" y="4930997"/>
                <a:ext cx="4027562" cy="182407"/>
                <a:chOff x="1613129" y="5068468"/>
                <a:chExt cx="6351786" cy="182407"/>
              </a:xfrm>
            </p:grpSpPr>
            <p:cxnSp>
              <p:nvCxnSpPr>
                <p:cNvPr id="97" name="Straight Connector 178"/>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3472007" y="5068468"/>
                  <a:ext cx="216059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20" name="Group 45"/>
                <p:cNvGrpSpPr/>
                <p:nvPr/>
              </p:nvGrpSpPr>
              <p:grpSpPr>
                <a:xfrm>
                  <a:off x="1613129" y="5068471"/>
                  <a:ext cx="1095861" cy="182404"/>
                  <a:chOff x="1051067" y="2273996"/>
                  <a:chExt cx="1322360" cy="217115"/>
                </a:xfrm>
              </p:grpSpPr>
              <p:sp>
                <p:nvSpPr>
                  <p:cNvPr id="102" name="Rectangle 101"/>
                  <p:cNvSpPr/>
                  <p:nvPr/>
                </p:nvSpPr>
                <p:spPr>
                  <a:xfrm>
                    <a:off x="1051067" y="2273996"/>
                    <a:ext cx="1322360" cy="217112"/>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3" name="Rectangle 102"/>
                  <p:cNvSpPr/>
                  <p:nvPr/>
                </p:nvSpPr>
                <p:spPr>
                  <a:xfrm>
                    <a:off x="1876049" y="2273999"/>
                    <a:ext cx="497378"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0" name="Rectangle 99"/>
                <p:cNvSpPr/>
                <p:nvPr/>
              </p:nvSpPr>
              <p:spPr>
                <a:xfrm>
                  <a:off x="6327692" y="5068468"/>
                  <a:ext cx="1637223" cy="1824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1" name="Rectangle 100"/>
                <p:cNvSpPr/>
                <p:nvPr/>
              </p:nvSpPr>
              <p:spPr>
                <a:xfrm>
                  <a:off x="6327695" y="5068468"/>
                  <a:ext cx="30585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90" name="Straight Connector 186"/>
              <p:cNvCxnSpPr/>
              <p:nvPr/>
            </p:nvCxnSpPr>
            <p:spPr>
              <a:xfrm rot="10800000" flipH="1">
                <a:off x="3684702" y="5358530"/>
                <a:ext cx="4092206" cy="4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186171" y="5272295"/>
                <a:ext cx="910645" cy="17287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5" name="Group 45"/>
              <p:cNvGrpSpPr/>
              <p:nvPr/>
            </p:nvGrpSpPr>
            <p:grpSpPr>
              <a:xfrm>
                <a:off x="3484775" y="5267536"/>
                <a:ext cx="694867" cy="182404"/>
                <a:chOff x="1031227" y="2273996"/>
                <a:chExt cx="1322360" cy="217115"/>
              </a:xfrm>
            </p:grpSpPr>
            <p:sp>
              <p:nvSpPr>
                <p:cNvPr id="95" name="Rectangle 94"/>
                <p:cNvSpPr/>
                <p:nvPr/>
              </p:nvSpPr>
              <p:spPr>
                <a:xfrm>
                  <a:off x="1031227" y="2273996"/>
                  <a:ext cx="1322360"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6" name="Rectangle 95"/>
                <p:cNvSpPr/>
                <p:nvPr/>
              </p:nvSpPr>
              <p:spPr>
                <a:xfrm>
                  <a:off x="1411696" y="2273999"/>
                  <a:ext cx="941888"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93" name="Rectangle 92"/>
              <p:cNvSpPr/>
              <p:nvPr/>
            </p:nvSpPr>
            <p:spPr>
              <a:xfrm>
                <a:off x="7537564" y="5267533"/>
                <a:ext cx="1038136" cy="1824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4" name="Rectangle 93"/>
              <p:cNvSpPr/>
              <p:nvPr/>
            </p:nvSpPr>
            <p:spPr>
              <a:xfrm>
                <a:off x="7537564" y="5267533"/>
                <a:ext cx="193938" cy="1824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111" name="TextBox 428"/>
          <p:cNvSpPr txBox="1"/>
          <p:nvPr/>
        </p:nvSpPr>
        <p:spPr>
          <a:xfrm>
            <a:off x="1793794" y="5963059"/>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cxnSp>
        <p:nvCxnSpPr>
          <p:cNvPr id="113" name="Connecteur droit avec flèche 112"/>
          <p:cNvCxnSpPr/>
          <p:nvPr/>
        </p:nvCxnSpPr>
        <p:spPr>
          <a:xfrm>
            <a:off x="3279482" y="4301480"/>
            <a:ext cx="640093" cy="9619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6" name="TextBox 414"/>
          <p:cNvSpPr txBox="1"/>
          <p:nvPr/>
        </p:nvSpPr>
        <p:spPr>
          <a:xfrm>
            <a:off x="1589645" y="2276872"/>
            <a:ext cx="1608133"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Arial" panose="020B0604020202020204" pitchFamily="34" charset="0"/>
              </a:rPr>
              <a:t>Spliced alignment of </a:t>
            </a:r>
            <a:br>
              <a:rPr lang="en-US" sz="1200" dirty="0" smtClean="0">
                <a:solidFill>
                  <a:schemeClr val="tx1">
                    <a:lumMod val="65000"/>
                    <a:lumOff val="35000"/>
                  </a:schemeClr>
                </a:solidFill>
                <a:latin typeface="+mj-lt"/>
                <a:cs typeface="Arial" panose="020B0604020202020204" pitchFamily="34" charset="0"/>
              </a:rPr>
            </a:br>
            <a:r>
              <a:rPr lang="en-US" sz="1200" dirty="0" smtClean="0">
                <a:solidFill>
                  <a:schemeClr val="tx1">
                    <a:lumMod val="65000"/>
                    <a:lumOff val="35000"/>
                  </a:schemeClr>
                </a:solidFill>
                <a:latin typeface="+mj-lt"/>
                <a:cs typeface="Arial" panose="020B0604020202020204" pitchFamily="34" charset="0"/>
              </a:rPr>
              <a:t>RNA-</a:t>
            </a:r>
            <a:r>
              <a:rPr lang="en-US" sz="1200" dirty="0" err="1" smtClean="0">
                <a:solidFill>
                  <a:schemeClr val="tx1">
                    <a:lumMod val="65000"/>
                    <a:lumOff val="35000"/>
                  </a:schemeClr>
                </a:solidFill>
                <a:latin typeface="+mj-lt"/>
                <a:cs typeface="Arial" panose="020B0604020202020204" pitchFamily="34" charset="0"/>
              </a:rPr>
              <a:t>Seq</a:t>
            </a:r>
            <a:r>
              <a:rPr lang="en-US" sz="1200" dirty="0" smtClean="0">
                <a:solidFill>
                  <a:schemeClr val="tx1">
                    <a:lumMod val="65000"/>
                    <a:lumOff val="35000"/>
                  </a:schemeClr>
                </a:solidFill>
                <a:latin typeface="+mj-lt"/>
                <a:cs typeface="Arial" panose="020B0604020202020204" pitchFamily="34" charset="0"/>
              </a:rPr>
              <a:t> to genome</a:t>
            </a:r>
            <a:endParaRPr lang="en-US" sz="1200" dirty="0">
              <a:solidFill>
                <a:schemeClr val="tx1">
                  <a:lumMod val="65000"/>
                  <a:lumOff val="35000"/>
                </a:schemeClr>
              </a:solidFill>
              <a:latin typeface="+mj-lt"/>
              <a:cs typeface="Arial" panose="020B0604020202020204" pitchFamily="34" charset="0"/>
            </a:endParaRPr>
          </a:p>
        </p:txBody>
      </p:sp>
      <p:sp>
        <p:nvSpPr>
          <p:cNvPr id="117" name="TextBox 418"/>
          <p:cNvSpPr txBox="1"/>
          <p:nvPr/>
        </p:nvSpPr>
        <p:spPr>
          <a:xfrm>
            <a:off x="1259632" y="4623519"/>
            <a:ext cx="2486578"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Calibri"/>
              </a:rPr>
              <a:t>Transcript reconstruction</a:t>
            </a:r>
            <a:br>
              <a:rPr lang="en-US" sz="1200" dirty="0" smtClean="0">
                <a:solidFill>
                  <a:schemeClr val="tx1">
                    <a:lumMod val="65000"/>
                    <a:lumOff val="35000"/>
                  </a:schemeClr>
                </a:solidFill>
                <a:latin typeface="+mj-lt"/>
                <a:cs typeface="Calibri"/>
              </a:rPr>
            </a:br>
            <a:r>
              <a:rPr lang="en-US" sz="1200" dirty="0" smtClean="0">
                <a:solidFill>
                  <a:schemeClr val="tx1">
                    <a:lumMod val="65000"/>
                    <a:lumOff val="35000"/>
                  </a:schemeClr>
                </a:solidFill>
                <a:latin typeface="+mj-lt"/>
                <a:cs typeface="Calibri"/>
              </a:rPr>
              <a:t>from RNA-</a:t>
            </a:r>
            <a:r>
              <a:rPr lang="en-US" sz="1200" dirty="0" err="1" smtClean="0">
                <a:solidFill>
                  <a:schemeClr val="tx1">
                    <a:lumMod val="65000"/>
                    <a:lumOff val="35000"/>
                  </a:schemeClr>
                </a:solidFill>
                <a:latin typeface="+mj-lt"/>
                <a:cs typeface="Calibri"/>
              </a:rPr>
              <a:t>Seq</a:t>
            </a:r>
            <a:r>
              <a:rPr lang="en-US" sz="1200" dirty="0" smtClean="0">
                <a:solidFill>
                  <a:schemeClr val="tx1">
                    <a:lumMod val="65000"/>
                    <a:lumOff val="35000"/>
                  </a:schemeClr>
                </a:solidFill>
                <a:latin typeface="+mj-lt"/>
                <a:cs typeface="Calibri"/>
              </a:rPr>
              <a:t> spliced alignments</a:t>
            </a:r>
            <a:endParaRPr lang="en-US" sz="1200" dirty="0">
              <a:solidFill>
                <a:schemeClr val="tx1">
                  <a:lumMod val="65000"/>
                  <a:lumOff val="35000"/>
                </a:schemeClr>
              </a:solidFill>
              <a:latin typeface="+mj-lt"/>
              <a:cs typeface="Calibri"/>
            </a:endParaRPr>
          </a:p>
        </p:txBody>
      </p:sp>
      <p:grpSp>
        <p:nvGrpSpPr>
          <p:cNvPr id="76" name="Groupe 109"/>
          <p:cNvGrpSpPr/>
          <p:nvPr/>
        </p:nvGrpSpPr>
        <p:grpSpPr>
          <a:xfrm>
            <a:off x="1397578" y="3212976"/>
            <a:ext cx="3074914" cy="766817"/>
            <a:chOff x="18796" y="2773008"/>
            <a:chExt cx="3074914" cy="766817"/>
          </a:xfrm>
        </p:grpSpPr>
        <p:cxnSp>
          <p:nvCxnSpPr>
            <p:cNvPr id="119"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241"/>
            <p:cNvCxnSpPr>
              <a:stCxn id="137"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0" name="Rectangle 129"/>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1" name="Rectangle 130"/>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2" name="Rectangle 131"/>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3" name="Rectangle 132"/>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4" name="Rectangle 133"/>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5" name="Rectangle 134"/>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6" name="Rectangle 135"/>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7" name="Rectangle 136"/>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8" name="Rectangle 137"/>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139"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1" name="Rectangle 140"/>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2" name="Rectangle 141"/>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3" name="Rectangle 142"/>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4" name="Rectangle 143"/>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5" name="Rectangle 144"/>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6" name="Rectangle 145"/>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7" name="Rectangle 146"/>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8" name="Rectangle 147"/>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9" name="Rectangle 148"/>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0" name="Rectangle 149"/>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1" name="Rectangle 150"/>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2" name="Rectangle 151"/>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3" name="Rectangle 152"/>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4" name="Rectangle 153"/>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5" name="Rectangle 154"/>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6" name="Rectangle 155"/>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7" name="Rectangle 156"/>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8" name="Rectangle 157"/>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9" name="Rectangle 158"/>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0" name="Rectangle 159"/>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1" name="Rectangle 160"/>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2" name="Rectangle 161"/>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3" name="Rectangle 162"/>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4" name="Rectangle 163"/>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5" name="Rectangle 164"/>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6" name="Rectangle 165"/>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7" name="Rectangle 166"/>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8" name="Rectangle 167"/>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9" name="Rectangle 168"/>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0" name="Rectangle 169"/>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1" name="Rectangle 170"/>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2" name="Rectangle 171"/>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3" name="Rectangle 172"/>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4" name="Rectangle 173"/>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5" name="Rectangle 174"/>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6" name="Rectangle 175"/>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7" name="Rectangle 176"/>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8" name="Rectangle 177"/>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9" name="Rectangle 178"/>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0" name="Rectangle 179"/>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1" name="Rectangle 180"/>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2" name="Rectangle 181"/>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3" name="Rectangle 182"/>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4" name="Rectangle 183"/>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5" name="Rectangle 184"/>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6" name="Rectangle 185"/>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7" name="Rectangle 186"/>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8" name="Rectangle 187"/>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9" name="Rectangle 188"/>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0" name="Rectangle 189"/>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1" name="Rectangle 190"/>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2" name="Rectangle 191"/>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3" name="Rectangle 192"/>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4" name="Rectangle 193"/>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5" name="Rectangle 194"/>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196" name="Connecteur droit avec flèche 195"/>
          <p:cNvCxnSpPr/>
          <p:nvPr/>
        </p:nvCxnSpPr>
        <p:spPr>
          <a:xfrm flipH="1">
            <a:off x="3248936" y="2161778"/>
            <a:ext cx="504428" cy="836796"/>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TextBox 428"/>
          <p:cNvSpPr txBox="1"/>
          <p:nvPr/>
        </p:nvSpPr>
        <p:spPr>
          <a:xfrm>
            <a:off x="4472507" y="3798952"/>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sp>
        <p:nvSpPr>
          <p:cNvPr id="199" name="ZoneTexte 198"/>
          <p:cNvSpPr txBox="1"/>
          <p:nvPr/>
        </p:nvSpPr>
        <p:spPr>
          <a:xfrm>
            <a:off x="261129" y="2302713"/>
            <a:ext cx="915700" cy="369332"/>
          </a:xfrm>
          <a:prstGeom prst="rect">
            <a:avLst/>
          </a:prstGeom>
          <a:noFill/>
        </p:spPr>
        <p:txBody>
          <a:bodyPr wrap="none" rtlCol="0">
            <a:spAutoFit/>
          </a:bodyPr>
          <a:lstStyle/>
          <a:p>
            <a:r>
              <a:rPr lang="en-GB" dirty="0" err="1" smtClean="0">
                <a:solidFill>
                  <a:schemeClr val="tx1">
                    <a:lumMod val="65000"/>
                    <a:lumOff val="35000"/>
                  </a:schemeClr>
                </a:solidFill>
              </a:rPr>
              <a:t>TopHat</a:t>
            </a:r>
            <a:endParaRPr lang="en-GB" dirty="0">
              <a:solidFill>
                <a:schemeClr val="tx1">
                  <a:lumMod val="65000"/>
                  <a:lumOff val="35000"/>
                </a:schemeClr>
              </a:solidFill>
            </a:endParaRPr>
          </a:p>
        </p:txBody>
      </p:sp>
      <p:sp>
        <p:nvSpPr>
          <p:cNvPr id="200" name="ZoneTexte 199"/>
          <p:cNvSpPr txBox="1"/>
          <p:nvPr/>
        </p:nvSpPr>
        <p:spPr>
          <a:xfrm>
            <a:off x="209954" y="4660665"/>
            <a:ext cx="1065356" cy="369332"/>
          </a:xfrm>
          <a:prstGeom prst="rect">
            <a:avLst/>
          </a:prstGeom>
          <a:noFill/>
        </p:spPr>
        <p:txBody>
          <a:bodyPr wrap="none" rtlCol="0">
            <a:spAutoFit/>
          </a:bodyPr>
          <a:lstStyle/>
          <a:p>
            <a:r>
              <a:rPr lang="en-GB" dirty="0" smtClean="0">
                <a:solidFill>
                  <a:schemeClr val="tx1">
                    <a:lumMod val="65000"/>
                    <a:lumOff val="35000"/>
                  </a:schemeClr>
                </a:solidFill>
              </a:rPr>
              <a:t>Cufflinks</a:t>
            </a:r>
            <a:endParaRPr lang="en-GB" dirty="0">
              <a:solidFill>
                <a:schemeClr val="tx1">
                  <a:lumMod val="65000"/>
                  <a:lumOff val="3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err="1" smtClean="0"/>
              <a:t>Transcriptome</a:t>
            </a:r>
            <a:r>
              <a:rPr lang="en-GB" dirty="0" smtClean="0"/>
              <a:t> assembly and alignment</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54</a:t>
            </a:fld>
            <a:endParaRPr lang="fr-FR" dirty="0"/>
          </a:p>
        </p:txBody>
      </p:sp>
      <p:pic>
        <p:nvPicPr>
          <p:cNvPr id="1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8577" y="2160905"/>
            <a:ext cx="1268167" cy="836796"/>
          </a:xfrm>
          <a:prstGeom prst="rect">
            <a:avLst/>
          </a:prstGeom>
        </p:spPr>
      </p:pic>
      <p:sp>
        <p:nvSpPr>
          <p:cNvPr id="19" name="ZoneTexte 18"/>
          <p:cNvSpPr txBox="1"/>
          <p:nvPr/>
        </p:nvSpPr>
        <p:spPr>
          <a:xfrm>
            <a:off x="1433949" y="1274554"/>
            <a:ext cx="776175" cy="338554"/>
          </a:xfrm>
          <a:prstGeom prst="rect">
            <a:avLst/>
          </a:prstGeom>
          <a:noFill/>
        </p:spPr>
        <p:txBody>
          <a:bodyPr wrap="none" rtlCol="0">
            <a:spAutoFit/>
          </a:bodyPr>
          <a:lstStyle/>
          <a:p>
            <a:r>
              <a:rPr lang="en-GB" sz="1600" dirty="0" smtClean="0">
                <a:solidFill>
                  <a:schemeClr val="tx1">
                    <a:lumMod val="65000"/>
                    <a:lumOff val="35000"/>
                  </a:schemeClr>
                </a:solidFill>
              </a:rPr>
              <a:t>Reads</a:t>
            </a:r>
            <a:endParaRPr lang="en-GB" sz="1600" dirty="0">
              <a:solidFill>
                <a:schemeClr val="tx1">
                  <a:lumMod val="65000"/>
                  <a:lumOff val="35000"/>
                </a:schemeClr>
              </a:solidFill>
            </a:endParaRPr>
          </a:p>
        </p:txBody>
      </p:sp>
      <p:grpSp>
        <p:nvGrpSpPr>
          <p:cNvPr id="2" name="Group 2"/>
          <p:cNvGrpSpPr/>
          <p:nvPr/>
        </p:nvGrpSpPr>
        <p:grpSpPr>
          <a:xfrm>
            <a:off x="2468344" y="1111854"/>
            <a:ext cx="4307173" cy="816022"/>
            <a:chOff x="2299463" y="429894"/>
            <a:chExt cx="5095303" cy="965338"/>
          </a:xfrm>
          <a:effectLst/>
        </p:grpSpPr>
        <p:sp>
          <p:nvSpPr>
            <p:cNvPr id="21" name="Rectangle 20"/>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9" name="Rectangle 68"/>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0" name="Rectangle 69"/>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1" name="Rectangle 70"/>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3" name="Rectangle 72"/>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3" name="Group 3"/>
          <p:cNvGrpSpPr/>
          <p:nvPr/>
        </p:nvGrpSpPr>
        <p:grpSpPr>
          <a:xfrm>
            <a:off x="5980880" y="3433199"/>
            <a:ext cx="1105330" cy="326370"/>
            <a:chOff x="6418333" y="2963571"/>
            <a:chExt cx="2427614" cy="716801"/>
          </a:xfrm>
        </p:grpSpPr>
        <p:grpSp>
          <p:nvGrpSpPr>
            <p:cNvPr id="4" name="Group 3"/>
            <p:cNvGrpSpPr/>
            <p:nvPr/>
          </p:nvGrpSpPr>
          <p:grpSpPr>
            <a:xfrm>
              <a:off x="6428328" y="2963571"/>
              <a:ext cx="2006831" cy="129741"/>
              <a:chOff x="1031229" y="2257956"/>
              <a:chExt cx="4902640" cy="217112"/>
            </a:xfrm>
          </p:grpSpPr>
          <p:sp>
            <p:nvSpPr>
              <p:cNvPr id="83" name="Rectangle 82"/>
              <p:cNvSpPr/>
              <p:nvPr/>
            </p:nvSpPr>
            <p:spPr>
              <a:xfrm>
                <a:off x="1031229" y="2257956"/>
                <a:ext cx="490264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4" name="Rounded Rectangle 5"/>
              <p:cNvSpPr/>
              <p:nvPr/>
            </p:nvSpPr>
            <p:spPr>
              <a:xfrm>
                <a:off x="1856211" y="2257956"/>
                <a:ext cx="2880361"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9" name="Group 3"/>
            <p:cNvGrpSpPr/>
            <p:nvPr/>
          </p:nvGrpSpPr>
          <p:grpSpPr>
            <a:xfrm>
              <a:off x="6428759" y="3257100"/>
              <a:ext cx="2417188" cy="129741"/>
              <a:chOff x="1031227" y="2257956"/>
              <a:chExt cx="5905133" cy="217112"/>
            </a:xfrm>
          </p:grpSpPr>
          <p:sp>
            <p:nvSpPr>
              <p:cNvPr id="81" name="Rectangle 80"/>
              <p:cNvSpPr/>
              <p:nvPr/>
            </p:nvSpPr>
            <p:spPr>
              <a:xfrm>
                <a:off x="1031227" y="2257956"/>
                <a:ext cx="5905133" cy="217112"/>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2" name="Rounded Rectangle 171"/>
              <p:cNvSpPr/>
              <p:nvPr/>
            </p:nvSpPr>
            <p:spPr>
              <a:xfrm>
                <a:off x="1856209" y="2257956"/>
                <a:ext cx="4076606"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1" name="Group 3"/>
            <p:cNvGrpSpPr/>
            <p:nvPr/>
          </p:nvGrpSpPr>
          <p:grpSpPr>
            <a:xfrm>
              <a:off x="6418333" y="3550631"/>
              <a:ext cx="2417188" cy="129741"/>
              <a:chOff x="1031227" y="2257956"/>
              <a:chExt cx="5905132" cy="217112"/>
            </a:xfrm>
          </p:grpSpPr>
          <p:sp>
            <p:nvSpPr>
              <p:cNvPr id="79" name="Rectangle 78"/>
              <p:cNvSpPr/>
              <p:nvPr/>
            </p:nvSpPr>
            <p:spPr>
              <a:xfrm>
                <a:off x="1031227" y="2257956"/>
                <a:ext cx="5905132"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0" name="Rounded Rectangle 174"/>
              <p:cNvSpPr/>
              <p:nvPr/>
            </p:nvSpPr>
            <p:spPr>
              <a:xfrm>
                <a:off x="1508463" y="2257956"/>
                <a:ext cx="3206516"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grpSp>
        <p:nvGrpSpPr>
          <p:cNvPr id="12" name="Group 6"/>
          <p:cNvGrpSpPr/>
          <p:nvPr/>
        </p:nvGrpSpPr>
        <p:grpSpPr>
          <a:xfrm>
            <a:off x="2591930" y="5550648"/>
            <a:ext cx="4218471" cy="603907"/>
            <a:chOff x="1139379" y="5534220"/>
            <a:chExt cx="7259554" cy="1039264"/>
          </a:xfrm>
        </p:grpSpPr>
        <p:sp>
          <p:nvSpPr>
            <p:cNvPr id="86" name="Rectangle 85"/>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3" name="Group 195"/>
            <p:cNvGrpSpPr/>
            <p:nvPr/>
          </p:nvGrpSpPr>
          <p:grpSpPr>
            <a:xfrm>
              <a:off x="1875189" y="5534220"/>
              <a:ext cx="5090925" cy="657575"/>
              <a:chOff x="3484775" y="4610993"/>
              <a:chExt cx="5090925" cy="838947"/>
            </a:xfrm>
          </p:grpSpPr>
          <p:grpSp>
            <p:nvGrpSpPr>
              <p:cNvPr id="14" name="Group 176"/>
              <p:cNvGrpSpPr/>
              <p:nvPr/>
            </p:nvGrpSpPr>
            <p:grpSpPr>
              <a:xfrm>
                <a:off x="4548135" y="4610993"/>
                <a:ext cx="4027565" cy="191927"/>
                <a:chOff x="1596687" y="5063704"/>
                <a:chExt cx="6351789" cy="191927"/>
              </a:xfrm>
            </p:grpSpPr>
            <p:cxnSp>
              <p:nvCxnSpPr>
                <p:cNvPr id="104" name="Straight Connector 147"/>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146438" y="5063704"/>
                  <a:ext cx="1469721" cy="19192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5" name="Group 45"/>
                <p:cNvGrpSpPr/>
                <p:nvPr/>
              </p:nvGrpSpPr>
              <p:grpSpPr>
                <a:xfrm>
                  <a:off x="1596687" y="5068471"/>
                  <a:ext cx="1095861" cy="182404"/>
                  <a:chOff x="1031227" y="2273996"/>
                  <a:chExt cx="1322360" cy="217115"/>
                </a:xfrm>
              </p:grpSpPr>
              <p:sp>
                <p:nvSpPr>
                  <p:cNvPr id="109" name="Rectangle 108"/>
                  <p:cNvSpPr/>
                  <p:nvPr/>
                </p:nvSpPr>
                <p:spPr>
                  <a:xfrm>
                    <a:off x="1031227" y="2273996"/>
                    <a:ext cx="132236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10" name="Rectangle 109"/>
                  <p:cNvSpPr/>
                  <p:nvPr/>
                </p:nvSpPr>
                <p:spPr>
                  <a:xfrm>
                    <a:off x="1856209" y="2273999"/>
                    <a:ext cx="497378"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7" name="Rectangle 106"/>
                <p:cNvSpPr/>
                <p:nvPr/>
              </p:nvSpPr>
              <p:spPr>
                <a:xfrm>
                  <a:off x="6311253" y="5068468"/>
                  <a:ext cx="1637223" cy="18240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8" name="Rectangle 107"/>
                <p:cNvSpPr/>
                <p:nvPr/>
              </p:nvSpPr>
              <p:spPr>
                <a:xfrm>
                  <a:off x="6311253" y="5068468"/>
                  <a:ext cx="305856" cy="18240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6" name="Group 177"/>
              <p:cNvGrpSpPr/>
              <p:nvPr/>
            </p:nvGrpSpPr>
            <p:grpSpPr>
              <a:xfrm>
                <a:off x="4548135" y="4930997"/>
                <a:ext cx="4027562" cy="182407"/>
                <a:chOff x="1613129" y="5068468"/>
                <a:chExt cx="6351786" cy="182407"/>
              </a:xfrm>
            </p:grpSpPr>
            <p:cxnSp>
              <p:nvCxnSpPr>
                <p:cNvPr id="97" name="Straight Connector 178"/>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3472007" y="5068468"/>
                  <a:ext cx="216059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20" name="Group 45"/>
                <p:cNvGrpSpPr/>
                <p:nvPr/>
              </p:nvGrpSpPr>
              <p:grpSpPr>
                <a:xfrm>
                  <a:off x="1613129" y="5068471"/>
                  <a:ext cx="1095861" cy="182404"/>
                  <a:chOff x="1051067" y="2273996"/>
                  <a:chExt cx="1322360" cy="217115"/>
                </a:xfrm>
              </p:grpSpPr>
              <p:sp>
                <p:nvSpPr>
                  <p:cNvPr id="102" name="Rectangle 101"/>
                  <p:cNvSpPr/>
                  <p:nvPr/>
                </p:nvSpPr>
                <p:spPr>
                  <a:xfrm>
                    <a:off x="1051067" y="2273996"/>
                    <a:ext cx="1322360" cy="217112"/>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3" name="Rectangle 102"/>
                  <p:cNvSpPr/>
                  <p:nvPr/>
                </p:nvSpPr>
                <p:spPr>
                  <a:xfrm>
                    <a:off x="1876049" y="2273999"/>
                    <a:ext cx="497378"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0" name="Rectangle 99"/>
                <p:cNvSpPr/>
                <p:nvPr/>
              </p:nvSpPr>
              <p:spPr>
                <a:xfrm>
                  <a:off x="6327692" y="5068468"/>
                  <a:ext cx="1637223" cy="1824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1" name="Rectangle 100"/>
                <p:cNvSpPr/>
                <p:nvPr/>
              </p:nvSpPr>
              <p:spPr>
                <a:xfrm>
                  <a:off x="6327695" y="5068468"/>
                  <a:ext cx="30585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90" name="Straight Connector 186"/>
              <p:cNvCxnSpPr/>
              <p:nvPr/>
            </p:nvCxnSpPr>
            <p:spPr>
              <a:xfrm rot="10800000" flipH="1">
                <a:off x="3684702" y="5358530"/>
                <a:ext cx="4092206" cy="4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186171" y="5272295"/>
                <a:ext cx="910645" cy="17287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5" name="Group 45"/>
              <p:cNvGrpSpPr/>
              <p:nvPr/>
            </p:nvGrpSpPr>
            <p:grpSpPr>
              <a:xfrm>
                <a:off x="3484775" y="5267536"/>
                <a:ext cx="694867" cy="182404"/>
                <a:chOff x="1031227" y="2273996"/>
                <a:chExt cx="1322360" cy="217115"/>
              </a:xfrm>
            </p:grpSpPr>
            <p:sp>
              <p:nvSpPr>
                <p:cNvPr id="95" name="Rectangle 94"/>
                <p:cNvSpPr/>
                <p:nvPr/>
              </p:nvSpPr>
              <p:spPr>
                <a:xfrm>
                  <a:off x="1031227" y="2273996"/>
                  <a:ext cx="1322360"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6" name="Rectangle 95"/>
                <p:cNvSpPr/>
                <p:nvPr/>
              </p:nvSpPr>
              <p:spPr>
                <a:xfrm>
                  <a:off x="1411696" y="2273999"/>
                  <a:ext cx="941888"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93" name="Rectangle 92"/>
              <p:cNvSpPr/>
              <p:nvPr/>
            </p:nvSpPr>
            <p:spPr>
              <a:xfrm>
                <a:off x="7537564" y="5267533"/>
                <a:ext cx="1038136" cy="1824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4" name="Rectangle 93"/>
              <p:cNvSpPr/>
              <p:nvPr/>
            </p:nvSpPr>
            <p:spPr>
              <a:xfrm>
                <a:off x="7537564" y="5267533"/>
                <a:ext cx="193938" cy="1824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111" name="TextBox 428"/>
          <p:cNvSpPr txBox="1"/>
          <p:nvPr/>
        </p:nvSpPr>
        <p:spPr>
          <a:xfrm>
            <a:off x="1793794" y="5963059"/>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cxnSp>
        <p:nvCxnSpPr>
          <p:cNvPr id="112" name="Connecteur droit avec flèche 111"/>
          <p:cNvCxnSpPr/>
          <p:nvPr/>
        </p:nvCxnSpPr>
        <p:spPr>
          <a:xfrm>
            <a:off x="5597209" y="2161778"/>
            <a:ext cx="718677" cy="9802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p:cNvCxnSpPr/>
          <p:nvPr/>
        </p:nvCxnSpPr>
        <p:spPr>
          <a:xfrm>
            <a:off x="3279482" y="4301480"/>
            <a:ext cx="640093" cy="9619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ZoneTexte 113"/>
          <p:cNvSpPr txBox="1"/>
          <p:nvPr/>
        </p:nvSpPr>
        <p:spPr>
          <a:xfrm>
            <a:off x="6222114" y="2348880"/>
            <a:ext cx="1446230" cy="276999"/>
          </a:xfrm>
          <a:prstGeom prst="rect">
            <a:avLst/>
          </a:prstGeom>
          <a:noFill/>
        </p:spPr>
        <p:txBody>
          <a:bodyPr wrap="none" rtlCol="0">
            <a:spAutoFit/>
          </a:bodyPr>
          <a:lstStyle/>
          <a:p>
            <a:r>
              <a:rPr lang="en-GB" sz="1200" i="1" dirty="0" smtClean="0">
                <a:solidFill>
                  <a:schemeClr val="tx1">
                    <a:lumMod val="65000"/>
                    <a:lumOff val="35000"/>
                  </a:schemeClr>
                </a:solidFill>
              </a:rPr>
              <a:t>De novo assembly</a:t>
            </a:r>
            <a:endParaRPr lang="en-GB" sz="1200" i="1" dirty="0">
              <a:solidFill>
                <a:schemeClr val="tx1">
                  <a:lumMod val="65000"/>
                  <a:lumOff val="35000"/>
                </a:schemeClr>
              </a:solidFill>
            </a:endParaRPr>
          </a:p>
        </p:txBody>
      </p:sp>
      <p:sp>
        <p:nvSpPr>
          <p:cNvPr id="116" name="TextBox 414"/>
          <p:cNvSpPr txBox="1"/>
          <p:nvPr/>
        </p:nvSpPr>
        <p:spPr>
          <a:xfrm>
            <a:off x="1589645" y="2276872"/>
            <a:ext cx="1608133"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Arial" panose="020B0604020202020204" pitchFamily="34" charset="0"/>
              </a:rPr>
              <a:t>Spliced alignment of </a:t>
            </a:r>
            <a:br>
              <a:rPr lang="en-US" sz="1200" dirty="0" smtClean="0">
                <a:solidFill>
                  <a:schemeClr val="tx1">
                    <a:lumMod val="65000"/>
                    <a:lumOff val="35000"/>
                  </a:schemeClr>
                </a:solidFill>
                <a:latin typeface="+mj-lt"/>
                <a:cs typeface="Arial" panose="020B0604020202020204" pitchFamily="34" charset="0"/>
              </a:rPr>
            </a:br>
            <a:r>
              <a:rPr lang="en-US" sz="1200" dirty="0" smtClean="0">
                <a:solidFill>
                  <a:schemeClr val="tx1">
                    <a:lumMod val="65000"/>
                    <a:lumOff val="35000"/>
                  </a:schemeClr>
                </a:solidFill>
                <a:latin typeface="+mj-lt"/>
                <a:cs typeface="Arial" panose="020B0604020202020204" pitchFamily="34" charset="0"/>
              </a:rPr>
              <a:t>RNA-</a:t>
            </a:r>
            <a:r>
              <a:rPr lang="en-US" sz="1200" dirty="0" err="1" smtClean="0">
                <a:solidFill>
                  <a:schemeClr val="tx1">
                    <a:lumMod val="65000"/>
                    <a:lumOff val="35000"/>
                  </a:schemeClr>
                </a:solidFill>
                <a:latin typeface="+mj-lt"/>
                <a:cs typeface="Arial" panose="020B0604020202020204" pitchFamily="34" charset="0"/>
              </a:rPr>
              <a:t>Seq</a:t>
            </a:r>
            <a:r>
              <a:rPr lang="en-US" sz="1200" dirty="0" smtClean="0">
                <a:solidFill>
                  <a:schemeClr val="tx1">
                    <a:lumMod val="65000"/>
                    <a:lumOff val="35000"/>
                  </a:schemeClr>
                </a:solidFill>
                <a:latin typeface="+mj-lt"/>
                <a:cs typeface="Arial" panose="020B0604020202020204" pitchFamily="34" charset="0"/>
              </a:rPr>
              <a:t> to genome</a:t>
            </a:r>
            <a:endParaRPr lang="en-US" sz="1200" dirty="0">
              <a:solidFill>
                <a:schemeClr val="tx1">
                  <a:lumMod val="65000"/>
                  <a:lumOff val="35000"/>
                </a:schemeClr>
              </a:solidFill>
              <a:latin typeface="+mj-lt"/>
              <a:cs typeface="Arial" panose="020B0604020202020204" pitchFamily="34" charset="0"/>
            </a:endParaRPr>
          </a:p>
        </p:txBody>
      </p:sp>
      <p:sp>
        <p:nvSpPr>
          <p:cNvPr id="117" name="TextBox 418"/>
          <p:cNvSpPr txBox="1"/>
          <p:nvPr/>
        </p:nvSpPr>
        <p:spPr>
          <a:xfrm>
            <a:off x="1259632" y="4623519"/>
            <a:ext cx="2486578"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Calibri"/>
              </a:rPr>
              <a:t>Transcript reconstruction</a:t>
            </a:r>
            <a:br>
              <a:rPr lang="en-US" sz="1200" dirty="0" smtClean="0">
                <a:solidFill>
                  <a:schemeClr val="tx1">
                    <a:lumMod val="65000"/>
                    <a:lumOff val="35000"/>
                  </a:schemeClr>
                </a:solidFill>
                <a:latin typeface="+mj-lt"/>
                <a:cs typeface="Calibri"/>
              </a:rPr>
            </a:br>
            <a:r>
              <a:rPr lang="en-US" sz="1200" dirty="0" smtClean="0">
                <a:solidFill>
                  <a:schemeClr val="tx1">
                    <a:lumMod val="65000"/>
                    <a:lumOff val="35000"/>
                  </a:schemeClr>
                </a:solidFill>
                <a:latin typeface="+mj-lt"/>
                <a:cs typeface="Calibri"/>
              </a:rPr>
              <a:t>from RNA-</a:t>
            </a:r>
            <a:r>
              <a:rPr lang="en-US" sz="1200" dirty="0" err="1" smtClean="0">
                <a:solidFill>
                  <a:schemeClr val="tx1">
                    <a:lumMod val="65000"/>
                    <a:lumOff val="35000"/>
                  </a:schemeClr>
                </a:solidFill>
                <a:latin typeface="+mj-lt"/>
                <a:cs typeface="Calibri"/>
              </a:rPr>
              <a:t>Seq</a:t>
            </a:r>
            <a:r>
              <a:rPr lang="en-US" sz="1200" dirty="0" smtClean="0">
                <a:solidFill>
                  <a:schemeClr val="tx1">
                    <a:lumMod val="65000"/>
                    <a:lumOff val="35000"/>
                  </a:schemeClr>
                </a:solidFill>
                <a:latin typeface="+mj-lt"/>
                <a:cs typeface="Calibri"/>
              </a:rPr>
              <a:t> spliced alignments</a:t>
            </a:r>
            <a:endParaRPr lang="en-US" sz="1200" dirty="0">
              <a:solidFill>
                <a:schemeClr val="tx1">
                  <a:lumMod val="65000"/>
                  <a:lumOff val="35000"/>
                </a:schemeClr>
              </a:solidFill>
              <a:latin typeface="+mj-lt"/>
              <a:cs typeface="Calibri"/>
            </a:endParaRPr>
          </a:p>
        </p:txBody>
      </p:sp>
      <p:grpSp>
        <p:nvGrpSpPr>
          <p:cNvPr id="76" name="Groupe 109"/>
          <p:cNvGrpSpPr/>
          <p:nvPr/>
        </p:nvGrpSpPr>
        <p:grpSpPr>
          <a:xfrm>
            <a:off x="1397578" y="3212976"/>
            <a:ext cx="3074914" cy="766817"/>
            <a:chOff x="18796" y="2773008"/>
            <a:chExt cx="3074914" cy="766817"/>
          </a:xfrm>
        </p:grpSpPr>
        <p:cxnSp>
          <p:nvCxnSpPr>
            <p:cNvPr id="119"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241"/>
            <p:cNvCxnSpPr>
              <a:stCxn id="137"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0" name="Rectangle 129"/>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1" name="Rectangle 130"/>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2" name="Rectangle 131"/>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3" name="Rectangle 132"/>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4" name="Rectangle 133"/>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5" name="Rectangle 134"/>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6" name="Rectangle 135"/>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7" name="Rectangle 136"/>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8" name="Rectangle 137"/>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139"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1" name="Rectangle 140"/>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2" name="Rectangle 141"/>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3" name="Rectangle 142"/>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4" name="Rectangle 143"/>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5" name="Rectangle 144"/>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6" name="Rectangle 145"/>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7" name="Rectangle 146"/>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8" name="Rectangle 147"/>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9" name="Rectangle 148"/>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0" name="Rectangle 149"/>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1" name="Rectangle 150"/>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2" name="Rectangle 151"/>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3" name="Rectangle 152"/>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4" name="Rectangle 153"/>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5" name="Rectangle 154"/>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6" name="Rectangle 155"/>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7" name="Rectangle 156"/>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8" name="Rectangle 157"/>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9" name="Rectangle 158"/>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0" name="Rectangle 159"/>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1" name="Rectangle 160"/>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2" name="Rectangle 161"/>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3" name="Rectangle 162"/>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4" name="Rectangle 163"/>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5" name="Rectangle 164"/>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6" name="Rectangle 165"/>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7" name="Rectangle 166"/>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8" name="Rectangle 167"/>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9" name="Rectangle 168"/>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0" name="Rectangle 169"/>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1" name="Rectangle 170"/>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2" name="Rectangle 171"/>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3" name="Rectangle 172"/>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4" name="Rectangle 173"/>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5" name="Rectangle 174"/>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6" name="Rectangle 175"/>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7" name="Rectangle 176"/>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8" name="Rectangle 177"/>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9" name="Rectangle 178"/>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0" name="Rectangle 179"/>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1" name="Rectangle 180"/>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2" name="Rectangle 181"/>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3" name="Rectangle 182"/>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4" name="Rectangle 183"/>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5" name="Rectangle 184"/>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6" name="Rectangle 185"/>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7" name="Rectangle 186"/>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8" name="Rectangle 187"/>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9" name="Rectangle 188"/>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0" name="Rectangle 189"/>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1" name="Rectangle 190"/>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2" name="Rectangle 191"/>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3" name="Rectangle 192"/>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4" name="Rectangle 193"/>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5" name="Rectangle 194"/>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196" name="Connecteur droit avec flèche 195"/>
          <p:cNvCxnSpPr/>
          <p:nvPr/>
        </p:nvCxnSpPr>
        <p:spPr>
          <a:xfrm flipH="1">
            <a:off x="3248936" y="2161778"/>
            <a:ext cx="504428" cy="836796"/>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TextBox 428"/>
          <p:cNvSpPr txBox="1"/>
          <p:nvPr/>
        </p:nvSpPr>
        <p:spPr>
          <a:xfrm>
            <a:off x="4472507" y="3798952"/>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sp>
        <p:nvSpPr>
          <p:cNvPr id="199" name="ZoneTexte 198"/>
          <p:cNvSpPr txBox="1"/>
          <p:nvPr/>
        </p:nvSpPr>
        <p:spPr>
          <a:xfrm>
            <a:off x="261129" y="2302713"/>
            <a:ext cx="915700" cy="369332"/>
          </a:xfrm>
          <a:prstGeom prst="rect">
            <a:avLst/>
          </a:prstGeom>
          <a:noFill/>
        </p:spPr>
        <p:txBody>
          <a:bodyPr wrap="none" rtlCol="0">
            <a:spAutoFit/>
          </a:bodyPr>
          <a:lstStyle/>
          <a:p>
            <a:r>
              <a:rPr lang="en-GB" dirty="0" err="1" smtClean="0">
                <a:solidFill>
                  <a:schemeClr val="tx1">
                    <a:lumMod val="65000"/>
                    <a:lumOff val="35000"/>
                  </a:schemeClr>
                </a:solidFill>
              </a:rPr>
              <a:t>TopHat</a:t>
            </a:r>
            <a:endParaRPr lang="en-GB" dirty="0">
              <a:solidFill>
                <a:schemeClr val="tx1">
                  <a:lumMod val="65000"/>
                  <a:lumOff val="35000"/>
                </a:schemeClr>
              </a:solidFill>
            </a:endParaRPr>
          </a:p>
        </p:txBody>
      </p:sp>
      <p:sp>
        <p:nvSpPr>
          <p:cNvPr id="200" name="ZoneTexte 199"/>
          <p:cNvSpPr txBox="1"/>
          <p:nvPr/>
        </p:nvSpPr>
        <p:spPr>
          <a:xfrm>
            <a:off x="209954" y="4660665"/>
            <a:ext cx="1065356" cy="369332"/>
          </a:xfrm>
          <a:prstGeom prst="rect">
            <a:avLst/>
          </a:prstGeom>
          <a:noFill/>
        </p:spPr>
        <p:txBody>
          <a:bodyPr wrap="none" rtlCol="0">
            <a:spAutoFit/>
          </a:bodyPr>
          <a:lstStyle/>
          <a:p>
            <a:r>
              <a:rPr lang="en-GB" dirty="0" smtClean="0">
                <a:solidFill>
                  <a:schemeClr val="tx1">
                    <a:lumMod val="65000"/>
                    <a:lumOff val="35000"/>
                  </a:schemeClr>
                </a:solidFill>
              </a:rPr>
              <a:t>Cufflinks</a:t>
            </a:r>
            <a:endParaRPr lang="en-GB" dirty="0">
              <a:solidFill>
                <a:schemeClr val="tx1">
                  <a:lumMod val="65000"/>
                  <a:lumOff val="35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err="1" smtClean="0"/>
              <a:t>Transcriptome</a:t>
            </a:r>
            <a:r>
              <a:rPr lang="en-GB" dirty="0" smtClean="0"/>
              <a:t> assembly and alignment</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55</a:t>
            </a:fld>
            <a:endParaRPr lang="fr-FR" dirty="0"/>
          </a:p>
        </p:txBody>
      </p:sp>
      <p:pic>
        <p:nvPicPr>
          <p:cNvPr id="1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8577" y="2160905"/>
            <a:ext cx="1268167" cy="836796"/>
          </a:xfrm>
          <a:prstGeom prst="rect">
            <a:avLst/>
          </a:prstGeom>
        </p:spPr>
      </p:pic>
      <p:sp>
        <p:nvSpPr>
          <p:cNvPr id="18" name="ZoneTexte 17"/>
          <p:cNvSpPr txBox="1"/>
          <p:nvPr/>
        </p:nvSpPr>
        <p:spPr>
          <a:xfrm>
            <a:off x="7138323" y="4494311"/>
            <a:ext cx="2005677" cy="369332"/>
          </a:xfrm>
          <a:prstGeom prst="rect">
            <a:avLst/>
          </a:prstGeom>
          <a:noFill/>
        </p:spPr>
        <p:txBody>
          <a:bodyPr wrap="none" rtlCol="0">
            <a:spAutoFit/>
          </a:bodyPr>
          <a:lstStyle/>
          <a:p>
            <a:r>
              <a:rPr lang="en-GB" dirty="0" smtClean="0">
                <a:solidFill>
                  <a:schemeClr val="tx1">
                    <a:lumMod val="65000"/>
                    <a:lumOff val="35000"/>
                  </a:schemeClr>
                </a:solidFill>
              </a:rPr>
              <a:t>Genome-</a:t>
            </a:r>
            <a:r>
              <a:rPr lang="en-GB" dirty="0" err="1" smtClean="0">
                <a:solidFill>
                  <a:schemeClr val="tx1">
                    <a:lumMod val="65000"/>
                    <a:lumOff val="35000"/>
                  </a:schemeClr>
                </a:solidFill>
              </a:rPr>
              <a:t>threader</a:t>
            </a:r>
            <a:endParaRPr lang="en-GB" dirty="0">
              <a:solidFill>
                <a:schemeClr val="tx1">
                  <a:lumMod val="65000"/>
                  <a:lumOff val="35000"/>
                </a:schemeClr>
              </a:solidFill>
            </a:endParaRPr>
          </a:p>
        </p:txBody>
      </p:sp>
      <p:sp>
        <p:nvSpPr>
          <p:cNvPr id="19" name="ZoneTexte 18"/>
          <p:cNvSpPr txBox="1"/>
          <p:nvPr/>
        </p:nvSpPr>
        <p:spPr>
          <a:xfrm>
            <a:off x="1433949" y="1274554"/>
            <a:ext cx="776175" cy="338554"/>
          </a:xfrm>
          <a:prstGeom prst="rect">
            <a:avLst/>
          </a:prstGeom>
          <a:noFill/>
        </p:spPr>
        <p:txBody>
          <a:bodyPr wrap="none" rtlCol="0">
            <a:spAutoFit/>
          </a:bodyPr>
          <a:lstStyle/>
          <a:p>
            <a:r>
              <a:rPr lang="en-GB" sz="1600" dirty="0" smtClean="0">
                <a:solidFill>
                  <a:schemeClr val="tx1">
                    <a:lumMod val="65000"/>
                    <a:lumOff val="35000"/>
                  </a:schemeClr>
                </a:solidFill>
              </a:rPr>
              <a:t>Reads</a:t>
            </a:r>
            <a:endParaRPr lang="en-GB" sz="1600" dirty="0">
              <a:solidFill>
                <a:schemeClr val="tx1">
                  <a:lumMod val="65000"/>
                  <a:lumOff val="35000"/>
                </a:schemeClr>
              </a:solidFill>
            </a:endParaRPr>
          </a:p>
        </p:txBody>
      </p:sp>
      <p:grpSp>
        <p:nvGrpSpPr>
          <p:cNvPr id="2" name="Group 2"/>
          <p:cNvGrpSpPr/>
          <p:nvPr/>
        </p:nvGrpSpPr>
        <p:grpSpPr>
          <a:xfrm>
            <a:off x="2468344" y="1111854"/>
            <a:ext cx="4307173" cy="816022"/>
            <a:chOff x="2299463" y="429894"/>
            <a:chExt cx="5095303" cy="965338"/>
          </a:xfrm>
          <a:effectLst/>
        </p:grpSpPr>
        <p:sp>
          <p:nvSpPr>
            <p:cNvPr id="21" name="Rectangle 20"/>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9" name="Rectangle 68"/>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0" name="Rectangle 69"/>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1" name="Rectangle 70"/>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3" name="Rectangle 72"/>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3" name="Group 3"/>
          <p:cNvGrpSpPr/>
          <p:nvPr/>
        </p:nvGrpSpPr>
        <p:grpSpPr>
          <a:xfrm>
            <a:off x="5980880" y="3433199"/>
            <a:ext cx="1105330" cy="326370"/>
            <a:chOff x="6418333" y="2963571"/>
            <a:chExt cx="2427614" cy="716801"/>
          </a:xfrm>
        </p:grpSpPr>
        <p:grpSp>
          <p:nvGrpSpPr>
            <p:cNvPr id="4" name="Group 3"/>
            <p:cNvGrpSpPr/>
            <p:nvPr/>
          </p:nvGrpSpPr>
          <p:grpSpPr>
            <a:xfrm>
              <a:off x="6428328" y="2963571"/>
              <a:ext cx="2006831" cy="129741"/>
              <a:chOff x="1031229" y="2257956"/>
              <a:chExt cx="4902640" cy="217112"/>
            </a:xfrm>
          </p:grpSpPr>
          <p:sp>
            <p:nvSpPr>
              <p:cNvPr id="83" name="Rectangle 82"/>
              <p:cNvSpPr/>
              <p:nvPr/>
            </p:nvSpPr>
            <p:spPr>
              <a:xfrm>
                <a:off x="1031229" y="2257956"/>
                <a:ext cx="490264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4" name="Rounded Rectangle 5"/>
              <p:cNvSpPr/>
              <p:nvPr/>
            </p:nvSpPr>
            <p:spPr>
              <a:xfrm>
                <a:off x="1856211" y="2257956"/>
                <a:ext cx="2880361"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9" name="Group 3"/>
            <p:cNvGrpSpPr/>
            <p:nvPr/>
          </p:nvGrpSpPr>
          <p:grpSpPr>
            <a:xfrm>
              <a:off x="6428759" y="3257100"/>
              <a:ext cx="2417188" cy="129741"/>
              <a:chOff x="1031227" y="2257956"/>
              <a:chExt cx="5905133" cy="217112"/>
            </a:xfrm>
          </p:grpSpPr>
          <p:sp>
            <p:nvSpPr>
              <p:cNvPr id="81" name="Rectangle 80"/>
              <p:cNvSpPr/>
              <p:nvPr/>
            </p:nvSpPr>
            <p:spPr>
              <a:xfrm>
                <a:off x="1031227" y="2257956"/>
                <a:ext cx="5905133" cy="217112"/>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2" name="Rounded Rectangle 171"/>
              <p:cNvSpPr/>
              <p:nvPr/>
            </p:nvSpPr>
            <p:spPr>
              <a:xfrm>
                <a:off x="1856209" y="2257956"/>
                <a:ext cx="4076606"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1" name="Group 3"/>
            <p:cNvGrpSpPr/>
            <p:nvPr/>
          </p:nvGrpSpPr>
          <p:grpSpPr>
            <a:xfrm>
              <a:off x="6418333" y="3550631"/>
              <a:ext cx="2417188" cy="129741"/>
              <a:chOff x="1031227" y="2257956"/>
              <a:chExt cx="5905132" cy="217112"/>
            </a:xfrm>
          </p:grpSpPr>
          <p:sp>
            <p:nvSpPr>
              <p:cNvPr id="79" name="Rectangle 78"/>
              <p:cNvSpPr/>
              <p:nvPr/>
            </p:nvSpPr>
            <p:spPr>
              <a:xfrm>
                <a:off x="1031227" y="2257956"/>
                <a:ext cx="5905132"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0" name="Rounded Rectangle 174"/>
              <p:cNvSpPr/>
              <p:nvPr/>
            </p:nvSpPr>
            <p:spPr>
              <a:xfrm>
                <a:off x="1508463" y="2257956"/>
                <a:ext cx="3206516"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grpSp>
        <p:nvGrpSpPr>
          <p:cNvPr id="12" name="Group 6"/>
          <p:cNvGrpSpPr/>
          <p:nvPr/>
        </p:nvGrpSpPr>
        <p:grpSpPr>
          <a:xfrm>
            <a:off x="2591930" y="5550648"/>
            <a:ext cx="4218471" cy="603907"/>
            <a:chOff x="1139379" y="5534220"/>
            <a:chExt cx="7259554" cy="1039264"/>
          </a:xfrm>
        </p:grpSpPr>
        <p:sp>
          <p:nvSpPr>
            <p:cNvPr id="86" name="Rectangle 85"/>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3" name="Group 195"/>
            <p:cNvGrpSpPr/>
            <p:nvPr/>
          </p:nvGrpSpPr>
          <p:grpSpPr>
            <a:xfrm>
              <a:off x="1875189" y="5534220"/>
              <a:ext cx="5090925" cy="657575"/>
              <a:chOff x="3484775" y="4610993"/>
              <a:chExt cx="5090925" cy="838947"/>
            </a:xfrm>
          </p:grpSpPr>
          <p:grpSp>
            <p:nvGrpSpPr>
              <p:cNvPr id="14" name="Group 176"/>
              <p:cNvGrpSpPr/>
              <p:nvPr/>
            </p:nvGrpSpPr>
            <p:grpSpPr>
              <a:xfrm>
                <a:off x="4548135" y="4610993"/>
                <a:ext cx="4027565" cy="191927"/>
                <a:chOff x="1596687" y="5063704"/>
                <a:chExt cx="6351789" cy="191927"/>
              </a:xfrm>
            </p:grpSpPr>
            <p:cxnSp>
              <p:nvCxnSpPr>
                <p:cNvPr id="104" name="Straight Connector 147"/>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146438" y="5063704"/>
                  <a:ext cx="1469721" cy="19192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5" name="Group 45"/>
                <p:cNvGrpSpPr/>
                <p:nvPr/>
              </p:nvGrpSpPr>
              <p:grpSpPr>
                <a:xfrm>
                  <a:off x="1596687" y="5068471"/>
                  <a:ext cx="1095861" cy="182404"/>
                  <a:chOff x="1031227" y="2273996"/>
                  <a:chExt cx="1322360" cy="217115"/>
                </a:xfrm>
              </p:grpSpPr>
              <p:sp>
                <p:nvSpPr>
                  <p:cNvPr id="109" name="Rectangle 108"/>
                  <p:cNvSpPr/>
                  <p:nvPr/>
                </p:nvSpPr>
                <p:spPr>
                  <a:xfrm>
                    <a:off x="1031227" y="2273996"/>
                    <a:ext cx="132236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10" name="Rectangle 109"/>
                  <p:cNvSpPr/>
                  <p:nvPr/>
                </p:nvSpPr>
                <p:spPr>
                  <a:xfrm>
                    <a:off x="1856209" y="2273999"/>
                    <a:ext cx="497378"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7" name="Rectangle 106"/>
                <p:cNvSpPr/>
                <p:nvPr/>
              </p:nvSpPr>
              <p:spPr>
                <a:xfrm>
                  <a:off x="6311253" y="5068468"/>
                  <a:ext cx="1637223" cy="18240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8" name="Rectangle 107"/>
                <p:cNvSpPr/>
                <p:nvPr/>
              </p:nvSpPr>
              <p:spPr>
                <a:xfrm>
                  <a:off x="6311253" y="5068468"/>
                  <a:ext cx="305856" cy="18240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6" name="Group 177"/>
              <p:cNvGrpSpPr/>
              <p:nvPr/>
            </p:nvGrpSpPr>
            <p:grpSpPr>
              <a:xfrm>
                <a:off x="4548135" y="4930997"/>
                <a:ext cx="4027562" cy="182407"/>
                <a:chOff x="1613129" y="5068468"/>
                <a:chExt cx="6351786" cy="182407"/>
              </a:xfrm>
            </p:grpSpPr>
            <p:cxnSp>
              <p:nvCxnSpPr>
                <p:cNvPr id="97" name="Straight Connector 178"/>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3472007" y="5068468"/>
                  <a:ext cx="216059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20" name="Group 45"/>
                <p:cNvGrpSpPr/>
                <p:nvPr/>
              </p:nvGrpSpPr>
              <p:grpSpPr>
                <a:xfrm>
                  <a:off x="1613129" y="5068471"/>
                  <a:ext cx="1095861" cy="182404"/>
                  <a:chOff x="1051067" y="2273996"/>
                  <a:chExt cx="1322360" cy="217115"/>
                </a:xfrm>
              </p:grpSpPr>
              <p:sp>
                <p:nvSpPr>
                  <p:cNvPr id="102" name="Rectangle 101"/>
                  <p:cNvSpPr/>
                  <p:nvPr/>
                </p:nvSpPr>
                <p:spPr>
                  <a:xfrm>
                    <a:off x="1051067" y="2273996"/>
                    <a:ext cx="1322360" cy="217112"/>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3" name="Rectangle 102"/>
                  <p:cNvSpPr/>
                  <p:nvPr/>
                </p:nvSpPr>
                <p:spPr>
                  <a:xfrm>
                    <a:off x="1876049" y="2273999"/>
                    <a:ext cx="497378"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0" name="Rectangle 99"/>
                <p:cNvSpPr/>
                <p:nvPr/>
              </p:nvSpPr>
              <p:spPr>
                <a:xfrm>
                  <a:off x="6327692" y="5068468"/>
                  <a:ext cx="1637223" cy="1824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1" name="Rectangle 100"/>
                <p:cNvSpPr/>
                <p:nvPr/>
              </p:nvSpPr>
              <p:spPr>
                <a:xfrm>
                  <a:off x="6327695" y="5068468"/>
                  <a:ext cx="30585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90" name="Straight Connector 186"/>
              <p:cNvCxnSpPr/>
              <p:nvPr/>
            </p:nvCxnSpPr>
            <p:spPr>
              <a:xfrm rot="10800000" flipH="1">
                <a:off x="3684702" y="5358530"/>
                <a:ext cx="4092206" cy="4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186171" y="5272295"/>
                <a:ext cx="910645" cy="17287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5" name="Group 45"/>
              <p:cNvGrpSpPr/>
              <p:nvPr/>
            </p:nvGrpSpPr>
            <p:grpSpPr>
              <a:xfrm>
                <a:off x="3484775" y="5267536"/>
                <a:ext cx="694867" cy="182404"/>
                <a:chOff x="1031227" y="2273996"/>
                <a:chExt cx="1322360" cy="217115"/>
              </a:xfrm>
            </p:grpSpPr>
            <p:sp>
              <p:nvSpPr>
                <p:cNvPr id="95" name="Rectangle 94"/>
                <p:cNvSpPr/>
                <p:nvPr/>
              </p:nvSpPr>
              <p:spPr>
                <a:xfrm>
                  <a:off x="1031227" y="2273996"/>
                  <a:ext cx="1322360"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6" name="Rectangle 95"/>
                <p:cNvSpPr/>
                <p:nvPr/>
              </p:nvSpPr>
              <p:spPr>
                <a:xfrm>
                  <a:off x="1411696" y="2273999"/>
                  <a:ext cx="941888"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93" name="Rectangle 92"/>
              <p:cNvSpPr/>
              <p:nvPr/>
            </p:nvSpPr>
            <p:spPr>
              <a:xfrm>
                <a:off x="7537564" y="5267533"/>
                <a:ext cx="1038136" cy="1824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4" name="Rectangle 93"/>
              <p:cNvSpPr/>
              <p:nvPr/>
            </p:nvSpPr>
            <p:spPr>
              <a:xfrm>
                <a:off x="7537564" y="5267533"/>
                <a:ext cx="193938" cy="1824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111" name="TextBox 428"/>
          <p:cNvSpPr txBox="1"/>
          <p:nvPr/>
        </p:nvSpPr>
        <p:spPr>
          <a:xfrm>
            <a:off x="1793794" y="5963059"/>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cxnSp>
        <p:nvCxnSpPr>
          <p:cNvPr id="112" name="Connecteur droit avec flèche 111"/>
          <p:cNvCxnSpPr/>
          <p:nvPr/>
        </p:nvCxnSpPr>
        <p:spPr>
          <a:xfrm>
            <a:off x="5597209" y="2161778"/>
            <a:ext cx="718677" cy="9802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p:cNvCxnSpPr/>
          <p:nvPr/>
        </p:nvCxnSpPr>
        <p:spPr>
          <a:xfrm>
            <a:off x="3279482" y="4301480"/>
            <a:ext cx="640093" cy="9619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ZoneTexte 113"/>
          <p:cNvSpPr txBox="1"/>
          <p:nvPr/>
        </p:nvSpPr>
        <p:spPr>
          <a:xfrm>
            <a:off x="6222114" y="2348880"/>
            <a:ext cx="1446230" cy="276999"/>
          </a:xfrm>
          <a:prstGeom prst="rect">
            <a:avLst/>
          </a:prstGeom>
          <a:noFill/>
        </p:spPr>
        <p:txBody>
          <a:bodyPr wrap="none" rtlCol="0">
            <a:spAutoFit/>
          </a:bodyPr>
          <a:lstStyle/>
          <a:p>
            <a:r>
              <a:rPr lang="en-GB" sz="1200" i="1" dirty="0" smtClean="0">
                <a:solidFill>
                  <a:schemeClr val="tx1">
                    <a:lumMod val="65000"/>
                    <a:lumOff val="35000"/>
                  </a:schemeClr>
                </a:solidFill>
              </a:rPr>
              <a:t>De novo assembly</a:t>
            </a:r>
            <a:endParaRPr lang="en-GB" sz="1200" i="1" dirty="0">
              <a:solidFill>
                <a:schemeClr val="tx1">
                  <a:lumMod val="65000"/>
                  <a:lumOff val="35000"/>
                </a:schemeClr>
              </a:solidFill>
            </a:endParaRPr>
          </a:p>
        </p:txBody>
      </p:sp>
      <p:sp>
        <p:nvSpPr>
          <p:cNvPr id="115" name="ZoneTexte 114"/>
          <p:cNvSpPr txBox="1"/>
          <p:nvPr/>
        </p:nvSpPr>
        <p:spPr>
          <a:xfrm>
            <a:off x="6243051" y="4592161"/>
            <a:ext cx="865943" cy="276999"/>
          </a:xfrm>
          <a:prstGeom prst="rect">
            <a:avLst/>
          </a:prstGeom>
          <a:noFill/>
        </p:spPr>
        <p:txBody>
          <a:bodyPr wrap="none" rtlCol="0">
            <a:spAutoFit/>
          </a:bodyPr>
          <a:lstStyle/>
          <a:p>
            <a:r>
              <a:rPr lang="en-GB" sz="1200" dirty="0" smtClean="0">
                <a:solidFill>
                  <a:schemeClr val="tx1">
                    <a:lumMod val="65000"/>
                    <a:lumOff val="35000"/>
                  </a:schemeClr>
                </a:solidFill>
              </a:rPr>
              <a:t>Alignment</a:t>
            </a:r>
            <a:endParaRPr lang="en-GB" sz="1200" dirty="0">
              <a:solidFill>
                <a:schemeClr val="tx1">
                  <a:lumMod val="65000"/>
                  <a:lumOff val="35000"/>
                </a:schemeClr>
              </a:solidFill>
            </a:endParaRPr>
          </a:p>
        </p:txBody>
      </p:sp>
      <p:sp>
        <p:nvSpPr>
          <p:cNvPr id="116" name="TextBox 414"/>
          <p:cNvSpPr txBox="1"/>
          <p:nvPr/>
        </p:nvSpPr>
        <p:spPr>
          <a:xfrm>
            <a:off x="1589645" y="2276872"/>
            <a:ext cx="1608133"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Arial" panose="020B0604020202020204" pitchFamily="34" charset="0"/>
              </a:rPr>
              <a:t>Spliced alignment of </a:t>
            </a:r>
            <a:br>
              <a:rPr lang="en-US" sz="1200" dirty="0" smtClean="0">
                <a:solidFill>
                  <a:schemeClr val="tx1">
                    <a:lumMod val="65000"/>
                    <a:lumOff val="35000"/>
                  </a:schemeClr>
                </a:solidFill>
                <a:latin typeface="+mj-lt"/>
                <a:cs typeface="Arial" panose="020B0604020202020204" pitchFamily="34" charset="0"/>
              </a:rPr>
            </a:br>
            <a:r>
              <a:rPr lang="en-US" sz="1200" dirty="0" smtClean="0">
                <a:solidFill>
                  <a:schemeClr val="tx1">
                    <a:lumMod val="65000"/>
                    <a:lumOff val="35000"/>
                  </a:schemeClr>
                </a:solidFill>
                <a:latin typeface="+mj-lt"/>
                <a:cs typeface="Arial" panose="020B0604020202020204" pitchFamily="34" charset="0"/>
              </a:rPr>
              <a:t>RNA-</a:t>
            </a:r>
            <a:r>
              <a:rPr lang="en-US" sz="1200" dirty="0" err="1" smtClean="0">
                <a:solidFill>
                  <a:schemeClr val="tx1">
                    <a:lumMod val="65000"/>
                    <a:lumOff val="35000"/>
                  </a:schemeClr>
                </a:solidFill>
                <a:latin typeface="+mj-lt"/>
                <a:cs typeface="Arial" panose="020B0604020202020204" pitchFamily="34" charset="0"/>
              </a:rPr>
              <a:t>Seq</a:t>
            </a:r>
            <a:r>
              <a:rPr lang="en-US" sz="1200" dirty="0" smtClean="0">
                <a:solidFill>
                  <a:schemeClr val="tx1">
                    <a:lumMod val="65000"/>
                    <a:lumOff val="35000"/>
                  </a:schemeClr>
                </a:solidFill>
                <a:latin typeface="+mj-lt"/>
                <a:cs typeface="Arial" panose="020B0604020202020204" pitchFamily="34" charset="0"/>
              </a:rPr>
              <a:t> to genome</a:t>
            </a:r>
            <a:endParaRPr lang="en-US" sz="1200" dirty="0">
              <a:solidFill>
                <a:schemeClr val="tx1">
                  <a:lumMod val="65000"/>
                  <a:lumOff val="35000"/>
                </a:schemeClr>
              </a:solidFill>
              <a:latin typeface="+mj-lt"/>
              <a:cs typeface="Arial" panose="020B0604020202020204" pitchFamily="34" charset="0"/>
            </a:endParaRPr>
          </a:p>
        </p:txBody>
      </p:sp>
      <p:sp>
        <p:nvSpPr>
          <p:cNvPr id="117" name="TextBox 418"/>
          <p:cNvSpPr txBox="1"/>
          <p:nvPr/>
        </p:nvSpPr>
        <p:spPr>
          <a:xfrm>
            <a:off x="1259632" y="4623519"/>
            <a:ext cx="2486578"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Calibri"/>
              </a:rPr>
              <a:t>Transcript reconstruction</a:t>
            </a:r>
            <a:br>
              <a:rPr lang="en-US" sz="1200" dirty="0" smtClean="0">
                <a:solidFill>
                  <a:schemeClr val="tx1">
                    <a:lumMod val="65000"/>
                    <a:lumOff val="35000"/>
                  </a:schemeClr>
                </a:solidFill>
                <a:latin typeface="+mj-lt"/>
                <a:cs typeface="Calibri"/>
              </a:rPr>
            </a:br>
            <a:r>
              <a:rPr lang="en-US" sz="1200" dirty="0" smtClean="0">
                <a:solidFill>
                  <a:schemeClr val="tx1">
                    <a:lumMod val="65000"/>
                    <a:lumOff val="35000"/>
                  </a:schemeClr>
                </a:solidFill>
                <a:latin typeface="+mj-lt"/>
                <a:cs typeface="Calibri"/>
              </a:rPr>
              <a:t>from RNA-</a:t>
            </a:r>
            <a:r>
              <a:rPr lang="en-US" sz="1200" dirty="0" err="1" smtClean="0">
                <a:solidFill>
                  <a:schemeClr val="tx1">
                    <a:lumMod val="65000"/>
                    <a:lumOff val="35000"/>
                  </a:schemeClr>
                </a:solidFill>
                <a:latin typeface="+mj-lt"/>
                <a:cs typeface="Calibri"/>
              </a:rPr>
              <a:t>Seq</a:t>
            </a:r>
            <a:r>
              <a:rPr lang="en-US" sz="1200" dirty="0" smtClean="0">
                <a:solidFill>
                  <a:schemeClr val="tx1">
                    <a:lumMod val="65000"/>
                    <a:lumOff val="35000"/>
                  </a:schemeClr>
                </a:solidFill>
                <a:latin typeface="+mj-lt"/>
                <a:cs typeface="Calibri"/>
              </a:rPr>
              <a:t> spliced alignments</a:t>
            </a:r>
            <a:endParaRPr lang="en-US" sz="1200" dirty="0">
              <a:solidFill>
                <a:schemeClr val="tx1">
                  <a:lumMod val="65000"/>
                  <a:lumOff val="35000"/>
                </a:schemeClr>
              </a:solidFill>
              <a:latin typeface="+mj-lt"/>
              <a:cs typeface="Calibri"/>
            </a:endParaRPr>
          </a:p>
        </p:txBody>
      </p:sp>
      <p:grpSp>
        <p:nvGrpSpPr>
          <p:cNvPr id="76" name="Groupe 109"/>
          <p:cNvGrpSpPr/>
          <p:nvPr/>
        </p:nvGrpSpPr>
        <p:grpSpPr>
          <a:xfrm>
            <a:off x="1397578" y="3212976"/>
            <a:ext cx="3074914" cy="766817"/>
            <a:chOff x="18796" y="2773008"/>
            <a:chExt cx="3074914" cy="766817"/>
          </a:xfrm>
        </p:grpSpPr>
        <p:cxnSp>
          <p:nvCxnSpPr>
            <p:cNvPr id="119"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241"/>
            <p:cNvCxnSpPr>
              <a:stCxn id="137"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0" name="Rectangle 129"/>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1" name="Rectangle 130"/>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2" name="Rectangle 131"/>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3" name="Rectangle 132"/>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4" name="Rectangle 133"/>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5" name="Rectangle 134"/>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6" name="Rectangle 135"/>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7" name="Rectangle 136"/>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8" name="Rectangle 137"/>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139"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1" name="Rectangle 140"/>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2" name="Rectangle 141"/>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3" name="Rectangle 142"/>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4" name="Rectangle 143"/>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5" name="Rectangle 144"/>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6" name="Rectangle 145"/>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7" name="Rectangle 146"/>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8" name="Rectangle 147"/>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9" name="Rectangle 148"/>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0" name="Rectangle 149"/>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1" name="Rectangle 150"/>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2" name="Rectangle 151"/>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3" name="Rectangle 152"/>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4" name="Rectangle 153"/>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5" name="Rectangle 154"/>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6" name="Rectangle 155"/>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7" name="Rectangle 156"/>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8" name="Rectangle 157"/>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9" name="Rectangle 158"/>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0" name="Rectangle 159"/>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1" name="Rectangle 160"/>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2" name="Rectangle 161"/>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3" name="Rectangle 162"/>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4" name="Rectangle 163"/>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5" name="Rectangle 164"/>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6" name="Rectangle 165"/>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7" name="Rectangle 166"/>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8" name="Rectangle 167"/>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9" name="Rectangle 168"/>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0" name="Rectangle 169"/>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1" name="Rectangle 170"/>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2" name="Rectangle 171"/>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3" name="Rectangle 172"/>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4" name="Rectangle 173"/>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5" name="Rectangle 174"/>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6" name="Rectangle 175"/>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7" name="Rectangle 176"/>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8" name="Rectangle 177"/>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9" name="Rectangle 178"/>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0" name="Rectangle 179"/>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1" name="Rectangle 180"/>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2" name="Rectangle 181"/>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3" name="Rectangle 182"/>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4" name="Rectangle 183"/>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5" name="Rectangle 184"/>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6" name="Rectangle 185"/>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7" name="Rectangle 186"/>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8" name="Rectangle 187"/>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9" name="Rectangle 188"/>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0" name="Rectangle 189"/>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1" name="Rectangle 190"/>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2" name="Rectangle 191"/>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3" name="Rectangle 192"/>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4" name="Rectangle 193"/>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5" name="Rectangle 194"/>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196" name="Connecteur droit avec flèche 195"/>
          <p:cNvCxnSpPr/>
          <p:nvPr/>
        </p:nvCxnSpPr>
        <p:spPr>
          <a:xfrm flipH="1">
            <a:off x="3248936" y="2161778"/>
            <a:ext cx="504428" cy="836796"/>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Connecteur droit avec flèche 196"/>
          <p:cNvCxnSpPr/>
          <p:nvPr/>
        </p:nvCxnSpPr>
        <p:spPr>
          <a:xfrm flipH="1">
            <a:off x="5513630" y="4130827"/>
            <a:ext cx="759847" cy="1132598"/>
          </a:xfrm>
          <a:prstGeom prst="straightConnector1">
            <a:avLst/>
          </a:prstGeom>
          <a:ln w="28575">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TextBox 428"/>
          <p:cNvSpPr txBox="1"/>
          <p:nvPr/>
        </p:nvSpPr>
        <p:spPr>
          <a:xfrm>
            <a:off x="4472507" y="3798952"/>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sp>
        <p:nvSpPr>
          <p:cNvPr id="199" name="ZoneTexte 198"/>
          <p:cNvSpPr txBox="1"/>
          <p:nvPr/>
        </p:nvSpPr>
        <p:spPr>
          <a:xfrm>
            <a:off x="261129" y="2302713"/>
            <a:ext cx="915700" cy="369332"/>
          </a:xfrm>
          <a:prstGeom prst="rect">
            <a:avLst/>
          </a:prstGeom>
          <a:noFill/>
        </p:spPr>
        <p:txBody>
          <a:bodyPr wrap="none" rtlCol="0">
            <a:spAutoFit/>
          </a:bodyPr>
          <a:lstStyle/>
          <a:p>
            <a:r>
              <a:rPr lang="en-GB" dirty="0" err="1" smtClean="0">
                <a:solidFill>
                  <a:schemeClr val="tx1">
                    <a:lumMod val="65000"/>
                    <a:lumOff val="35000"/>
                  </a:schemeClr>
                </a:solidFill>
              </a:rPr>
              <a:t>TopHat</a:t>
            </a:r>
            <a:endParaRPr lang="en-GB" dirty="0">
              <a:solidFill>
                <a:schemeClr val="tx1">
                  <a:lumMod val="65000"/>
                  <a:lumOff val="35000"/>
                </a:schemeClr>
              </a:solidFill>
            </a:endParaRPr>
          </a:p>
        </p:txBody>
      </p:sp>
      <p:sp>
        <p:nvSpPr>
          <p:cNvPr id="200" name="ZoneTexte 199"/>
          <p:cNvSpPr txBox="1"/>
          <p:nvPr/>
        </p:nvSpPr>
        <p:spPr>
          <a:xfrm>
            <a:off x="209954" y="4660665"/>
            <a:ext cx="1065356" cy="369332"/>
          </a:xfrm>
          <a:prstGeom prst="rect">
            <a:avLst/>
          </a:prstGeom>
          <a:noFill/>
        </p:spPr>
        <p:txBody>
          <a:bodyPr wrap="none" rtlCol="0">
            <a:spAutoFit/>
          </a:bodyPr>
          <a:lstStyle/>
          <a:p>
            <a:r>
              <a:rPr lang="en-GB" dirty="0" smtClean="0">
                <a:solidFill>
                  <a:schemeClr val="tx1">
                    <a:lumMod val="65000"/>
                    <a:lumOff val="35000"/>
                  </a:schemeClr>
                </a:solidFill>
              </a:rPr>
              <a:t>Cufflinks</a:t>
            </a:r>
            <a:endParaRPr lang="en-GB" dirty="0">
              <a:solidFill>
                <a:schemeClr val="tx1">
                  <a:lumMod val="65000"/>
                  <a:lumOff val="35000"/>
                </a:scheme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FA64F5-C1DA-44D3-98D8-4DF6E2B5E1F4}" type="slidenum">
              <a:rPr lang="fr-FR" smtClean="0"/>
              <a:pPr/>
              <a:t>56</a:t>
            </a:fld>
            <a:endParaRPr lang="fr-FR"/>
          </a:p>
        </p:txBody>
      </p:sp>
      <p:sp>
        <p:nvSpPr>
          <p:cNvPr id="56" name="Rectangle 55"/>
          <p:cNvSpPr/>
          <p:nvPr/>
        </p:nvSpPr>
        <p:spPr>
          <a:xfrm>
            <a:off x="3059832" y="692696"/>
            <a:ext cx="2952328" cy="646331"/>
          </a:xfrm>
          <a:prstGeom prst="rect">
            <a:avLst/>
          </a:prstGeom>
        </p:spPr>
        <p:txBody>
          <a:bodyPr wrap="square">
            <a:spAutoFit/>
          </a:bodyPr>
          <a:lstStyle/>
          <a:p>
            <a:pPr marL="857250" indent="-342900">
              <a:buFont typeface="+mj-lt"/>
              <a:buAutoNum type="arabicPeriod"/>
            </a:pPr>
            <a:r>
              <a:rPr lang="en-GB" b="1" dirty="0" err="1" smtClean="0">
                <a:solidFill>
                  <a:schemeClr val="tx1">
                    <a:lumMod val="65000"/>
                    <a:lumOff val="35000"/>
                  </a:schemeClr>
                </a:solidFill>
              </a:rPr>
              <a:t>Ectocarpus</a:t>
            </a:r>
            <a:r>
              <a:rPr lang="en-GB" b="1" dirty="0" smtClean="0">
                <a:solidFill>
                  <a:schemeClr val="tx1">
                    <a:lumMod val="65000"/>
                    <a:lumOff val="35000"/>
                  </a:schemeClr>
                </a:solidFill>
              </a:rPr>
              <a:t> genome re-annotation</a:t>
            </a:r>
          </a:p>
        </p:txBody>
      </p:sp>
      <p:sp>
        <p:nvSpPr>
          <p:cNvPr id="57" name="Rectangle 56"/>
          <p:cNvSpPr/>
          <p:nvPr/>
        </p:nvSpPr>
        <p:spPr>
          <a:xfrm>
            <a:off x="1043608" y="5013176"/>
            <a:ext cx="2520280" cy="646331"/>
          </a:xfrm>
          <a:prstGeom prst="rect">
            <a:avLst/>
          </a:prstGeom>
        </p:spPr>
        <p:txBody>
          <a:bodyPr wrap="square">
            <a:spAutoFit/>
          </a:bodyPr>
          <a:lstStyle/>
          <a:p>
            <a:pPr marL="514350" indent="-514350">
              <a:buFont typeface="+mj-lt"/>
              <a:buAutoNum type="arabicPeriod" startAt="2"/>
            </a:pPr>
            <a:r>
              <a:rPr lang="en-GB" b="1" dirty="0" smtClean="0">
                <a:solidFill>
                  <a:schemeClr val="tx1">
                    <a:lumMod val="65000"/>
                    <a:lumOff val="35000"/>
                  </a:schemeClr>
                </a:solidFill>
              </a:rPr>
              <a:t>Structure of sex chromosomes</a:t>
            </a:r>
          </a:p>
        </p:txBody>
      </p:sp>
      <p:sp>
        <p:nvSpPr>
          <p:cNvPr id="58" name="Rectangle 57"/>
          <p:cNvSpPr/>
          <p:nvPr/>
        </p:nvSpPr>
        <p:spPr>
          <a:xfrm>
            <a:off x="6372200" y="4365104"/>
            <a:ext cx="2160240" cy="646331"/>
          </a:xfrm>
          <a:prstGeom prst="rect">
            <a:avLst/>
          </a:prstGeom>
        </p:spPr>
        <p:txBody>
          <a:bodyPr wrap="square">
            <a:spAutoFit/>
          </a:bodyPr>
          <a:lstStyle/>
          <a:p>
            <a:pPr marL="342900" indent="-342900">
              <a:buFont typeface="+mj-lt"/>
              <a:buAutoNum type="arabicPeriod" startAt="3"/>
            </a:pPr>
            <a:r>
              <a:rPr lang="en-GB" b="1" dirty="0" smtClean="0">
                <a:solidFill>
                  <a:schemeClr val="tx1">
                    <a:lumMod val="65000"/>
                    <a:lumOff val="35000"/>
                  </a:schemeClr>
                </a:solidFill>
              </a:rPr>
              <a:t>Sex biased genes in </a:t>
            </a:r>
            <a:r>
              <a:rPr lang="en-GB" b="1" i="1" dirty="0" err="1" smtClean="0">
                <a:solidFill>
                  <a:schemeClr val="tx1">
                    <a:lumMod val="65000"/>
                    <a:lumOff val="35000"/>
                  </a:schemeClr>
                </a:solidFill>
              </a:rPr>
              <a:t>Ectocarpus</a:t>
            </a:r>
            <a:endParaRPr lang="fr-FR" b="1" dirty="0"/>
          </a:p>
        </p:txBody>
      </p:sp>
      <p:sp>
        <p:nvSpPr>
          <p:cNvPr id="60" name="Rectangle 59"/>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Objectives of the thesis</a:t>
            </a:r>
          </a:p>
        </p:txBody>
      </p:sp>
      <p:cxnSp>
        <p:nvCxnSpPr>
          <p:cNvPr id="62" name="Connecteur droit 61"/>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oceans2025.org/images/Science%20review/national_facilities_ccap_john_day.JPG"/>
          <p:cNvPicPr>
            <a:picLocks noChangeAspect="1" noChangeArrowheads="1"/>
          </p:cNvPicPr>
          <p:nvPr/>
        </p:nvPicPr>
        <p:blipFill>
          <a:blip r:embed="rId3" cstate="print"/>
          <a:srcRect/>
          <a:stretch>
            <a:fillRect/>
          </a:stretch>
        </p:blipFill>
        <p:spPr bwMode="auto">
          <a:xfrm rot="16200000">
            <a:off x="3064186" y="1363377"/>
            <a:ext cx="3015629" cy="4283968"/>
          </a:xfrm>
          <a:prstGeom prst="ellipse">
            <a:avLst/>
          </a:prstGeom>
          <a:ln>
            <a:noFill/>
          </a:ln>
          <a:effectLst>
            <a:softEdge rad="112500"/>
          </a:effectLst>
        </p:spPr>
      </p:pic>
      <p:pic>
        <p:nvPicPr>
          <p:cNvPr id="67" name="Picture 2" descr="Z:\Dropbox\Alex_thesis\images\UV_ch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528" y="4005064"/>
            <a:ext cx="792088" cy="2285174"/>
          </a:xfrm>
          <a:prstGeom prst="rect">
            <a:avLst/>
          </a:prstGeom>
          <a:noFill/>
          <a:extLst>
            <a:ext uri="{909E8E84-426E-40DD-AFC4-6F175D3DCCD1}">
              <a14:hiddenFill xmlns:a14="http://schemas.microsoft.com/office/drawing/2010/main">
                <a:solidFill>
                  <a:srgbClr val="FFFFFF"/>
                </a:solidFill>
              </a14:hiddenFill>
            </a:ext>
          </a:extLst>
        </p:spPr>
      </p:pic>
      <p:sp>
        <p:nvSpPr>
          <p:cNvPr id="68" name="ZoneTexte 67"/>
          <p:cNvSpPr txBox="1"/>
          <p:nvPr/>
        </p:nvSpPr>
        <p:spPr>
          <a:xfrm>
            <a:off x="323528" y="6309320"/>
            <a:ext cx="763351" cy="307777"/>
          </a:xfrm>
          <a:prstGeom prst="rect">
            <a:avLst/>
          </a:prstGeom>
          <a:noFill/>
        </p:spPr>
        <p:txBody>
          <a:bodyPr wrap="none" rtlCol="0">
            <a:spAutoFit/>
          </a:bodyPr>
          <a:lstStyle/>
          <a:p>
            <a:r>
              <a:rPr lang="fr-FR" sz="1400" dirty="0" smtClean="0"/>
              <a:t>V         U</a:t>
            </a:r>
            <a:endParaRPr lang="fr-FR" sz="1400" dirty="0"/>
          </a:p>
        </p:txBody>
      </p:sp>
      <p:pic>
        <p:nvPicPr>
          <p:cNvPr id="90114" name="Picture 2" descr="https://raw.githubusercontent.com/wiki/trinityrnaseq/trinityrnaseq/images/MA_and_volcano_plot.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00192" y="5035332"/>
            <a:ext cx="1996062" cy="1706036"/>
          </a:xfrm>
          <a:prstGeom prst="rect">
            <a:avLst/>
          </a:prstGeom>
          <a:noFill/>
        </p:spPr>
      </p:pic>
      <p:pic>
        <p:nvPicPr>
          <p:cNvPr id="69" name="Picture 2" descr="C:\Users\0137536A\Downloads\f15_annotation-level.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51720" y="1268760"/>
            <a:ext cx="5184576" cy="720080"/>
          </a:xfrm>
          <a:prstGeom prst="rect">
            <a:avLst/>
          </a:prstGeom>
          <a:noFill/>
        </p:spPr>
      </p:pic>
    </p:spTree>
    <p:extLst>
      <p:ext uri="{BB962C8B-B14F-4D97-AF65-F5344CB8AC3E}">
        <p14:creationId xmlns:p14="http://schemas.microsoft.com/office/powerpoint/2010/main" val="26855437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C:\Users\0137536A\Downloads\f15_annotation-level.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98515" y="563503"/>
            <a:ext cx="5449749" cy="2577465"/>
          </a:xfrm>
          <a:prstGeom prst="rect">
            <a:avLst/>
          </a:prstGeom>
          <a:noFill/>
        </p:spPr>
      </p:pic>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a:t>
            </a:r>
            <a:endParaRPr lang="en-US"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57</a:t>
            </a:fld>
            <a:endParaRPr lang="fr-F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C:\Users\0137536A\Downloads\f15_annotation-level.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98515" y="563503"/>
            <a:ext cx="5809789" cy="4377665"/>
          </a:xfrm>
          <a:prstGeom prst="rect">
            <a:avLst/>
          </a:prstGeom>
          <a:noFill/>
        </p:spPr>
      </p:pic>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a:t>
            </a:r>
            <a:endParaRPr lang="en-US"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58</a:t>
            </a:fld>
            <a:endParaRPr lang="fr-F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C:\Users\0137536A\Downloads\f15_annotation-level.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98515" y="563503"/>
            <a:ext cx="6146970" cy="6294497"/>
          </a:xfrm>
          <a:prstGeom prst="rect">
            <a:avLst/>
          </a:prstGeom>
          <a:noFill/>
        </p:spPr>
      </p:pic>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a:t>
            </a:r>
            <a:endParaRPr lang="en-US"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59</a:t>
            </a:fld>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6</a:t>
            </a:fld>
            <a:endParaRPr lang="fr-FR">
              <a:latin typeface="+mn-lt"/>
            </a:endParaRPr>
          </a:p>
        </p:txBody>
      </p:sp>
      <p:sp>
        <p:nvSpPr>
          <p:cNvPr id="21" name="ZoneTexte 20"/>
          <p:cNvSpPr txBox="1"/>
          <p:nvPr/>
        </p:nvSpPr>
        <p:spPr>
          <a:xfrm>
            <a:off x="5940152" y="2839544"/>
            <a:ext cx="3237168" cy="369332"/>
          </a:xfrm>
          <a:prstGeom prst="rect">
            <a:avLst/>
          </a:prstGeom>
          <a:noFill/>
        </p:spPr>
        <p:txBody>
          <a:bodyPr wrap="none" rtlCol="0">
            <a:spAutoFit/>
          </a:bodyPr>
          <a:lstStyle/>
          <a:p>
            <a:r>
              <a:rPr lang="en-GB" b="1" u="sng" dirty="0" smtClean="0">
                <a:solidFill>
                  <a:schemeClr val="tx1">
                    <a:lumMod val="65000"/>
                    <a:lumOff val="35000"/>
                  </a:schemeClr>
                </a:solidFill>
                <a:latin typeface="+mn-lt"/>
              </a:rPr>
              <a:t>PAR</a:t>
            </a:r>
            <a:r>
              <a:rPr lang="en-GB" u="sng" dirty="0" smtClean="0">
                <a:solidFill>
                  <a:schemeClr val="tx1">
                    <a:lumMod val="65000"/>
                    <a:lumOff val="35000"/>
                  </a:schemeClr>
                </a:solidFill>
                <a:latin typeface="+mn-lt"/>
              </a:rPr>
              <a:t>  = pseudo-autosomal region</a:t>
            </a:r>
          </a:p>
        </p:txBody>
      </p:sp>
      <p:sp>
        <p:nvSpPr>
          <p:cNvPr id="22" name="ZoneTexte 21"/>
          <p:cNvSpPr txBox="1"/>
          <p:nvPr/>
        </p:nvSpPr>
        <p:spPr>
          <a:xfrm>
            <a:off x="5985165" y="4139788"/>
            <a:ext cx="2944460" cy="369332"/>
          </a:xfrm>
          <a:prstGeom prst="rect">
            <a:avLst/>
          </a:prstGeom>
          <a:noFill/>
        </p:spPr>
        <p:txBody>
          <a:bodyPr wrap="none" rtlCol="0">
            <a:spAutoFit/>
          </a:bodyPr>
          <a:lstStyle/>
          <a:p>
            <a:r>
              <a:rPr lang="en-GB" b="1" u="sng" dirty="0" smtClean="0">
                <a:solidFill>
                  <a:schemeClr val="tx1">
                    <a:lumMod val="65000"/>
                    <a:lumOff val="35000"/>
                  </a:schemeClr>
                </a:solidFill>
                <a:latin typeface="+mn-lt"/>
              </a:rPr>
              <a:t>SDR</a:t>
            </a:r>
            <a:r>
              <a:rPr lang="en-GB" u="sng" dirty="0" smtClean="0">
                <a:solidFill>
                  <a:schemeClr val="tx1">
                    <a:lumMod val="65000"/>
                    <a:lumOff val="35000"/>
                  </a:schemeClr>
                </a:solidFill>
                <a:latin typeface="+mn-lt"/>
              </a:rPr>
              <a:t> = sex determining region</a:t>
            </a:r>
            <a:endParaRPr lang="en-GB" u="sng" dirty="0">
              <a:solidFill>
                <a:schemeClr val="tx1">
                  <a:lumMod val="65000"/>
                  <a:lumOff val="35000"/>
                </a:schemeClr>
              </a:solidFill>
              <a:latin typeface="+mn-lt"/>
            </a:endParaRPr>
          </a:p>
        </p:txBody>
      </p:sp>
      <p:sp>
        <p:nvSpPr>
          <p:cNvPr id="24" name="Rectangle 23"/>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Structure of sex chromosomes</a:t>
            </a:r>
          </a:p>
        </p:txBody>
      </p:sp>
      <p:cxnSp>
        <p:nvCxnSpPr>
          <p:cNvPr id="33" name="Connecteur droit 3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p:cNvGrpSpPr/>
          <p:nvPr/>
        </p:nvGrpSpPr>
        <p:grpSpPr>
          <a:xfrm>
            <a:off x="3271084" y="778151"/>
            <a:ext cx="2478757" cy="5529580"/>
            <a:chOff x="5261595" y="662735"/>
            <a:chExt cx="2478757" cy="5529580"/>
          </a:xfrm>
        </p:grpSpPr>
        <p:sp>
          <p:nvSpPr>
            <p:cNvPr id="25" name="ZoneTexte 24"/>
            <p:cNvSpPr txBox="1"/>
            <p:nvPr/>
          </p:nvSpPr>
          <p:spPr>
            <a:xfrm>
              <a:off x="5284374" y="662735"/>
              <a:ext cx="344966"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X</a:t>
              </a:r>
              <a:endParaRPr lang="en-GB" sz="2400" dirty="0">
                <a:solidFill>
                  <a:schemeClr val="tx1">
                    <a:lumMod val="65000"/>
                    <a:lumOff val="35000"/>
                  </a:schemeClr>
                </a:solidFill>
                <a:latin typeface="+mn-lt"/>
              </a:endParaRPr>
            </a:p>
          </p:txBody>
        </p:sp>
        <p:sp>
          <p:nvSpPr>
            <p:cNvPr id="26" name="ZoneTexte 25"/>
            <p:cNvSpPr txBox="1"/>
            <p:nvPr/>
          </p:nvSpPr>
          <p:spPr>
            <a:xfrm>
              <a:off x="6553544" y="662736"/>
              <a:ext cx="335348"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Y</a:t>
              </a:r>
              <a:endParaRPr lang="en-GB" sz="2400" dirty="0">
                <a:solidFill>
                  <a:schemeClr val="tx1">
                    <a:lumMod val="65000"/>
                    <a:lumOff val="35000"/>
                  </a:schemeClr>
                </a:solidFill>
                <a:latin typeface="+mn-lt"/>
              </a:endParaRPr>
            </a:p>
          </p:txBody>
        </p:sp>
        <p:cxnSp>
          <p:nvCxnSpPr>
            <p:cNvPr id="27" name="Connecteur droit 26"/>
            <p:cNvCxnSpPr/>
            <p:nvPr/>
          </p:nvCxnSpPr>
          <p:spPr>
            <a:xfrm>
              <a:off x="5580112" y="1478366"/>
              <a:ext cx="997091" cy="1064413"/>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8" name="Connecteur droit 27"/>
            <p:cNvCxnSpPr/>
            <p:nvPr/>
          </p:nvCxnSpPr>
          <p:spPr>
            <a:xfrm>
              <a:off x="5580112" y="1124401"/>
              <a:ext cx="997091" cy="1656527"/>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9" name="Connecteur droit 28"/>
            <p:cNvCxnSpPr/>
            <p:nvPr/>
          </p:nvCxnSpPr>
          <p:spPr>
            <a:xfrm flipH="1">
              <a:off x="5580112" y="4146357"/>
              <a:ext cx="997092" cy="2045958"/>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0" name="Connecteur droit 29"/>
            <p:cNvCxnSpPr/>
            <p:nvPr/>
          </p:nvCxnSpPr>
          <p:spPr>
            <a:xfrm flipH="1">
              <a:off x="5580112" y="4869160"/>
              <a:ext cx="997092" cy="838252"/>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31"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4023" t="47128" r="5847"/>
            <a:stretch/>
          </p:blipFill>
          <p:spPr bwMode="auto">
            <a:xfrm>
              <a:off x="6525956" y="2318610"/>
              <a:ext cx="390525" cy="2679495"/>
            </a:xfrm>
            <a:prstGeom prst="rect">
              <a:avLst/>
            </a:prstGeom>
            <a:noFill/>
            <a:extLst>
              <a:ext uri="{909E8E84-426E-40DD-AFC4-6F175D3DCCD1}">
                <a14:hiddenFill xmlns:a14="http://schemas.microsoft.com/office/drawing/2010/main">
                  <a:solidFill>
                    <a:srgbClr val="FFFFFF"/>
                  </a:solidFill>
                </a14:hiddenFill>
              </a:ext>
            </a:extLst>
          </p:spPr>
        </p:pic>
        <p:sp>
          <p:nvSpPr>
            <p:cNvPr id="51" name="Accolade fermante 50"/>
            <p:cNvSpPr/>
            <p:nvPr/>
          </p:nvSpPr>
          <p:spPr>
            <a:xfrm>
              <a:off x="6916481" y="2780928"/>
              <a:ext cx="164778" cy="144919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 name="ZoneTexte 51"/>
            <p:cNvSpPr txBox="1"/>
            <p:nvPr/>
          </p:nvSpPr>
          <p:spPr>
            <a:xfrm>
              <a:off x="7078952" y="2424993"/>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PAR1</a:t>
              </a:r>
              <a:endParaRPr lang="en-GB" dirty="0">
                <a:solidFill>
                  <a:schemeClr val="tx1">
                    <a:lumMod val="65000"/>
                    <a:lumOff val="35000"/>
                  </a:schemeClr>
                </a:solidFill>
                <a:latin typeface="+mn-lt"/>
              </a:endParaRPr>
            </a:p>
          </p:txBody>
        </p:sp>
        <p:sp>
          <p:nvSpPr>
            <p:cNvPr id="53" name="ZoneTexte 52"/>
            <p:cNvSpPr txBox="1"/>
            <p:nvPr/>
          </p:nvSpPr>
          <p:spPr>
            <a:xfrm>
              <a:off x="7078952" y="4412844"/>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PAR2</a:t>
              </a:r>
              <a:endParaRPr lang="en-GB" dirty="0">
                <a:solidFill>
                  <a:schemeClr val="tx1">
                    <a:lumMod val="65000"/>
                    <a:lumOff val="35000"/>
                  </a:schemeClr>
                </a:solidFill>
                <a:latin typeface="+mn-lt"/>
              </a:endParaRPr>
            </a:p>
          </p:txBody>
        </p:sp>
        <p:sp>
          <p:nvSpPr>
            <p:cNvPr id="54" name="ZoneTexte 53"/>
            <p:cNvSpPr txBox="1"/>
            <p:nvPr/>
          </p:nvSpPr>
          <p:spPr>
            <a:xfrm>
              <a:off x="7078952" y="3320857"/>
              <a:ext cx="558166" cy="369332"/>
            </a:xfrm>
            <a:prstGeom prst="rect">
              <a:avLst/>
            </a:prstGeom>
            <a:noFill/>
          </p:spPr>
          <p:txBody>
            <a:bodyPr wrap="none" rtlCol="0">
              <a:spAutoFit/>
            </a:bodyPr>
            <a:lstStyle/>
            <a:p>
              <a:r>
                <a:rPr lang="en-GB" dirty="0" smtClean="0">
                  <a:solidFill>
                    <a:schemeClr val="tx1">
                      <a:lumMod val="65000"/>
                      <a:lumOff val="35000"/>
                    </a:schemeClr>
                  </a:solidFill>
                  <a:latin typeface="+mn-lt"/>
                </a:rPr>
                <a:t>SDR</a:t>
              </a:r>
              <a:endParaRPr lang="en-GB" dirty="0">
                <a:solidFill>
                  <a:schemeClr val="tx1">
                    <a:lumMod val="65000"/>
                    <a:lumOff val="35000"/>
                  </a:schemeClr>
                </a:solidFill>
                <a:latin typeface="+mn-lt"/>
              </a:endParaRPr>
            </a:p>
          </p:txBody>
        </p:sp>
        <p:sp>
          <p:nvSpPr>
            <p:cNvPr id="55" name="Accolade fermante 54"/>
            <p:cNvSpPr/>
            <p:nvPr/>
          </p:nvSpPr>
          <p:spPr>
            <a:xfrm>
              <a:off x="6916481" y="4273510"/>
              <a:ext cx="164778" cy="64800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ccolade fermante 55"/>
            <p:cNvSpPr/>
            <p:nvPr/>
          </p:nvSpPr>
          <p:spPr>
            <a:xfrm>
              <a:off x="6916481" y="2476613"/>
              <a:ext cx="164778" cy="266092"/>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3"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019" r="63852"/>
            <a:stretch/>
          </p:blipFill>
          <p:spPr bwMode="auto">
            <a:xfrm>
              <a:off x="5261595" y="1124401"/>
              <a:ext cx="390525" cy="5067914"/>
            </a:xfrm>
            <a:prstGeom prst="rect">
              <a:avLst/>
            </a:prstGeom>
            <a:noFill/>
            <a:extLst>
              <a:ext uri="{909E8E84-426E-40DD-AFC4-6F175D3DCCD1}">
                <a14:hiddenFill xmlns:a14="http://schemas.microsoft.com/office/drawing/2010/main">
                  <a:solidFill>
                    <a:srgbClr val="FFFFFF"/>
                  </a:solidFill>
                </a14:hiddenFill>
              </a:ext>
            </a:extLst>
          </p:spPr>
        </p:pic>
      </p:grpSp>
      <p:pic>
        <p:nvPicPr>
          <p:cNvPr id="68" name="Picture 3" descr="Z:\Dropbox\Alex_thesis\images\man-icon-black-hi.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37161" y="656832"/>
            <a:ext cx="53696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Z:\Dropbox\Alex_thesis\images\women.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7504" y="656832"/>
            <a:ext cx="523505" cy="126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p:cNvGrpSpPr/>
          <p:nvPr/>
        </p:nvGrpSpPr>
        <p:grpSpPr>
          <a:xfrm>
            <a:off x="1156641" y="778152"/>
            <a:ext cx="1178339" cy="5529579"/>
            <a:chOff x="1547664" y="959551"/>
            <a:chExt cx="1178339" cy="5529579"/>
          </a:xfrm>
        </p:grpSpPr>
        <p:grpSp>
          <p:nvGrpSpPr>
            <p:cNvPr id="70" name="Groupe 69"/>
            <p:cNvGrpSpPr/>
            <p:nvPr/>
          </p:nvGrpSpPr>
          <p:grpSpPr>
            <a:xfrm>
              <a:off x="1895863" y="5886689"/>
              <a:ext cx="468001" cy="504000"/>
              <a:chOff x="4435689" y="5589874"/>
              <a:chExt cx="468001" cy="504000"/>
            </a:xfrm>
          </p:grpSpPr>
          <p:cxnSp>
            <p:nvCxnSpPr>
              <p:cNvPr id="71" name="Connecteur droit 70"/>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2" name="Connecteur droit 71"/>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3" name="Groupe 72"/>
            <p:cNvGrpSpPr/>
            <p:nvPr/>
          </p:nvGrpSpPr>
          <p:grpSpPr>
            <a:xfrm>
              <a:off x="1895863" y="5269395"/>
              <a:ext cx="468001" cy="504000"/>
              <a:chOff x="4435689" y="5589874"/>
              <a:chExt cx="468001" cy="504000"/>
            </a:xfrm>
          </p:grpSpPr>
          <p:cxnSp>
            <p:nvCxnSpPr>
              <p:cNvPr id="74" name="Connecteur droit 73"/>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6" name="Groupe 75"/>
            <p:cNvGrpSpPr/>
            <p:nvPr/>
          </p:nvGrpSpPr>
          <p:grpSpPr>
            <a:xfrm>
              <a:off x="1895863" y="4652101"/>
              <a:ext cx="468001" cy="504000"/>
              <a:chOff x="4435689" y="5589874"/>
              <a:chExt cx="468001" cy="504000"/>
            </a:xfrm>
          </p:grpSpPr>
          <p:cxnSp>
            <p:nvCxnSpPr>
              <p:cNvPr id="77" name="Connecteur droit 76"/>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9" name="Groupe 78"/>
            <p:cNvGrpSpPr/>
            <p:nvPr/>
          </p:nvGrpSpPr>
          <p:grpSpPr>
            <a:xfrm>
              <a:off x="1895863" y="2800219"/>
              <a:ext cx="468001" cy="504000"/>
              <a:chOff x="4435689" y="5589874"/>
              <a:chExt cx="468001" cy="504000"/>
            </a:xfrm>
          </p:grpSpPr>
          <p:cxnSp>
            <p:nvCxnSpPr>
              <p:cNvPr id="80" name="Connecteur droit 79"/>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81" name="Connecteur droit 80"/>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82" name="Groupe 81"/>
            <p:cNvGrpSpPr/>
            <p:nvPr/>
          </p:nvGrpSpPr>
          <p:grpSpPr>
            <a:xfrm>
              <a:off x="1895863" y="3417513"/>
              <a:ext cx="468001" cy="504000"/>
              <a:chOff x="4435689" y="5589874"/>
              <a:chExt cx="468001" cy="504000"/>
            </a:xfrm>
          </p:grpSpPr>
          <p:cxnSp>
            <p:nvCxnSpPr>
              <p:cNvPr id="83" name="Connecteur droit 82"/>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84" name="Connecteur droit 83"/>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85" name="Groupe 84"/>
            <p:cNvGrpSpPr/>
            <p:nvPr/>
          </p:nvGrpSpPr>
          <p:grpSpPr>
            <a:xfrm>
              <a:off x="1895863" y="4034807"/>
              <a:ext cx="468001" cy="504000"/>
              <a:chOff x="4435689" y="5589874"/>
              <a:chExt cx="468001" cy="504000"/>
            </a:xfrm>
          </p:grpSpPr>
          <p:cxnSp>
            <p:nvCxnSpPr>
              <p:cNvPr id="86" name="Connecteur droit 85"/>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87" name="Connecteur droit 86"/>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88" name="Groupe 87"/>
            <p:cNvGrpSpPr/>
            <p:nvPr/>
          </p:nvGrpSpPr>
          <p:grpSpPr>
            <a:xfrm>
              <a:off x="1895863" y="1565631"/>
              <a:ext cx="468001" cy="504000"/>
              <a:chOff x="4435689" y="5589874"/>
              <a:chExt cx="468001" cy="504000"/>
            </a:xfrm>
          </p:grpSpPr>
          <p:cxnSp>
            <p:nvCxnSpPr>
              <p:cNvPr id="89" name="Connecteur droit 88"/>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0" name="Connecteur droit 89"/>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91" name="Groupe 90"/>
            <p:cNvGrpSpPr/>
            <p:nvPr/>
          </p:nvGrpSpPr>
          <p:grpSpPr>
            <a:xfrm>
              <a:off x="1895863" y="2182925"/>
              <a:ext cx="468001" cy="504000"/>
              <a:chOff x="4435689" y="5589874"/>
              <a:chExt cx="468001" cy="504000"/>
            </a:xfrm>
          </p:grpSpPr>
          <p:cxnSp>
            <p:nvCxnSpPr>
              <p:cNvPr id="92" name="Connecteur droit 91"/>
              <p:cNvCxnSpPr/>
              <p:nvPr/>
            </p:nvCxnSpPr>
            <p:spPr>
              <a:xfrm flipH="1">
                <a:off x="4435690"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3" name="Connecteur droit 92"/>
              <p:cNvCxnSpPr/>
              <p:nvPr/>
            </p:nvCxnSpPr>
            <p:spPr>
              <a:xfrm flipH="1" flipV="1">
                <a:off x="4435689" y="5589874"/>
                <a:ext cx="468000" cy="504000"/>
              </a:xfrm>
              <a:prstGeom prst="line">
                <a:avLst/>
              </a:prstGeom>
              <a:ln w="34925">
                <a:solidFill>
                  <a:schemeClr val="bg1">
                    <a:lumMod val="65000"/>
                  </a:schemeClr>
                </a:solidFill>
              </a:ln>
            </p:spPr>
            <p:style>
              <a:lnRef idx="1">
                <a:schemeClr val="dk1"/>
              </a:lnRef>
              <a:fillRef idx="0">
                <a:schemeClr val="dk1"/>
              </a:fillRef>
              <a:effectRef idx="0">
                <a:schemeClr val="dk1"/>
              </a:effectRef>
              <a:fontRef idx="minor">
                <a:schemeClr val="tx1"/>
              </a:fontRef>
            </p:style>
          </p:cxnSp>
        </p:grpSp>
        <p:sp>
          <p:nvSpPr>
            <p:cNvPr id="94" name="ZoneTexte 93"/>
            <p:cNvSpPr txBox="1"/>
            <p:nvPr/>
          </p:nvSpPr>
          <p:spPr>
            <a:xfrm>
              <a:off x="2346500" y="959551"/>
              <a:ext cx="344966"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X</a:t>
              </a:r>
              <a:endParaRPr lang="en-GB" sz="2400" dirty="0">
                <a:solidFill>
                  <a:schemeClr val="tx1">
                    <a:lumMod val="65000"/>
                    <a:lumOff val="35000"/>
                  </a:schemeClr>
                </a:solidFill>
                <a:latin typeface="+mn-lt"/>
              </a:endParaRPr>
            </a:p>
          </p:txBody>
        </p:sp>
        <p:sp>
          <p:nvSpPr>
            <p:cNvPr id="95" name="ZoneTexte 94"/>
            <p:cNvSpPr txBox="1"/>
            <p:nvPr/>
          </p:nvSpPr>
          <p:spPr>
            <a:xfrm>
              <a:off x="1570443" y="959551"/>
              <a:ext cx="344966"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X</a:t>
              </a:r>
              <a:endParaRPr lang="en-GB" sz="2400" dirty="0">
                <a:solidFill>
                  <a:schemeClr val="tx1">
                    <a:lumMod val="65000"/>
                    <a:lumOff val="35000"/>
                  </a:schemeClr>
                </a:solidFill>
                <a:latin typeface="+mn-lt"/>
              </a:endParaRPr>
            </a:p>
          </p:txBody>
        </p:sp>
        <p:pic>
          <p:nvPicPr>
            <p:cNvPr id="96"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019" r="63852"/>
            <a:stretch/>
          </p:blipFill>
          <p:spPr bwMode="auto">
            <a:xfrm>
              <a:off x="1547664" y="1421216"/>
              <a:ext cx="390525" cy="506791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019" r="63852"/>
            <a:stretch/>
          </p:blipFill>
          <p:spPr bwMode="auto">
            <a:xfrm>
              <a:off x="2335478" y="1421216"/>
              <a:ext cx="390525" cy="50679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19430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Coding </a:t>
            </a:r>
            <a:r>
              <a:rPr lang="en-US" kern="0" dirty="0" smtClean="0"/>
              <a:t>and non-coding RNA genes</a:t>
            </a:r>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charset="0"/>
                <a:cs typeface="Arial" charset="0"/>
              </a:rPr>
              <a:t/>
            </a:r>
            <a:br>
              <a:rPr kumimoji="0" lang="fr-FR" sz="1800" b="0" i="0" u="none" strike="noStrike" cap="none" normalizeH="0" baseline="0" smtClean="0">
                <a:ln>
                  <a:noFill/>
                </a:ln>
                <a:solidFill>
                  <a:schemeClr val="tx1"/>
                </a:solidFill>
                <a:effectLst/>
                <a:latin typeface="Arial" charset="0"/>
                <a:cs typeface="Arial" charset="0"/>
              </a:rPr>
            </a:br>
            <a:endParaRPr kumimoji="0" lang="fr-FR" sz="1800" b="0" i="0" u="none" strike="noStrike" cap="none" normalizeH="0" baseline="0" smtClean="0">
              <a:ln>
                <a:noFill/>
              </a:ln>
              <a:solidFill>
                <a:schemeClr val="tx1"/>
              </a:solidFill>
              <a:effectLst/>
              <a:latin typeface="Arial" charset="0"/>
              <a:cs typeface="Arial" charset="0"/>
            </a:endParaRPr>
          </a:p>
        </p:txBody>
      </p:sp>
      <p:graphicFrame>
        <p:nvGraphicFramePr>
          <p:cNvPr id="19" name="Tableau 18"/>
          <p:cNvGraphicFramePr>
            <a:graphicFrameLocks noGrp="1"/>
          </p:cNvGraphicFramePr>
          <p:nvPr/>
        </p:nvGraphicFramePr>
        <p:xfrm>
          <a:off x="251520" y="1340768"/>
          <a:ext cx="8712000" cy="4430210"/>
        </p:xfrm>
        <a:graphic>
          <a:graphicData uri="http://schemas.openxmlformats.org/drawingml/2006/table">
            <a:tbl>
              <a:tblPr firstRow="1">
                <a:tableStyleId>{7E9639D4-E3E2-4D34-9284-5A2195B3D0D7}</a:tableStyleId>
              </a:tblPr>
              <a:tblGrid>
                <a:gridCol w="1836000"/>
                <a:gridCol w="1188000"/>
                <a:gridCol w="3672000"/>
                <a:gridCol w="2016000"/>
              </a:tblGrid>
              <a:tr h="324000">
                <a:tc>
                  <a:txBody>
                    <a:bodyPr/>
                    <a:lstStyle/>
                    <a:p>
                      <a:pPr algn="l" fontAlgn="b"/>
                      <a:r>
                        <a:rPr lang="fr-FR" sz="1600" u="none" strike="noStrike" dirty="0" smtClean="0"/>
                        <a:t>Type</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c>
                  <a:txBody>
                    <a:bodyPr/>
                    <a:lstStyle/>
                    <a:p>
                      <a:pPr algn="l" fontAlgn="b"/>
                      <a:r>
                        <a:rPr lang="fr-FR" sz="1600" u="none" strike="noStrike" dirty="0" err="1" smtClean="0"/>
                        <a:t>Abbr</a:t>
                      </a:r>
                      <a:r>
                        <a:rPr lang="fr-FR" sz="1600" u="none" strike="noStrike" dirty="0" smtClean="0"/>
                        <a:t>.</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c>
                  <a:txBody>
                    <a:bodyPr/>
                    <a:lstStyle/>
                    <a:p>
                      <a:pPr algn="l" fontAlgn="b"/>
                      <a:r>
                        <a:rPr lang="fr-FR" sz="1600" u="none" strike="noStrike" dirty="0" err="1" smtClean="0"/>
                        <a:t>Function</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c>
                  <a:txBody>
                    <a:bodyPr/>
                    <a:lstStyle/>
                    <a:p>
                      <a:pPr algn="l" fontAlgn="b"/>
                      <a:r>
                        <a:rPr lang="fr-FR" sz="1600" u="none" strike="noStrike" dirty="0" smtClean="0"/>
                        <a:t>Distribution</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r>
              <a:tr h="324000">
                <a:tc>
                  <a:txBody>
                    <a:bodyPr/>
                    <a:lstStyle/>
                    <a:p>
                      <a:pPr algn="l" fontAlgn="b"/>
                      <a:r>
                        <a:rPr lang="fr-FR" sz="1400" b="1" u="none" strike="noStrike" dirty="0"/>
                        <a:t>Messenger RNA</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err="1"/>
                        <a:t>mRNA</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Codes for </a:t>
                      </a:r>
                      <a:r>
                        <a:rPr lang="fr-FR" sz="1400" b="1" u="none" strike="noStrike" dirty="0" err="1"/>
                        <a:t>protein</a:t>
                      </a:r>
                      <a:r>
                        <a:rPr lang="fr-FR" sz="1400" b="1" u="none" strike="noStrike" dirty="0"/>
                        <a:t>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All </a:t>
                      </a:r>
                      <a:r>
                        <a:rPr lang="fr-FR" sz="1400" b="1" u="none" strike="noStrike" dirty="0" err="1"/>
                        <a:t>organisms</a:t>
                      </a:r>
                      <a:endParaRPr lang="fr-FR" sz="1400" b="1"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dirty="0"/>
                        <a:t>Ribosomal RNA</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rRNA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Translation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All organisms</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dirty="0"/>
                        <a:t>Transfer RNA</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tRNA </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Translation</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All organisms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Antisense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err="1"/>
                        <a:t>aRNA</a:t>
                      </a:r>
                      <a:r>
                        <a:rPr lang="fr-FR" sz="1400" u="none" strike="noStrike" dirty="0"/>
                        <a:t>, </a:t>
                      </a:r>
                      <a:r>
                        <a:rPr lang="fr-FR" sz="1400" u="none" strike="noStrike" dirty="0" err="1"/>
                        <a:t>asRNA</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err="1"/>
                        <a:t>Transcriptional</a:t>
                      </a:r>
                      <a:r>
                        <a:rPr lang="fr-FR" sz="1400" u="none" strike="noStrike" dirty="0"/>
                        <a:t> </a:t>
                      </a:r>
                      <a:r>
                        <a:rPr lang="fr-FR" sz="1400" u="none" strike="noStrike" dirty="0" err="1"/>
                        <a:t>attenuation</a:t>
                      </a:r>
                      <a:r>
                        <a:rPr lang="fr-FR" sz="1400" u="none" strike="noStrike" dirty="0"/>
                        <a:t> / </a:t>
                      </a:r>
                      <a:r>
                        <a:rPr lang="fr-FR" sz="1400" u="none" strike="noStrike" dirty="0" err="1"/>
                        <a:t>mRNA</a:t>
                      </a:r>
                      <a:r>
                        <a:rPr lang="fr-FR" sz="1400" u="none" strike="noStrike" dirty="0"/>
                        <a:t> </a:t>
                      </a:r>
                      <a:r>
                        <a:rPr lang="fr-FR" sz="1400" u="none" strike="noStrike" dirty="0" err="1"/>
                        <a:t>degradation</a:t>
                      </a:r>
                      <a:r>
                        <a:rPr lang="fr-FR" sz="1400" u="none" strike="noStrike" dirty="0"/>
                        <a:t> / </a:t>
                      </a:r>
                      <a:r>
                        <a:rPr lang="fr-FR" sz="1400" u="none" strike="noStrike" dirty="0" err="1"/>
                        <a:t>mRNA</a:t>
                      </a:r>
                      <a:r>
                        <a:rPr lang="fr-FR" sz="1400" u="none" strike="noStrike" dirty="0"/>
                        <a:t> stabilisation / Translation block</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All organisms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Long noncoding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lncRNA</a:t>
                      </a:r>
                      <a:endParaRPr lang="fr-FR" sz="1400" b="0" i="0" u="none" strike="noStrike">
                        <a:solidFill>
                          <a:srgbClr val="000000"/>
                        </a:solidFill>
                        <a:latin typeface="Calibri"/>
                      </a:endParaRPr>
                    </a:p>
                  </a:txBody>
                  <a:tcPr marL="6385" marR="6385" marT="6385" marB="0" anchor="ctr"/>
                </a:tc>
                <a:tc>
                  <a:txBody>
                    <a:bodyPr/>
                    <a:lstStyle/>
                    <a:p>
                      <a:pPr algn="l" fontAlgn="b"/>
                      <a:r>
                        <a:rPr lang="en-US" sz="1400" u="none" strike="noStrike" dirty="0"/>
                        <a:t>Regulation of gene transcription, epigenetic regulation</a:t>
                      </a:r>
                      <a:endParaRPr lang="en-US"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Eukaryotes</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MicroRNA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miRNA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Gene </a:t>
                      </a:r>
                      <a:r>
                        <a:rPr lang="fr-FR" sz="1400" u="none" strike="noStrike" dirty="0" err="1"/>
                        <a:t>regulation</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Most eukaryotes</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Piwi-interacting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piRNA</a:t>
                      </a:r>
                      <a:endParaRPr lang="fr-FR" sz="1400" b="0" i="0" u="none" strike="noStrike">
                        <a:solidFill>
                          <a:srgbClr val="000000"/>
                        </a:solidFill>
                        <a:latin typeface="Calibri"/>
                      </a:endParaRPr>
                    </a:p>
                  </a:txBody>
                  <a:tcPr marL="6385" marR="6385" marT="6385" marB="0" anchor="ctr"/>
                </a:tc>
                <a:tc>
                  <a:txBody>
                    <a:bodyPr/>
                    <a:lstStyle/>
                    <a:p>
                      <a:pPr algn="l" fontAlgn="b"/>
                      <a:r>
                        <a:rPr lang="en-US" sz="1400" u="none" strike="noStrike" dirty="0" err="1"/>
                        <a:t>Transposon</a:t>
                      </a:r>
                      <a:r>
                        <a:rPr lang="en-US" sz="1400" u="none" strike="noStrike" dirty="0"/>
                        <a:t> defense, maybe other functions</a:t>
                      </a:r>
                      <a:endParaRPr lang="en-US"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Most animals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Small interfering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siRNA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Gene </a:t>
                      </a:r>
                      <a:r>
                        <a:rPr lang="fr-FR" sz="1400" u="none" strike="noStrike" dirty="0" err="1"/>
                        <a:t>regulation</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Most eukaryotes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Short hairpin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shRNA </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Gene </a:t>
                      </a:r>
                      <a:r>
                        <a:rPr lang="fr-FR" sz="1400" u="none" strike="noStrike" dirty="0" err="1"/>
                        <a:t>regulation</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Most eukaryotes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Trans-acting siRNA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tasiRNA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Gene </a:t>
                      </a:r>
                      <a:r>
                        <a:rPr lang="fr-FR" sz="1400" u="none" strike="noStrike" dirty="0" err="1"/>
                        <a:t>regulation</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a:t>Land plants </a:t>
                      </a:r>
                      <a:endParaRPr lang="fr-FR" sz="1400" b="0"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a:t>Small nuclear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snRNA </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Splicing and other functions</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err="1"/>
                        <a:t>Eukaryotes</a:t>
                      </a:r>
                      <a:r>
                        <a:rPr lang="fr-FR" sz="1400" u="none" strike="noStrike" dirty="0"/>
                        <a:t> and archaea </a:t>
                      </a:r>
                      <a:endParaRPr lang="fr-FR" sz="1400" b="0"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dirty="0"/>
                        <a:t>Small </a:t>
                      </a:r>
                      <a:r>
                        <a:rPr lang="fr-FR" sz="1400" u="none" strike="noStrike" dirty="0" err="1"/>
                        <a:t>nucleolar</a:t>
                      </a:r>
                      <a:r>
                        <a:rPr lang="fr-FR" sz="1400" u="none" strike="noStrike" dirty="0"/>
                        <a:t> RNA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err="1"/>
                        <a:t>snoRNA</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err="1"/>
                        <a:t>Nucleotide</a:t>
                      </a:r>
                      <a:r>
                        <a:rPr lang="fr-FR" sz="1400" u="none" strike="noStrike" dirty="0"/>
                        <a:t> modification of </a:t>
                      </a:r>
                      <a:r>
                        <a:rPr lang="fr-FR" sz="1400" u="none" strike="noStrike" dirty="0" err="1"/>
                        <a:t>RNAs</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err="1"/>
                        <a:t>Eukaryotes</a:t>
                      </a:r>
                      <a:r>
                        <a:rPr lang="fr-FR" sz="1400" u="none" strike="noStrike" dirty="0"/>
                        <a:t> and archaea</a:t>
                      </a:r>
                      <a:endParaRPr lang="fr-FR" sz="1400" b="0" i="0" u="none" strike="noStrike" dirty="0">
                        <a:solidFill>
                          <a:srgbClr val="000000"/>
                        </a:solidFill>
                        <a:latin typeface="Calibri"/>
                      </a:endParaRPr>
                    </a:p>
                  </a:txBody>
                  <a:tcPr marL="6385" marR="6385" marT="6385" marB="0" anchor="ctr"/>
                </a:tc>
              </a:tr>
            </a:tbl>
          </a:graphicData>
        </a:graphic>
      </p:graphicFrame>
      <p:sp>
        <p:nvSpPr>
          <p:cNvPr id="20" name="Rectangle 19"/>
          <p:cNvSpPr/>
          <p:nvPr/>
        </p:nvSpPr>
        <p:spPr>
          <a:xfrm>
            <a:off x="107504" y="1988840"/>
            <a:ext cx="8928992" cy="4176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60</a:t>
            </a:fld>
            <a:endParaRPr lang="fr-FR"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Coding </a:t>
            </a:r>
            <a:r>
              <a:rPr lang="en-US" kern="0" dirty="0" smtClean="0"/>
              <a:t>and non-coding RNA genes</a:t>
            </a:r>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charset="0"/>
                <a:cs typeface="Arial" charset="0"/>
              </a:rPr>
              <a:t/>
            </a:r>
            <a:br>
              <a:rPr kumimoji="0" lang="fr-FR" sz="1800" b="0" i="0" u="none" strike="noStrike" cap="none" normalizeH="0" baseline="0" smtClean="0">
                <a:ln>
                  <a:noFill/>
                </a:ln>
                <a:solidFill>
                  <a:schemeClr val="tx1"/>
                </a:solidFill>
                <a:effectLst/>
                <a:latin typeface="Arial" charset="0"/>
                <a:cs typeface="Arial" charset="0"/>
              </a:rPr>
            </a:br>
            <a:endParaRPr kumimoji="0" lang="fr-FR" sz="1800" b="0" i="0" u="none" strike="noStrike" cap="none" normalizeH="0" baseline="0" smtClean="0">
              <a:ln>
                <a:noFill/>
              </a:ln>
              <a:solidFill>
                <a:schemeClr val="tx1"/>
              </a:solidFill>
              <a:effectLst/>
              <a:latin typeface="Arial" charset="0"/>
              <a:cs typeface="Arial" charset="0"/>
            </a:endParaRPr>
          </a:p>
        </p:txBody>
      </p:sp>
      <p:graphicFrame>
        <p:nvGraphicFramePr>
          <p:cNvPr id="19" name="Tableau 18"/>
          <p:cNvGraphicFramePr>
            <a:graphicFrameLocks noGrp="1"/>
          </p:cNvGraphicFramePr>
          <p:nvPr/>
        </p:nvGraphicFramePr>
        <p:xfrm>
          <a:off x="251520" y="1340768"/>
          <a:ext cx="8712000" cy="4430210"/>
        </p:xfrm>
        <a:graphic>
          <a:graphicData uri="http://schemas.openxmlformats.org/drawingml/2006/table">
            <a:tbl>
              <a:tblPr firstRow="1">
                <a:tableStyleId>{7E9639D4-E3E2-4D34-9284-5A2195B3D0D7}</a:tableStyleId>
              </a:tblPr>
              <a:tblGrid>
                <a:gridCol w="1836000"/>
                <a:gridCol w="1188000"/>
                <a:gridCol w="3672000"/>
                <a:gridCol w="2016000"/>
              </a:tblGrid>
              <a:tr h="324000">
                <a:tc>
                  <a:txBody>
                    <a:bodyPr/>
                    <a:lstStyle/>
                    <a:p>
                      <a:pPr algn="l" fontAlgn="b"/>
                      <a:r>
                        <a:rPr lang="fr-FR" sz="1600" u="none" strike="noStrike" dirty="0" smtClean="0"/>
                        <a:t>Type</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c>
                  <a:txBody>
                    <a:bodyPr/>
                    <a:lstStyle/>
                    <a:p>
                      <a:pPr algn="l" fontAlgn="b"/>
                      <a:r>
                        <a:rPr lang="fr-FR" sz="1600" u="none" strike="noStrike" dirty="0" err="1" smtClean="0"/>
                        <a:t>Abbr</a:t>
                      </a:r>
                      <a:r>
                        <a:rPr lang="fr-FR" sz="1600" u="none" strike="noStrike" dirty="0" smtClean="0"/>
                        <a:t>.</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c>
                  <a:txBody>
                    <a:bodyPr/>
                    <a:lstStyle/>
                    <a:p>
                      <a:pPr algn="l" fontAlgn="b"/>
                      <a:r>
                        <a:rPr lang="fr-FR" sz="1600" u="none" strike="noStrike" dirty="0" err="1" smtClean="0"/>
                        <a:t>Function</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c>
                  <a:txBody>
                    <a:bodyPr/>
                    <a:lstStyle/>
                    <a:p>
                      <a:pPr algn="l" fontAlgn="b"/>
                      <a:r>
                        <a:rPr lang="fr-FR" sz="1600" u="none" strike="noStrike" dirty="0" smtClean="0"/>
                        <a:t>Distribution</a:t>
                      </a:r>
                      <a:endParaRPr lang="fr-FR" sz="1600" b="0" i="0" u="none" strike="noStrike" dirty="0">
                        <a:solidFill>
                          <a:srgbClr val="000000"/>
                        </a:solidFill>
                        <a:latin typeface="Calibri"/>
                      </a:endParaRPr>
                    </a:p>
                  </a:txBody>
                  <a:tcPr marL="6385" marR="6385" marT="6385" marB="0" anchor="ctr">
                    <a:solidFill>
                      <a:schemeClr val="tx1">
                        <a:lumMod val="75000"/>
                        <a:lumOff val="25000"/>
                      </a:schemeClr>
                    </a:solidFill>
                  </a:tcPr>
                </a:tc>
              </a:tr>
              <a:tr h="324000">
                <a:tc>
                  <a:txBody>
                    <a:bodyPr/>
                    <a:lstStyle/>
                    <a:p>
                      <a:pPr algn="l" fontAlgn="b"/>
                      <a:r>
                        <a:rPr lang="fr-FR" sz="1400" b="1" u="none" strike="noStrike" dirty="0"/>
                        <a:t>Messenger RNA</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err="1"/>
                        <a:t>mRNA</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Codes for </a:t>
                      </a:r>
                      <a:r>
                        <a:rPr lang="fr-FR" sz="1400" b="1" u="none" strike="noStrike" dirty="0" err="1"/>
                        <a:t>protein</a:t>
                      </a:r>
                      <a:r>
                        <a:rPr lang="fr-FR" sz="1400" b="1" u="none" strike="noStrike" dirty="0"/>
                        <a:t>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All </a:t>
                      </a:r>
                      <a:r>
                        <a:rPr lang="fr-FR" sz="1400" b="1" u="none" strike="noStrike" dirty="0" err="1"/>
                        <a:t>organisms</a:t>
                      </a:r>
                      <a:endParaRPr lang="fr-FR" sz="1400" b="1" i="0" u="none" strike="noStrike" dirty="0">
                        <a:solidFill>
                          <a:srgbClr val="000000"/>
                        </a:solidFill>
                        <a:latin typeface="Calibri"/>
                      </a:endParaRPr>
                    </a:p>
                  </a:txBody>
                  <a:tcPr marL="6385" marR="6385" marT="6385" marB="0" anchor="ctr"/>
                </a:tc>
              </a:tr>
              <a:tr h="324000">
                <a:tc>
                  <a:txBody>
                    <a:bodyPr/>
                    <a:lstStyle/>
                    <a:p>
                      <a:pPr algn="l" fontAlgn="b"/>
                      <a:r>
                        <a:rPr lang="fr-FR" sz="1400" b="1" u="none" strike="noStrike" dirty="0"/>
                        <a:t>Ribosomal RNA</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a:t>rRNA</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dirty="0"/>
                        <a:t>Translation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a:t>All organisms</a:t>
                      </a:r>
                      <a:endParaRPr lang="fr-FR" sz="1400" b="1" i="0" u="none" strike="noStrike">
                        <a:solidFill>
                          <a:srgbClr val="000000"/>
                        </a:solidFill>
                        <a:latin typeface="Calibri"/>
                      </a:endParaRPr>
                    </a:p>
                  </a:txBody>
                  <a:tcPr marL="6385" marR="6385" marT="6385" marB="0" anchor="ctr"/>
                </a:tc>
              </a:tr>
              <a:tr h="324000">
                <a:tc>
                  <a:txBody>
                    <a:bodyPr/>
                    <a:lstStyle/>
                    <a:p>
                      <a:pPr algn="l" fontAlgn="b"/>
                      <a:r>
                        <a:rPr lang="fr-FR" sz="1400" b="1" u="none" strike="noStrike" dirty="0"/>
                        <a:t>Transfer RNA</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a:t>tRNA </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dirty="0"/>
                        <a:t>Translation</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All </a:t>
                      </a:r>
                      <a:r>
                        <a:rPr lang="fr-FR" sz="1400" b="1" u="none" strike="noStrike" dirty="0" err="1"/>
                        <a:t>organisms</a:t>
                      </a:r>
                      <a:r>
                        <a:rPr lang="fr-FR" sz="1400" b="1" u="none" strike="noStrike" dirty="0"/>
                        <a:t> </a:t>
                      </a:r>
                      <a:endParaRPr lang="fr-FR" sz="1400" b="1"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a:t>Antisense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err="1"/>
                        <a:t>aRNA</a:t>
                      </a:r>
                      <a:r>
                        <a:rPr lang="fr-FR" sz="1400" u="none" strike="noStrike" dirty="0"/>
                        <a:t>, </a:t>
                      </a:r>
                      <a:r>
                        <a:rPr lang="fr-FR" sz="1400" u="none" strike="noStrike" dirty="0" err="1"/>
                        <a:t>asRNA</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err="1"/>
                        <a:t>Transcriptional</a:t>
                      </a:r>
                      <a:r>
                        <a:rPr lang="fr-FR" sz="1400" u="none" strike="noStrike" dirty="0"/>
                        <a:t> </a:t>
                      </a:r>
                      <a:r>
                        <a:rPr lang="fr-FR" sz="1400" u="none" strike="noStrike" dirty="0" err="1"/>
                        <a:t>attenuation</a:t>
                      </a:r>
                      <a:r>
                        <a:rPr lang="fr-FR" sz="1400" u="none" strike="noStrike" dirty="0"/>
                        <a:t> / </a:t>
                      </a:r>
                      <a:r>
                        <a:rPr lang="fr-FR" sz="1400" u="none" strike="noStrike" dirty="0" err="1"/>
                        <a:t>mRNA</a:t>
                      </a:r>
                      <a:r>
                        <a:rPr lang="fr-FR" sz="1400" u="none" strike="noStrike" dirty="0"/>
                        <a:t> </a:t>
                      </a:r>
                      <a:r>
                        <a:rPr lang="fr-FR" sz="1400" u="none" strike="noStrike" dirty="0" err="1"/>
                        <a:t>degradation</a:t>
                      </a:r>
                      <a:r>
                        <a:rPr lang="fr-FR" sz="1400" u="none" strike="noStrike" dirty="0"/>
                        <a:t> / </a:t>
                      </a:r>
                      <a:r>
                        <a:rPr lang="fr-FR" sz="1400" u="none" strike="noStrike" dirty="0" err="1"/>
                        <a:t>mRNA</a:t>
                      </a:r>
                      <a:r>
                        <a:rPr lang="fr-FR" sz="1400" u="none" strike="noStrike" dirty="0"/>
                        <a:t> stabilisation / Translation block</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All organisms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b="1" u="none" strike="noStrike"/>
                        <a:t>Long noncoding RNA</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a:t>lncRNA</a:t>
                      </a:r>
                      <a:endParaRPr lang="fr-FR" sz="1400" b="1" i="0" u="none" strike="noStrike">
                        <a:solidFill>
                          <a:srgbClr val="000000"/>
                        </a:solidFill>
                        <a:latin typeface="Calibri"/>
                      </a:endParaRPr>
                    </a:p>
                  </a:txBody>
                  <a:tcPr marL="6385" marR="6385" marT="6385" marB="0" anchor="ctr"/>
                </a:tc>
                <a:tc>
                  <a:txBody>
                    <a:bodyPr/>
                    <a:lstStyle/>
                    <a:p>
                      <a:pPr algn="l" fontAlgn="b"/>
                      <a:r>
                        <a:rPr lang="en-US" sz="1400" b="1" u="none" strike="noStrike" dirty="0"/>
                        <a:t>Regulation of gene transcription, epigenetic regulation</a:t>
                      </a:r>
                      <a:endParaRPr lang="en-US"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a:t>Eukaryotes</a:t>
                      </a:r>
                      <a:endParaRPr lang="fr-FR" sz="1400" b="1" i="0" u="none" strike="noStrike">
                        <a:solidFill>
                          <a:srgbClr val="000000"/>
                        </a:solidFill>
                        <a:latin typeface="Calibri"/>
                      </a:endParaRPr>
                    </a:p>
                  </a:txBody>
                  <a:tcPr marL="6385" marR="6385" marT="6385" marB="0" anchor="ctr"/>
                </a:tc>
              </a:tr>
              <a:tr h="324000">
                <a:tc>
                  <a:txBody>
                    <a:bodyPr/>
                    <a:lstStyle/>
                    <a:p>
                      <a:pPr algn="l" fontAlgn="b"/>
                      <a:r>
                        <a:rPr lang="fr-FR" sz="1400" b="1" u="none" strike="noStrike"/>
                        <a:t>MicroRNA</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a:t>miRNA</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dirty="0"/>
                        <a:t>Gene </a:t>
                      </a:r>
                      <a:r>
                        <a:rPr lang="fr-FR" sz="1400" b="1" u="none" strike="noStrike" dirty="0" err="1"/>
                        <a:t>regulation</a:t>
                      </a:r>
                      <a:r>
                        <a:rPr lang="fr-FR" sz="1400" b="1" u="none" strike="noStrike" dirty="0"/>
                        <a:t>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Most </a:t>
                      </a:r>
                      <a:r>
                        <a:rPr lang="fr-FR" sz="1400" b="1" u="none" strike="noStrike" dirty="0" err="1"/>
                        <a:t>eukaryotes</a:t>
                      </a:r>
                      <a:endParaRPr lang="fr-FR" sz="1400" b="1"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a:t>Piwi-interacting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piRNA</a:t>
                      </a:r>
                      <a:endParaRPr lang="fr-FR" sz="1400" b="0" i="0" u="none" strike="noStrike">
                        <a:solidFill>
                          <a:srgbClr val="000000"/>
                        </a:solidFill>
                        <a:latin typeface="Calibri"/>
                      </a:endParaRPr>
                    </a:p>
                  </a:txBody>
                  <a:tcPr marL="6385" marR="6385" marT="6385" marB="0" anchor="ctr"/>
                </a:tc>
                <a:tc>
                  <a:txBody>
                    <a:bodyPr/>
                    <a:lstStyle/>
                    <a:p>
                      <a:pPr algn="l" fontAlgn="b"/>
                      <a:r>
                        <a:rPr lang="en-US" sz="1400" u="none" strike="noStrike" dirty="0" err="1"/>
                        <a:t>Transposon</a:t>
                      </a:r>
                      <a:r>
                        <a:rPr lang="en-US" sz="1400" u="none" strike="noStrike" dirty="0"/>
                        <a:t> defense, maybe other functions</a:t>
                      </a:r>
                      <a:endParaRPr lang="en-US"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Most animals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b="1" u="none" strike="noStrike"/>
                        <a:t>Small interfering RNA</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a:t>siRNA</a:t>
                      </a:r>
                      <a:endParaRPr lang="fr-FR" sz="1400" b="1" i="0" u="none" strike="noStrike">
                        <a:solidFill>
                          <a:srgbClr val="000000"/>
                        </a:solidFill>
                        <a:latin typeface="Calibri"/>
                      </a:endParaRPr>
                    </a:p>
                  </a:txBody>
                  <a:tcPr marL="6385" marR="6385" marT="6385" marB="0" anchor="ctr"/>
                </a:tc>
                <a:tc>
                  <a:txBody>
                    <a:bodyPr/>
                    <a:lstStyle/>
                    <a:p>
                      <a:pPr algn="l" fontAlgn="b"/>
                      <a:r>
                        <a:rPr lang="fr-FR" sz="1400" b="1" u="none" strike="noStrike" dirty="0"/>
                        <a:t>Gene </a:t>
                      </a:r>
                      <a:r>
                        <a:rPr lang="fr-FR" sz="1400" b="1" u="none" strike="noStrike" dirty="0" err="1"/>
                        <a:t>regulation</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a:t>Most </a:t>
                      </a:r>
                      <a:r>
                        <a:rPr lang="fr-FR" sz="1400" b="1" u="none" strike="noStrike" dirty="0" err="1"/>
                        <a:t>eukaryotes</a:t>
                      </a:r>
                      <a:r>
                        <a:rPr lang="fr-FR" sz="1400" b="1" u="none" strike="noStrike" dirty="0"/>
                        <a:t> </a:t>
                      </a:r>
                      <a:endParaRPr lang="fr-FR" sz="1400" b="1"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a:t>Short hairpin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shRNA </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Gene </a:t>
                      </a:r>
                      <a:r>
                        <a:rPr lang="fr-FR" sz="1400" u="none" strike="noStrike" dirty="0" err="1"/>
                        <a:t>regulation</a:t>
                      </a:r>
                      <a:r>
                        <a:rPr lang="fr-FR" sz="1400" u="none" strike="noStrike" dirty="0"/>
                        <a:t> </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a:t>Most eukaryotes </a:t>
                      </a:r>
                      <a:endParaRPr lang="fr-FR" sz="1400" b="0" i="0" u="none" strike="noStrike">
                        <a:solidFill>
                          <a:srgbClr val="000000"/>
                        </a:solidFill>
                        <a:latin typeface="Calibri"/>
                      </a:endParaRPr>
                    </a:p>
                  </a:txBody>
                  <a:tcPr marL="6385" marR="6385" marT="6385" marB="0" anchor="ctr"/>
                </a:tc>
              </a:tr>
              <a:tr h="324000">
                <a:tc>
                  <a:txBody>
                    <a:bodyPr/>
                    <a:lstStyle/>
                    <a:p>
                      <a:pPr algn="l" fontAlgn="b"/>
                      <a:r>
                        <a:rPr lang="fr-FR" sz="1400" u="none" strike="noStrike"/>
                        <a:t>Trans-acting siRNA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tasiRNA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a:t>Gene </a:t>
                      </a:r>
                      <a:r>
                        <a:rPr lang="fr-FR" sz="1400" u="none" strike="noStrike" dirty="0" err="1"/>
                        <a:t>regulation</a:t>
                      </a:r>
                      <a:endParaRPr lang="fr-FR" sz="1400" b="0" i="0" u="none" strike="noStrike" dirty="0">
                        <a:solidFill>
                          <a:srgbClr val="000000"/>
                        </a:solidFill>
                        <a:latin typeface="Calibri"/>
                      </a:endParaRPr>
                    </a:p>
                  </a:txBody>
                  <a:tcPr marL="6385" marR="6385" marT="6385" marB="0" anchor="ctr"/>
                </a:tc>
                <a:tc>
                  <a:txBody>
                    <a:bodyPr/>
                    <a:lstStyle/>
                    <a:p>
                      <a:pPr algn="l" fontAlgn="b"/>
                      <a:r>
                        <a:rPr lang="fr-FR" sz="1400" u="none" strike="noStrike" dirty="0"/>
                        <a:t>Land plants </a:t>
                      </a:r>
                      <a:endParaRPr lang="fr-FR" sz="1400" b="0" i="0" u="none" strike="noStrike" dirty="0">
                        <a:solidFill>
                          <a:srgbClr val="000000"/>
                        </a:solidFill>
                        <a:latin typeface="Calibri"/>
                      </a:endParaRPr>
                    </a:p>
                  </a:txBody>
                  <a:tcPr marL="6385" marR="6385" marT="6385" marB="0" anchor="ctr"/>
                </a:tc>
              </a:tr>
              <a:tr h="324000">
                <a:tc>
                  <a:txBody>
                    <a:bodyPr/>
                    <a:lstStyle/>
                    <a:p>
                      <a:pPr algn="l" fontAlgn="b"/>
                      <a:r>
                        <a:rPr lang="fr-FR" sz="1400" u="none" strike="noStrike"/>
                        <a:t>Small nuclear RNA</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snRNA </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a:t>Splicing and other functions</a:t>
                      </a:r>
                      <a:endParaRPr lang="fr-FR" sz="1400" b="0" i="0" u="none" strike="noStrike">
                        <a:solidFill>
                          <a:srgbClr val="000000"/>
                        </a:solidFill>
                        <a:latin typeface="Calibri"/>
                      </a:endParaRPr>
                    </a:p>
                  </a:txBody>
                  <a:tcPr marL="6385" marR="6385" marT="6385" marB="0" anchor="ctr"/>
                </a:tc>
                <a:tc>
                  <a:txBody>
                    <a:bodyPr/>
                    <a:lstStyle/>
                    <a:p>
                      <a:pPr algn="l" fontAlgn="b"/>
                      <a:r>
                        <a:rPr lang="fr-FR" sz="1400" u="none" strike="noStrike" dirty="0" err="1"/>
                        <a:t>Eukaryotes</a:t>
                      </a:r>
                      <a:r>
                        <a:rPr lang="fr-FR" sz="1400" u="none" strike="noStrike" dirty="0"/>
                        <a:t> and archaea </a:t>
                      </a:r>
                      <a:endParaRPr lang="fr-FR" sz="1400" b="0" i="0" u="none" strike="noStrike" dirty="0">
                        <a:solidFill>
                          <a:srgbClr val="000000"/>
                        </a:solidFill>
                        <a:latin typeface="Calibri"/>
                      </a:endParaRPr>
                    </a:p>
                  </a:txBody>
                  <a:tcPr marL="6385" marR="6385" marT="6385" marB="0" anchor="ctr"/>
                </a:tc>
              </a:tr>
              <a:tr h="324000">
                <a:tc>
                  <a:txBody>
                    <a:bodyPr/>
                    <a:lstStyle/>
                    <a:p>
                      <a:pPr algn="l" fontAlgn="b"/>
                      <a:r>
                        <a:rPr lang="fr-FR" sz="1400" b="1" u="none" strike="noStrike" dirty="0"/>
                        <a:t>Small </a:t>
                      </a:r>
                      <a:r>
                        <a:rPr lang="fr-FR" sz="1400" b="1" u="none" strike="noStrike" dirty="0" err="1"/>
                        <a:t>nucleolar</a:t>
                      </a:r>
                      <a:r>
                        <a:rPr lang="fr-FR" sz="1400" b="1" u="none" strike="noStrike" dirty="0"/>
                        <a:t> RNA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err="1"/>
                        <a:t>snoRNA</a:t>
                      </a:r>
                      <a:r>
                        <a:rPr lang="fr-FR" sz="1400" b="1" u="none" strike="noStrike" dirty="0"/>
                        <a:t>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err="1"/>
                        <a:t>Nucleotide</a:t>
                      </a:r>
                      <a:r>
                        <a:rPr lang="fr-FR" sz="1400" b="1" u="none" strike="noStrike" dirty="0"/>
                        <a:t> modification of </a:t>
                      </a:r>
                      <a:r>
                        <a:rPr lang="fr-FR" sz="1400" b="1" u="none" strike="noStrike" dirty="0" err="1"/>
                        <a:t>RNAs</a:t>
                      </a:r>
                      <a:r>
                        <a:rPr lang="fr-FR" sz="1400" b="1" u="none" strike="noStrike" dirty="0"/>
                        <a:t> </a:t>
                      </a:r>
                      <a:endParaRPr lang="fr-FR" sz="1400" b="1" i="0" u="none" strike="noStrike" dirty="0">
                        <a:solidFill>
                          <a:srgbClr val="000000"/>
                        </a:solidFill>
                        <a:latin typeface="Calibri"/>
                      </a:endParaRPr>
                    </a:p>
                  </a:txBody>
                  <a:tcPr marL="6385" marR="6385" marT="6385" marB="0" anchor="ctr"/>
                </a:tc>
                <a:tc>
                  <a:txBody>
                    <a:bodyPr/>
                    <a:lstStyle/>
                    <a:p>
                      <a:pPr algn="l" fontAlgn="b"/>
                      <a:r>
                        <a:rPr lang="fr-FR" sz="1400" b="1" u="none" strike="noStrike" dirty="0" err="1"/>
                        <a:t>Eukaryotes</a:t>
                      </a:r>
                      <a:r>
                        <a:rPr lang="fr-FR" sz="1400" b="1" u="none" strike="noStrike" dirty="0"/>
                        <a:t> and archaea</a:t>
                      </a:r>
                      <a:endParaRPr lang="fr-FR" sz="1400" b="1" i="0" u="none" strike="noStrike" dirty="0">
                        <a:solidFill>
                          <a:srgbClr val="000000"/>
                        </a:solidFill>
                        <a:latin typeface="Calibri"/>
                      </a:endParaRPr>
                    </a:p>
                  </a:txBody>
                  <a:tcPr marL="6385" marR="6385" marT="6385" marB="0" anchor="ctr"/>
                </a:tc>
              </a:tr>
            </a:tbl>
          </a:graphicData>
        </a:graphic>
      </p:graphicFrame>
      <p:sp>
        <p:nvSpPr>
          <p:cNvPr id="11"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61</a:t>
            </a:fld>
            <a:endParaRPr lang="fr-F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a:t>
            </a:r>
            <a:endParaRPr lang="en-US"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charset="0"/>
                <a:cs typeface="Arial" charset="0"/>
              </a:rPr>
              <a:t/>
            </a:r>
            <a:br>
              <a:rPr kumimoji="0" lang="fr-FR" sz="1800" b="0" i="0" u="none" strike="noStrike" cap="none" normalizeH="0" baseline="0" smtClean="0">
                <a:ln>
                  <a:noFill/>
                </a:ln>
                <a:solidFill>
                  <a:schemeClr val="tx1"/>
                </a:solidFill>
                <a:effectLst/>
                <a:latin typeface="Arial" charset="0"/>
                <a:cs typeface="Arial" charset="0"/>
              </a:rPr>
            </a:br>
            <a:endParaRPr kumimoji="0" lang="fr-FR" sz="1800" b="0" i="0" u="none" strike="noStrike" cap="none" normalizeH="0" baseline="0" smtClean="0">
              <a:ln>
                <a:noFill/>
              </a:ln>
              <a:solidFill>
                <a:schemeClr val="tx1"/>
              </a:solidFill>
              <a:effectLst/>
              <a:latin typeface="Arial" charset="0"/>
              <a:cs typeface="Arial" charset="0"/>
            </a:endParaRPr>
          </a:p>
        </p:txBody>
      </p:sp>
      <p:pic>
        <p:nvPicPr>
          <p:cNvPr id="183299" name="Picture 3" descr="http://book.bionumbers.org/wp-content/uploads/2014/08/520-f2-GenomePie-1.png"/>
          <p:cNvPicPr>
            <a:picLocks noChangeAspect="1" noChangeArrowheads="1"/>
          </p:cNvPicPr>
          <p:nvPr/>
        </p:nvPicPr>
        <p:blipFill>
          <a:blip r:embed="rId3" cstate="print"/>
          <a:srcRect/>
          <a:stretch>
            <a:fillRect/>
          </a:stretch>
        </p:blipFill>
        <p:spPr bwMode="auto">
          <a:xfrm>
            <a:off x="1259632" y="1052736"/>
            <a:ext cx="6725575" cy="4104456"/>
          </a:xfrm>
          <a:prstGeom prst="rect">
            <a:avLst/>
          </a:prstGeom>
          <a:noFill/>
        </p:spPr>
      </p:pic>
      <p:sp>
        <p:nvSpPr>
          <p:cNvPr id="13" name="ZoneTexte 12"/>
          <p:cNvSpPr txBox="1"/>
          <p:nvPr/>
        </p:nvSpPr>
        <p:spPr>
          <a:xfrm>
            <a:off x="717099" y="5805264"/>
            <a:ext cx="7709803" cy="400110"/>
          </a:xfrm>
          <a:prstGeom prst="rect">
            <a:avLst/>
          </a:prstGeom>
          <a:noFill/>
        </p:spPr>
        <p:txBody>
          <a:bodyPr wrap="none" rtlCol="0">
            <a:spAutoFit/>
          </a:bodyPr>
          <a:lstStyle/>
          <a:p>
            <a:r>
              <a:rPr lang="fr-FR" sz="2000" b="1" dirty="0" err="1" smtClean="0">
                <a:solidFill>
                  <a:schemeClr val="tx1">
                    <a:lumMod val="75000"/>
                    <a:lumOff val="25000"/>
                  </a:schemeClr>
                </a:solidFill>
              </a:rPr>
              <a:t>Coding</a:t>
            </a:r>
            <a:r>
              <a:rPr lang="fr-FR" sz="2000" b="1" dirty="0" smtClean="0">
                <a:solidFill>
                  <a:schemeClr val="tx1">
                    <a:lumMod val="75000"/>
                    <a:lumOff val="25000"/>
                  </a:schemeClr>
                </a:solidFill>
              </a:rPr>
              <a:t> and non-</a:t>
            </a:r>
            <a:r>
              <a:rPr lang="fr-FR" sz="2000" b="1" dirty="0" err="1" smtClean="0">
                <a:solidFill>
                  <a:schemeClr val="tx1">
                    <a:lumMod val="75000"/>
                    <a:lumOff val="25000"/>
                  </a:schemeClr>
                </a:solidFill>
              </a:rPr>
              <a:t>coding</a:t>
            </a:r>
            <a:r>
              <a:rPr lang="fr-FR" sz="2000" b="1" dirty="0" smtClean="0">
                <a:solidFill>
                  <a:schemeClr val="tx1">
                    <a:lumMod val="75000"/>
                    <a:lumOff val="25000"/>
                  </a:schemeClr>
                </a:solidFill>
              </a:rPr>
              <a:t> </a:t>
            </a:r>
            <a:r>
              <a:rPr lang="fr-FR" sz="2000" b="1" dirty="0" err="1" smtClean="0">
                <a:solidFill>
                  <a:schemeClr val="tx1">
                    <a:lumMod val="75000"/>
                    <a:lumOff val="25000"/>
                  </a:schemeClr>
                </a:solidFill>
              </a:rPr>
              <a:t>represent</a:t>
            </a:r>
            <a:r>
              <a:rPr lang="fr-FR" sz="2000" b="1" dirty="0" smtClean="0">
                <a:solidFill>
                  <a:schemeClr val="tx1">
                    <a:lumMod val="75000"/>
                    <a:lumOff val="25000"/>
                  </a:schemeClr>
                </a:solidFill>
              </a:rPr>
              <a:t> a </a:t>
            </a:r>
            <a:r>
              <a:rPr lang="fr-FR" sz="2000" b="1" dirty="0" err="1" smtClean="0">
                <a:solidFill>
                  <a:schemeClr val="tx1">
                    <a:lumMod val="75000"/>
                    <a:lumOff val="25000"/>
                  </a:schemeClr>
                </a:solidFill>
              </a:rPr>
              <a:t>small</a:t>
            </a:r>
            <a:r>
              <a:rPr lang="fr-FR" sz="2000" b="1" dirty="0" smtClean="0">
                <a:solidFill>
                  <a:schemeClr val="tx1">
                    <a:lumMod val="75000"/>
                    <a:lumOff val="25000"/>
                  </a:schemeClr>
                </a:solidFill>
              </a:rPr>
              <a:t> part of the </a:t>
            </a:r>
            <a:r>
              <a:rPr lang="fr-FR" sz="2000" b="1" dirty="0" err="1" smtClean="0">
                <a:solidFill>
                  <a:schemeClr val="tx1">
                    <a:lumMod val="75000"/>
                    <a:lumOff val="25000"/>
                  </a:schemeClr>
                </a:solidFill>
              </a:rPr>
              <a:t>genome</a:t>
            </a:r>
            <a:r>
              <a:rPr lang="fr-FR" sz="2000" b="1" dirty="0" smtClean="0">
                <a:solidFill>
                  <a:schemeClr val="tx1">
                    <a:lumMod val="75000"/>
                    <a:lumOff val="25000"/>
                  </a:schemeClr>
                </a:solidFill>
              </a:rPr>
              <a:t> </a:t>
            </a:r>
            <a:r>
              <a:rPr lang="fr-FR" sz="2000" b="1" dirty="0" err="1" smtClean="0">
                <a:solidFill>
                  <a:schemeClr val="tx1">
                    <a:lumMod val="75000"/>
                    <a:lumOff val="25000"/>
                  </a:schemeClr>
                </a:solidFill>
              </a:rPr>
              <a:t>sequence</a:t>
            </a:r>
            <a:endParaRPr lang="fr-FR" sz="2000" b="1" dirty="0">
              <a:solidFill>
                <a:schemeClr val="tx1">
                  <a:lumMod val="75000"/>
                  <a:lumOff val="25000"/>
                </a:schemeClr>
              </a:solidFill>
            </a:endParaRPr>
          </a:p>
        </p:txBody>
      </p:sp>
      <p:sp>
        <p:nvSpPr>
          <p:cNvPr id="14"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62</a:t>
            </a:fld>
            <a:endParaRPr lang="fr-FR"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 </a:t>
            </a:r>
            <a:r>
              <a:rPr lang="en-US" kern="0" dirty="0" smtClean="0"/>
              <a:t>/ re-annotation</a:t>
            </a:r>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charset="0"/>
                <a:cs typeface="Arial" charset="0"/>
              </a:rPr>
              <a:t/>
            </a:r>
            <a:br>
              <a:rPr kumimoji="0" lang="fr-FR" sz="1800" b="0" i="0" u="none" strike="noStrike" cap="none" normalizeH="0" baseline="0" smtClean="0">
                <a:ln>
                  <a:noFill/>
                </a:ln>
                <a:solidFill>
                  <a:schemeClr val="tx1"/>
                </a:solidFill>
                <a:effectLst/>
                <a:latin typeface="Arial" charset="0"/>
                <a:cs typeface="Arial" charset="0"/>
              </a:rPr>
            </a:br>
            <a:endParaRPr kumimoji="0" lang="fr-FR" sz="1800" b="0"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a:xfrm>
            <a:off x="1043608" y="630213"/>
            <a:ext cx="7262773" cy="400110"/>
          </a:xfrm>
          <a:prstGeom prst="rect">
            <a:avLst/>
          </a:prstGeom>
        </p:spPr>
        <p:txBody>
          <a:bodyPr wrap="square">
            <a:spAutoFit/>
          </a:bodyPr>
          <a:lstStyle/>
          <a:p>
            <a:r>
              <a:rPr lang="en-US" sz="2000" b="1" dirty="0" smtClean="0">
                <a:solidFill>
                  <a:schemeClr val="tx1">
                    <a:lumMod val="65000"/>
                    <a:lumOff val="35000"/>
                  </a:schemeClr>
                </a:solidFill>
              </a:rPr>
              <a:t>“A </a:t>
            </a:r>
            <a:r>
              <a:rPr lang="en-US" sz="2000" b="1" dirty="0">
                <a:solidFill>
                  <a:schemeClr val="tx1">
                    <a:lumMod val="65000"/>
                    <a:lumOff val="35000"/>
                  </a:schemeClr>
                </a:solidFill>
              </a:rPr>
              <a:t>genome is only as good as its </a:t>
            </a:r>
            <a:r>
              <a:rPr lang="en-US" sz="2000" b="1" dirty="0" smtClean="0">
                <a:solidFill>
                  <a:schemeClr val="tx1">
                    <a:lumMod val="65000"/>
                    <a:lumOff val="35000"/>
                  </a:schemeClr>
                </a:solidFill>
              </a:rPr>
              <a:t>annotation.”  Lincoln Stein - 2001</a:t>
            </a:r>
            <a:endParaRPr lang="en-GB" sz="2000" b="1" dirty="0">
              <a:solidFill>
                <a:schemeClr val="tx1">
                  <a:lumMod val="65000"/>
                  <a:lumOff val="35000"/>
                </a:schemeClr>
              </a:solidFill>
            </a:endParaRPr>
          </a:p>
        </p:txBody>
      </p:sp>
      <p:sp>
        <p:nvSpPr>
          <p:cNvPr id="14"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63</a:t>
            </a:fld>
            <a:endParaRPr lang="fr-F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 </a:t>
            </a:r>
            <a:r>
              <a:rPr lang="en-US" kern="0" dirty="0" smtClean="0"/>
              <a:t>/ re-annotation</a:t>
            </a:r>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charset="0"/>
                <a:cs typeface="Arial" charset="0"/>
              </a:rPr>
              <a:t/>
            </a:r>
            <a:br>
              <a:rPr kumimoji="0" lang="fr-FR" sz="1800" b="0" i="0" u="none" strike="noStrike" cap="none" normalizeH="0" baseline="0" smtClean="0">
                <a:ln>
                  <a:noFill/>
                </a:ln>
                <a:solidFill>
                  <a:schemeClr val="tx1"/>
                </a:solidFill>
                <a:effectLst/>
                <a:latin typeface="Arial" charset="0"/>
                <a:cs typeface="Arial" charset="0"/>
              </a:rPr>
            </a:br>
            <a:endParaRPr kumimoji="0" lang="fr-FR" sz="1800" b="0"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a:xfrm>
            <a:off x="1043608" y="630213"/>
            <a:ext cx="7262773" cy="400110"/>
          </a:xfrm>
          <a:prstGeom prst="rect">
            <a:avLst/>
          </a:prstGeom>
        </p:spPr>
        <p:txBody>
          <a:bodyPr wrap="square">
            <a:spAutoFit/>
          </a:bodyPr>
          <a:lstStyle/>
          <a:p>
            <a:r>
              <a:rPr lang="en-US" sz="2000" b="1" dirty="0" smtClean="0">
                <a:solidFill>
                  <a:schemeClr val="tx1">
                    <a:lumMod val="65000"/>
                    <a:lumOff val="35000"/>
                  </a:schemeClr>
                </a:solidFill>
              </a:rPr>
              <a:t>“A </a:t>
            </a:r>
            <a:r>
              <a:rPr lang="en-US" sz="2000" b="1" dirty="0">
                <a:solidFill>
                  <a:schemeClr val="tx1">
                    <a:lumMod val="65000"/>
                    <a:lumOff val="35000"/>
                  </a:schemeClr>
                </a:solidFill>
              </a:rPr>
              <a:t>genome is only as good as its </a:t>
            </a:r>
            <a:r>
              <a:rPr lang="en-US" sz="2000" b="1" dirty="0" smtClean="0">
                <a:solidFill>
                  <a:schemeClr val="tx1">
                    <a:lumMod val="65000"/>
                    <a:lumOff val="35000"/>
                  </a:schemeClr>
                </a:solidFill>
              </a:rPr>
              <a:t>annotation.”  Lincoln Stein - 2001</a:t>
            </a:r>
            <a:endParaRPr lang="en-GB" sz="2000" b="1" dirty="0">
              <a:solidFill>
                <a:schemeClr val="tx1">
                  <a:lumMod val="65000"/>
                  <a:lumOff val="35000"/>
                </a:schemeClr>
              </a:solidFill>
            </a:endParaRPr>
          </a:p>
        </p:txBody>
      </p:sp>
      <p:sp>
        <p:nvSpPr>
          <p:cNvPr id="13" name="ZoneTexte 12"/>
          <p:cNvSpPr txBox="1"/>
          <p:nvPr/>
        </p:nvSpPr>
        <p:spPr>
          <a:xfrm>
            <a:off x="827584" y="1167598"/>
            <a:ext cx="3198248" cy="369332"/>
          </a:xfrm>
          <a:prstGeom prst="rect">
            <a:avLst/>
          </a:prstGeom>
          <a:noFill/>
        </p:spPr>
        <p:txBody>
          <a:bodyPr wrap="none" rtlCol="0">
            <a:spAutoFit/>
          </a:bodyPr>
          <a:lstStyle/>
          <a:p>
            <a:r>
              <a:rPr lang="fr-FR" b="1" dirty="0" err="1" smtClean="0">
                <a:solidFill>
                  <a:schemeClr val="tx1">
                    <a:lumMod val="75000"/>
                    <a:lumOff val="25000"/>
                  </a:schemeClr>
                </a:solidFill>
              </a:rPr>
              <a:t>Genome</a:t>
            </a:r>
            <a:r>
              <a:rPr lang="fr-FR" b="1" dirty="0" smtClean="0">
                <a:solidFill>
                  <a:schemeClr val="tx1">
                    <a:lumMod val="75000"/>
                    <a:lumOff val="25000"/>
                  </a:schemeClr>
                </a:solidFill>
              </a:rPr>
              <a:t> annotation </a:t>
            </a:r>
            <a:r>
              <a:rPr lang="fr-FR" b="1" dirty="0" err="1" smtClean="0">
                <a:solidFill>
                  <a:schemeClr val="tx1">
                    <a:lumMod val="75000"/>
                    <a:lumOff val="25000"/>
                  </a:schemeClr>
                </a:solidFill>
              </a:rPr>
              <a:t>isn’t</a:t>
            </a:r>
            <a:r>
              <a:rPr lang="fr-FR" b="1" dirty="0" smtClean="0">
                <a:solidFill>
                  <a:schemeClr val="tx1">
                    <a:lumMod val="75000"/>
                    <a:lumOff val="25000"/>
                  </a:schemeClr>
                </a:solidFill>
              </a:rPr>
              <a:t> </a:t>
            </a:r>
            <a:r>
              <a:rPr lang="fr-FR" b="1" dirty="0" err="1" smtClean="0">
                <a:solidFill>
                  <a:schemeClr val="tx1">
                    <a:lumMod val="75000"/>
                    <a:lumOff val="25000"/>
                  </a:schemeClr>
                </a:solidFill>
              </a:rPr>
              <a:t>static</a:t>
            </a:r>
            <a:r>
              <a:rPr lang="fr-FR" b="1" dirty="0" smtClean="0">
                <a:solidFill>
                  <a:schemeClr val="tx1">
                    <a:lumMod val="75000"/>
                    <a:lumOff val="25000"/>
                  </a:schemeClr>
                </a:solidFill>
              </a:rPr>
              <a:t>:</a:t>
            </a:r>
          </a:p>
        </p:txBody>
      </p:sp>
      <p:pic>
        <p:nvPicPr>
          <p:cNvPr id="180226" name="Picture 2" descr="C:\Users\0137536A\Documents\tair.PNG"/>
          <p:cNvPicPr>
            <a:picLocks noChangeAspect="1" noChangeArrowheads="1"/>
          </p:cNvPicPr>
          <p:nvPr/>
        </p:nvPicPr>
        <p:blipFill>
          <a:blip r:embed="rId3" cstate="print"/>
          <a:srcRect/>
          <a:stretch>
            <a:fillRect/>
          </a:stretch>
        </p:blipFill>
        <p:spPr bwMode="auto">
          <a:xfrm>
            <a:off x="179512" y="1815670"/>
            <a:ext cx="8964488" cy="2405418"/>
          </a:xfrm>
          <a:prstGeom prst="rect">
            <a:avLst/>
          </a:prstGeom>
          <a:noFill/>
        </p:spPr>
      </p:pic>
      <p:sp>
        <p:nvSpPr>
          <p:cNvPr id="14"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64</a:t>
            </a:fld>
            <a:endParaRPr lang="fr-FR" dirty="0"/>
          </a:p>
        </p:txBody>
      </p:sp>
    </p:spTree>
    <p:extLst>
      <p:ext uri="{BB962C8B-B14F-4D97-AF65-F5344CB8AC3E}">
        <p14:creationId xmlns:p14="http://schemas.microsoft.com/office/powerpoint/2010/main" val="527553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6"/>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Annotation </a:t>
            </a:r>
            <a:r>
              <a:rPr lang="en-US" kern="0" dirty="0" smtClean="0"/>
              <a:t>/ re-annotation</a:t>
            </a:r>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charset="0"/>
                <a:cs typeface="Arial" charset="0"/>
              </a:rPr>
              <a:t/>
            </a:r>
            <a:br>
              <a:rPr kumimoji="0" lang="fr-FR" sz="1800" b="0" i="0" u="none" strike="noStrike" cap="none" normalizeH="0" baseline="0" smtClean="0">
                <a:ln>
                  <a:noFill/>
                </a:ln>
                <a:solidFill>
                  <a:schemeClr val="tx1"/>
                </a:solidFill>
                <a:effectLst/>
                <a:latin typeface="Arial" charset="0"/>
                <a:cs typeface="Arial" charset="0"/>
              </a:rPr>
            </a:br>
            <a:endParaRPr kumimoji="0" lang="fr-FR" sz="1800" b="0"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a:xfrm>
            <a:off x="1043608" y="630213"/>
            <a:ext cx="7262773" cy="400110"/>
          </a:xfrm>
          <a:prstGeom prst="rect">
            <a:avLst/>
          </a:prstGeom>
        </p:spPr>
        <p:txBody>
          <a:bodyPr wrap="square">
            <a:spAutoFit/>
          </a:bodyPr>
          <a:lstStyle/>
          <a:p>
            <a:r>
              <a:rPr lang="en-US" sz="2000" b="1" dirty="0" smtClean="0">
                <a:solidFill>
                  <a:schemeClr val="tx1">
                    <a:lumMod val="65000"/>
                    <a:lumOff val="35000"/>
                  </a:schemeClr>
                </a:solidFill>
              </a:rPr>
              <a:t>“A </a:t>
            </a:r>
            <a:r>
              <a:rPr lang="en-US" sz="2000" b="1" dirty="0">
                <a:solidFill>
                  <a:schemeClr val="tx1">
                    <a:lumMod val="65000"/>
                    <a:lumOff val="35000"/>
                  </a:schemeClr>
                </a:solidFill>
              </a:rPr>
              <a:t>genome is only as good as its </a:t>
            </a:r>
            <a:r>
              <a:rPr lang="en-US" sz="2000" b="1" dirty="0" smtClean="0">
                <a:solidFill>
                  <a:schemeClr val="tx1">
                    <a:lumMod val="65000"/>
                    <a:lumOff val="35000"/>
                  </a:schemeClr>
                </a:solidFill>
              </a:rPr>
              <a:t>annotation.”  Lincoln Stein - 2001</a:t>
            </a:r>
            <a:endParaRPr lang="en-GB" sz="2000" b="1" dirty="0">
              <a:solidFill>
                <a:schemeClr val="tx1">
                  <a:lumMod val="65000"/>
                  <a:lumOff val="35000"/>
                </a:schemeClr>
              </a:solidFill>
            </a:endParaRPr>
          </a:p>
        </p:txBody>
      </p:sp>
      <p:sp>
        <p:nvSpPr>
          <p:cNvPr id="13" name="ZoneTexte 12"/>
          <p:cNvSpPr txBox="1"/>
          <p:nvPr/>
        </p:nvSpPr>
        <p:spPr>
          <a:xfrm>
            <a:off x="827584" y="1167598"/>
            <a:ext cx="3198248" cy="369332"/>
          </a:xfrm>
          <a:prstGeom prst="rect">
            <a:avLst/>
          </a:prstGeom>
          <a:noFill/>
        </p:spPr>
        <p:txBody>
          <a:bodyPr wrap="none" rtlCol="0">
            <a:spAutoFit/>
          </a:bodyPr>
          <a:lstStyle/>
          <a:p>
            <a:r>
              <a:rPr lang="fr-FR" b="1" dirty="0" err="1" smtClean="0">
                <a:solidFill>
                  <a:schemeClr val="tx1">
                    <a:lumMod val="75000"/>
                    <a:lumOff val="25000"/>
                  </a:schemeClr>
                </a:solidFill>
              </a:rPr>
              <a:t>Genome</a:t>
            </a:r>
            <a:r>
              <a:rPr lang="fr-FR" b="1" dirty="0" smtClean="0">
                <a:solidFill>
                  <a:schemeClr val="tx1">
                    <a:lumMod val="75000"/>
                    <a:lumOff val="25000"/>
                  </a:schemeClr>
                </a:solidFill>
              </a:rPr>
              <a:t> annotation </a:t>
            </a:r>
            <a:r>
              <a:rPr lang="fr-FR" b="1" dirty="0" err="1" smtClean="0">
                <a:solidFill>
                  <a:schemeClr val="tx1">
                    <a:lumMod val="75000"/>
                    <a:lumOff val="25000"/>
                  </a:schemeClr>
                </a:solidFill>
              </a:rPr>
              <a:t>isn’t</a:t>
            </a:r>
            <a:r>
              <a:rPr lang="fr-FR" b="1" dirty="0" smtClean="0">
                <a:solidFill>
                  <a:schemeClr val="tx1">
                    <a:lumMod val="75000"/>
                    <a:lumOff val="25000"/>
                  </a:schemeClr>
                </a:solidFill>
              </a:rPr>
              <a:t> </a:t>
            </a:r>
            <a:r>
              <a:rPr lang="fr-FR" b="1" dirty="0" err="1" smtClean="0">
                <a:solidFill>
                  <a:schemeClr val="tx1">
                    <a:lumMod val="75000"/>
                    <a:lumOff val="25000"/>
                  </a:schemeClr>
                </a:solidFill>
              </a:rPr>
              <a:t>static</a:t>
            </a:r>
            <a:r>
              <a:rPr lang="fr-FR" b="1" dirty="0" smtClean="0">
                <a:solidFill>
                  <a:schemeClr val="tx1">
                    <a:lumMod val="75000"/>
                    <a:lumOff val="25000"/>
                  </a:schemeClr>
                </a:solidFill>
              </a:rPr>
              <a:t>:</a:t>
            </a:r>
          </a:p>
        </p:txBody>
      </p:sp>
      <p:pic>
        <p:nvPicPr>
          <p:cNvPr id="180226" name="Picture 2" descr="C:\Users\0137536A\Documents\tair.PNG"/>
          <p:cNvPicPr>
            <a:picLocks noChangeAspect="1" noChangeArrowheads="1"/>
          </p:cNvPicPr>
          <p:nvPr/>
        </p:nvPicPr>
        <p:blipFill>
          <a:blip r:embed="rId3" cstate="print"/>
          <a:srcRect/>
          <a:stretch>
            <a:fillRect/>
          </a:stretch>
        </p:blipFill>
        <p:spPr bwMode="auto">
          <a:xfrm>
            <a:off x="179512" y="1815670"/>
            <a:ext cx="8964488" cy="2405418"/>
          </a:xfrm>
          <a:prstGeom prst="rect">
            <a:avLst/>
          </a:prstGeom>
          <a:noFill/>
        </p:spPr>
      </p:pic>
      <p:sp>
        <p:nvSpPr>
          <p:cNvPr id="15" name="ZoneTexte 14"/>
          <p:cNvSpPr txBox="1"/>
          <p:nvPr/>
        </p:nvSpPr>
        <p:spPr>
          <a:xfrm>
            <a:off x="1619672" y="4221088"/>
            <a:ext cx="5904373" cy="1754326"/>
          </a:xfrm>
          <a:prstGeom prst="rect">
            <a:avLst/>
          </a:prstGeom>
          <a:noFill/>
        </p:spPr>
        <p:txBody>
          <a:bodyPr wrap="none" rtlCol="0">
            <a:spAutoFit/>
          </a:bodyPr>
          <a:lstStyle/>
          <a:p>
            <a:r>
              <a:rPr lang="fr-FR" u="sng" dirty="0" smtClean="0">
                <a:solidFill>
                  <a:schemeClr val="tx1">
                    <a:lumMod val="75000"/>
                    <a:lumOff val="25000"/>
                  </a:schemeClr>
                </a:solidFill>
              </a:rPr>
              <a:t>Exemple for </a:t>
            </a:r>
            <a:r>
              <a:rPr lang="fr-FR" u="sng" dirty="0" err="1" smtClean="0">
                <a:solidFill>
                  <a:schemeClr val="tx1">
                    <a:lumMod val="75000"/>
                    <a:lumOff val="25000"/>
                  </a:schemeClr>
                </a:solidFill>
              </a:rPr>
              <a:t>sequencing</a:t>
            </a:r>
            <a:r>
              <a:rPr lang="fr-FR" u="sng" dirty="0" smtClean="0">
                <a:solidFill>
                  <a:schemeClr val="tx1">
                    <a:lumMod val="75000"/>
                    <a:lumOff val="25000"/>
                  </a:schemeClr>
                </a:solidFill>
              </a:rPr>
              <a:t> </a:t>
            </a:r>
            <a:r>
              <a:rPr lang="fr-FR" u="sng" dirty="0" err="1" smtClean="0">
                <a:solidFill>
                  <a:schemeClr val="tx1">
                    <a:lumMod val="75000"/>
                    <a:lumOff val="25000"/>
                  </a:schemeClr>
                </a:solidFill>
              </a:rPr>
              <a:t>technology</a:t>
            </a:r>
            <a:r>
              <a:rPr lang="fr-FR" u="sng" dirty="0" smtClean="0">
                <a:solidFill>
                  <a:schemeClr val="tx1">
                    <a:lumMod val="75000"/>
                    <a:lumOff val="25000"/>
                  </a:schemeClr>
                </a:solidFill>
              </a:rPr>
              <a:t>:</a:t>
            </a:r>
          </a:p>
          <a:p>
            <a:endParaRPr lang="fr-FR" dirty="0" smtClean="0">
              <a:solidFill>
                <a:schemeClr val="tx1">
                  <a:lumMod val="75000"/>
                  <a:lumOff val="25000"/>
                </a:schemeClr>
              </a:solidFill>
            </a:endParaRPr>
          </a:p>
          <a:p>
            <a:r>
              <a:rPr lang="fr-FR" dirty="0" smtClean="0">
                <a:solidFill>
                  <a:schemeClr val="tx1">
                    <a:lumMod val="75000"/>
                    <a:lumOff val="25000"/>
                  </a:schemeClr>
                </a:solidFill>
              </a:rPr>
              <a:t>	Sanger -&gt; Roche 454 -&gt; Illumina -&gt; </a:t>
            </a:r>
            <a:r>
              <a:rPr lang="fr-FR" dirty="0" err="1" smtClean="0">
                <a:solidFill>
                  <a:schemeClr val="tx1">
                    <a:lumMod val="75000"/>
                    <a:lumOff val="25000"/>
                  </a:schemeClr>
                </a:solidFill>
              </a:rPr>
              <a:t>PacBio</a:t>
            </a:r>
            <a:endParaRPr lang="fr-FR" dirty="0" smtClean="0">
              <a:solidFill>
                <a:schemeClr val="tx1">
                  <a:lumMod val="75000"/>
                  <a:lumOff val="25000"/>
                </a:schemeClr>
              </a:solidFill>
            </a:endParaRPr>
          </a:p>
          <a:p>
            <a:endParaRPr lang="fr-FR" dirty="0" smtClean="0">
              <a:solidFill>
                <a:schemeClr val="tx1">
                  <a:lumMod val="75000"/>
                  <a:lumOff val="25000"/>
                </a:schemeClr>
              </a:solidFill>
            </a:endParaRPr>
          </a:p>
          <a:p>
            <a:pPr>
              <a:buFont typeface="Arial" pitchFamily="34" charset="0"/>
              <a:buChar char="•"/>
            </a:pPr>
            <a:r>
              <a:rPr lang="fr-FR" dirty="0" smtClean="0">
                <a:solidFill>
                  <a:schemeClr val="tx1">
                    <a:lumMod val="75000"/>
                    <a:lumOff val="25000"/>
                  </a:schemeClr>
                </a:solidFill>
              </a:rPr>
              <a:t> </a:t>
            </a:r>
            <a:r>
              <a:rPr lang="fr-FR" dirty="0" err="1" smtClean="0">
                <a:solidFill>
                  <a:schemeClr val="tx1">
                    <a:lumMod val="75000"/>
                    <a:lumOff val="25000"/>
                  </a:schemeClr>
                </a:solidFill>
              </a:rPr>
              <a:t>Increase</a:t>
            </a:r>
            <a:r>
              <a:rPr lang="fr-FR" dirty="0" smtClean="0">
                <a:solidFill>
                  <a:schemeClr val="tx1">
                    <a:lumMod val="75000"/>
                    <a:lumOff val="25000"/>
                  </a:schemeClr>
                </a:solidFill>
              </a:rPr>
              <a:t> of the </a:t>
            </a:r>
            <a:r>
              <a:rPr lang="fr-FR" dirty="0" err="1" smtClean="0">
                <a:solidFill>
                  <a:schemeClr val="tx1">
                    <a:lumMod val="75000"/>
                    <a:lumOff val="25000"/>
                  </a:schemeClr>
                </a:solidFill>
              </a:rPr>
              <a:t>read</a:t>
            </a:r>
            <a:r>
              <a:rPr lang="fr-FR" dirty="0" smtClean="0">
                <a:solidFill>
                  <a:schemeClr val="tx1">
                    <a:lumMod val="75000"/>
                    <a:lumOff val="25000"/>
                  </a:schemeClr>
                </a:solidFill>
              </a:rPr>
              <a:t> </a:t>
            </a:r>
            <a:r>
              <a:rPr lang="fr-FR" dirty="0" err="1" smtClean="0">
                <a:solidFill>
                  <a:schemeClr val="tx1">
                    <a:lumMod val="75000"/>
                    <a:lumOff val="25000"/>
                  </a:schemeClr>
                </a:solidFill>
              </a:rPr>
              <a:t>lenght</a:t>
            </a:r>
            <a:r>
              <a:rPr lang="fr-FR" dirty="0" smtClean="0">
                <a:solidFill>
                  <a:schemeClr val="tx1">
                    <a:lumMod val="75000"/>
                    <a:lumOff val="25000"/>
                  </a:schemeClr>
                </a:solidFill>
              </a:rPr>
              <a:t> and </a:t>
            </a:r>
            <a:r>
              <a:rPr lang="fr-FR" dirty="0" err="1" smtClean="0">
                <a:solidFill>
                  <a:schemeClr val="tx1">
                    <a:lumMod val="75000"/>
                    <a:lumOff val="25000"/>
                  </a:schemeClr>
                </a:solidFill>
              </a:rPr>
              <a:t>quality</a:t>
            </a:r>
            <a:endParaRPr lang="fr-FR" dirty="0" smtClean="0">
              <a:solidFill>
                <a:schemeClr val="tx1">
                  <a:lumMod val="75000"/>
                  <a:lumOff val="25000"/>
                </a:schemeClr>
              </a:solidFill>
            </a:endParaRPr>
          </a:p>
          <a:p>
            <a:pPr>
              <a:buFont typeface="Arial" pitchFamily="34" charset="0"/>
              <a:buChar char="•"/>
            </a:pPr>
            <a:r>
              <a:rPr lang="fr-FR" dirty="0" smtClean="0">
                <a:solidFill>
                  <a:schemeClr val="tx1">
                    <a:lumMod val="75000"/>
                    <a:lumOff val="25000"/>
                  </a:schemeClr>
                </a:solidFill>
              </a:rPr>
              <a:t> </a:t>
            </a:r>
            <a:r>
              <a:rPr lang="fr-FR" dirty="0" err="1" smtClean="0">
                <a:solidFill>
                  <a:schemeClr val="tx1">
                    <a:lumMod val="75000"/>
                    <a:lumOff val="25000"/>
                  </a:schemeClr>
                </a:solidFill>
              </a:rPr>
              <a:t>Lower</a:t>
            </a:r>
            <a:r>
              <a:rPr lang="fr-FR" dirty="0" smtClean="0">
                <a:solidFill>
                  <a:schemeClr val="tx1">
                    <a:lumMod val="75000"/>
                    <a:lumOff val="25000"/>
                  </a:schemeClr>
                </a:solidFill>
              </a:rPr>
              <a:t> </a:t>
            </a:r>
            <a:r>
              <a:rPr lang="fr-FR" dirty="0" err="1" smtClean="0">
                <a:solidFill>
                  <a:schemeClr val="tx1">
                    <a:lumMod val="75000"/>
                    <a:lumOff val="25000"/>
                  </a:schemeClr>
                </a:solidFill>
              </a:rPr>
              <a:t>sequencing</a:t>
            </a:r>
            <a:r>
              <a:rPr lang="fr-FR" dirty="0" smtClean="0">
                <a:solidFill>
                  <a:schemeClr val="tx1">
                    <a:lumMod val="75000"/>
                    <a:lumOff val="25000"/>
                  </a:schemeClr>
                </a:solidFill>
              </a:rPr>
              <a:t> </a:t>
            </a:r>
            <a:r>
              <a:rPr lang="fr-FR" dirty="0" err="1" smtClean="0">
                <a:solidFill>
                  <a:schemeClr val="tx1">
                    <a:lumMod val="75000"/>
                    <a:lumOff val="25000"/>
                  </a:schemeClr>
                </a:solidFill>
              </a:rPr>
              <a:t>cost</a:t>
            </a:r>
            <a:r>
              <a:rPr lang="fr-FR" dirty="0" smtClean="0">
                <a:solidFill>
                  <a:schemeClr val="tx1">
                    <a:lumMod val="75000"/>
                    <a:lumOff val="25000"/>
                  </a:schemeClr>
                </a:solidFill>
              </a:rPr>
              <a:t> </a:t>
            </a:r>
            <a:r>
              <a:rPr lang="fr-FR" dirty="0" err="1" smtClean="0">
                <a:solidFill>
                  <a:schemeClr val="tx1">
                    <a:lumMod val="75000"/>
                    <a:lumOff val="25000"/>
                  </a:schemeClr>
                </a:solidFill>
              </a:rPr>
              <a:t>allow</a:t>
            </a:r>
            <a:r>
              <a:rPr lang="fr-FR" dirty="0" smtClean="0">
                <a:solidFill>
                  <a:schemeClr val="tx1">
                    <a:lumMod val="75000"/>
                    <a:lumOff val="25000"/>
                  </a:schemeClr>
                </a:solidFill>
              </a:rPr>
              <a:t> to </a:t>
            </a:r>
            <a:r>
              <a:rPr lang="fr-FR" dirty="0" err="1" smtClean="0">
                <a:solidFill>
                  <a:schemeClr val="tx1">
                    <a:lumMod val="75000"/>
                    <a:lumOff val="25000"/>
                  </a:schemeClr>
                </a:solidFill>
              </a:rPr>
              <a:t>increase</a:t>
            </a:r>
            <a:r>
              <a:rPr lang="fr-FR" dirty="0" smtClean="0">
                <a:solidFill>
                  <a:schemeClr val="tx1">
                    <a:lumMod val="75000"/>
                    <a:lumOff val="25000"/>
                  </a:schemeClr>
                </a:solidFill>
              </a:rPr>
              <a:t> the </a:t>
            </a:r>
            <a:r>
              <a:rPr lang="fr-FR" dirty="0" err="1" smtClean="0">
                <a:solidFill>
                  <a:schemeClr val="tx1">
                    <a:lumMod val="75000"/>
                    <a:lumOff val="25000"/>
                  </a:schemeClr>
                </a:solidFill>
              </a:rPr>
              <a:t>amount</a:t>
            </a:r>
            <a:r>
              <a:rPr lang="fr-FR" dirty="0" smtClean="0">
                <a:solidFill>
                  <a:schemeClr val="tx1">
                    <a:lumMod val="75000"/>
                    <a:lumOff val="25000"/>
                  </a:schemeClr>
                </a:solidFill>
              </a:rPr>
              <a:t> of data</a:t>
            </a:r>
            <a:endParaRPr lang="fr-FR" dirty="0">
              <a:solidFill>
                <a:schemeClr val="tx1">
                  <a:lumMod val="75000"/>
                  <a:lumOff val="25000"/>
                </a:schemeClr>
              </a:solidFill>
            </a:endParaRPr>
          </a:p>
        </p:txBody>
      </p:sp>
      <p:sp>
        <p:nvSpPr>
          <p:cNvPr id="17" name="ZoneTexte 16"/>
          <p:cNvSpPr txBox="1"/>
          <p:nvPr/>
        </p:nvSpPr>
        <p:spPr>
          <a:xfrm>
            <a:off x="2315357" y="6197242"/>
            <a:ext cx="4513287" cy="400110"/>
          </a:xfrm>
          <a:prstGeom prst="rect">
            <a:avLst/>
          </a:prstGeom>
          <a:noFill/>
        </p:spPr>
        <p:txBody>
          <a:bodyPr wrap="none" rtlCol="0">
            <a:spAutoFit/>
          </a:bodyPr>
          <a:lstStyle/>
          <a:p>
            <a:r>
              <a:rPr lang="fr-FR" sz="2000" b="1" dirty="0" err="1" smtClean="0">
                <a:solidFill>
                  <a:schemeClr val="tx1">
                    <a:lumMod val="75000"/>
                    <a:lumOff val="25000"/>
                  </a:schemeClr>
                </a:solidFill>
              </a:rPr>
              <a:t>Better</a:t>
            </a:r>
            <a:r>
              <a:rPr lang="fr-FR" sz="2000" b="1" dirty="0" smtClean="0">
                <a:solidFill>
                  <a:schemeClr val="tx1">
                    <a:lumMod val="75000"/>
                    <a:lumOff val="25000"/>
                  </a:schemeClr>
                </a:solidFill>
              </a:rPr>
              <a:t> </a:t>
            </a:r>
            <a:r>
              <a:rPr lang="fr-FR" sz="2000" b="1" dirty="0" err="1" smtClean="0">
                <a:solidFill>
                  <a:schemeClr val="tx1">
                    <a:lumMod val="75000"/>
                    <a:lumOff val="25000"/>
                  </a:schemeClr>
                </a:solidFill>
              </a:rPr>
              <a:t>genome</a:t>
            </a:r>
            <a:r>
              <a:rPr lang="fr-FR" sz="2000" b="1" dirty="0" smtClean="0">
                <a:solidFill>
                  <a:schemeClr val="tx1">
                    <a:lumMod val="75000"/>
                    <a:lumOff val="25000"/>
                  </a:schemeClr>
                </a:solidFill>
              </a:rPr>
              <a:t> </a:t>
            </a:r>
            <a:r>
              <a:rPr lang="fr-FR" sz="2000" b="1" dirty="0" err="1" smtClean="0">
                <a:solidFill>
                  <a:schemeClr val="tx1">
                    <a:lumMod val="75000"/>
                    <a:lumOff val="25000"/>
                  </a:schemeClr>
                </a:solidFill>
              </a:rPr>
              <a:t>assembly</a:t>
            </a:r>
            <a:r>
              <a:rPr lang="fr-FR" sz="2000" b="1" dirty="0" smtClean="0">
                <a:solidFill>
                  <a:schemeClr val="tx1">
                    <a:lumMod val="75000"/>
                    <a:lumOff val="25000"/>
                  </a:schemeClr>
                </a:solidFill>
              </a:rPr>
              <a:t> and annotation</a:t>
            </a:r>
            <a:endParaRPr lang="fr-FR" sz="2000" b="1" dirty="0">
              <a:solidFill>
                <a:schemeClr val="tx1">
                  <a:lumMod val="75000"/>
                  <a:lumOff val="25000"/>
                </a:schemeClr>
              </a:solidFill>
            </a:endParaRPr>
          </a:p>
        </p:txBody>
      </p:sp>
      <p:sp>
        <p:nvSpPr>
          <p:cNvPr id="14"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65</a:t>
            </a:fld>
            <a:endParaRPr lang="fr-FR" dirty="0"/>
          </a:p>
        </p:txBody>
      </p:sp>
    </p:spTree>
    <p:extLst>
      <p:ext uri="{BB962C8B-B14F-4D97-AF65-F5344CB8AC3E}">
        <p14:creationId xmlns:p14="http://schemas.microsoft.com/office/powerpoint/2010/main" val="39692778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t>
            </a:r>
            <a:r>
              <a:rPr lang="en-US" i="1" kern="0" dirty="0" err="1" smtClean="0"/>
              <a:t>Ectocarpus</a:t>
            </a:r>
            <a:r>
              <a:rPr lang="en-US" kern="0" dirty="0" smtClean="0"/>
              <a:t> </a:t>
            </a:r>
            <a:r>
              <a:rPr lang="en-US" kern="0" dirty="0" smtClean="0"/>
              <a:t>genome and annotation</a:t>
            </a:r>
            <a:endParaRPr lang="en-US" i="1" kern="0" dirty="0" smtClean="0"/>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1520" y="620688"/>
            <a:ext cx="4572000" cy="1477328"/>
          </a:xfrm>
          <a:prstGeom prst="rect">
            <a:avLst/>
          </a:prstGeom>
        </p:spPr>
        <p:txBody>
          <a:bodyPr>
            <a:spAutoFit/>
          </a:bodyPr>
          <a:lstStyle/>
          <a:p>
            <a:pPr marL="285750" indent="-285750"/>
            <a:r>
              <a:rPr lang="en-GB" dirty="0" smtClean="0">
                <a:solidFill>
                  <a:schemeClr val="tx1">
                    <a:lumMod val="65000"/>
                    <a:lumOff val="35000"/>
                  </a:schemeClr>
                </a:solidFill>
              </a:rPr>
              <a:t>Annotation (2007):</a:t>
            </a:r>
          </a:p>
          <a:p>
            <a:pPr marL="285750" indent="-285750">
              <a:buFont typeface="Arial" panose="020B0604020202020204" pitchFamily="34" charset="0"/>
              <a:buChar char="•"/>
            </a:pPr>
            <a:r>
              <a:rPr lang="en-GB" dirty="0" smtClean="0">
                <a:solidFill>
                  <a:schemeClr val="tx1">
                    <a:lumMod val="65000"/>
                    <a:lumOff val="35000"/>
                  </a:schemeClr>
                </a:solidFill>
              </a:rPr>
              <a:t>16,287 genes</a:t>
            </a:r>
          </a:p>
          <a:p>
            <a:pPr marL="742950" lvl="1" indent="-285750">
              <a:buFont typeface="Arial" panose="020B0604020202020204" pitchFamily="34" charset="0"/>
              <a:buChar char="•"/>
            </a:pPr>
            <a:r>
              <a:rPr lang="en-GB" dirty="0" smtClean="0">
                <a:solidFill>
                  <a:schemeClr val="tx1">
                    <a:lumMod val="65000"/>
                    <a:lumOff val="35000"/>
                  </a:schemeClr>
                </a:solidFill>
              </a:rPr>
              <a:t>16,256 mRNA</a:t>
            </a:r>
          </a:p>
          <a:p>
            <a:pPr marL="742950" lvl="1" indent="-285750">
              <a:buFont typeface="Arial" panose="020B0604020202020204" pitchFamily="34" charset="0"/>
              <a:buChar char="•"/>
            </a:pPr>
            <a:r>
              <a:rPr lang="en-GB" dirty="0" smtClean="0">
                <a:solidFill>
                  <a:schemeClr val="tx1">
                    <a:lumMod val="65000"/>
                    <a:lumOff val="35000"/>
                  </a:schemeClr>
                </a:solidFill>
              </a:rPr>
              <a:t>5 </a:t>
            </a:r>
            <a:r>
              <a:rPr lang="en-GB" dirty="0" err="1" smtClean="0">
                <a:solidFill>
                  <a:schemeClr val="tx1">
                    <a:lumMod val="65000"/>
                    <a:lumOff val="35000"/>
                  </a:schemeClr>
                </a:solidFill>
              </a:rPr>
              <a:t>rRNA</a:t>
            </a:r>
            <a:endParaRPr lang="en-GB" dirty="0" smtClean="0">
              <a:solidFill>
                <a:schemeClr val="tx1">
                  <a:lumMod val="65000"/>
                  <a:lumOff val="35000"/>
                </a:schemeClr>
              </a:solidFill>
            </a:endParaRPr>
          </a:p>
          <a:p>
            <a:pPr marL="742950" lvl="1" indent="-285750">
              <a:buFont typeface="Arial" panose="020B0604020202020204" pitchFamily="34" charset="0"/>
              <a:buChar char="•"/>
            </a:pPr>
            <a:r>
              <a:rPr lang="en-GB" dirty="0" smtClean="0">
                <a:solidFill>
                  <a:schemeClr val="tx1">
                    <a:lumMod val="65000"/>
                    <a:lumOff val="35000"/>
                  </a:schemeClr>
                </a:solidFill>
              </a:rPr>
              <a:t>26 </a:t>
            </a:r>
            <a:r>
              <a:rPr lang="en-GB" dirty="0" err="1" smtClean="0">
                <a:solidFill>
                  <a:schemeClr val="tx1">
                    <a:lumMod val="65000"/>
                    <a:lumOff val="35000"/>
                  </a:schemeClr>
                </a:solidFill>
              </a:rPr>
              <a:t>miRNA</a:t>
            </a:r>
            <a:endParaRPr lang="en-GB" dirty="0" smtClean="0">
              <a:solidFill>
                <a:schemeClr val="tx1">
                  <a:lumMod val="65000"/>
                  <a:lumOff val="35000"/>
                </a:schemeClr>
              </a:solidFill>
            </a:endParaRPr>
          </a:p>
        </p:txBody>
      </p:sp>
      <p:pic>
        <p:nvPicPr>
          <p:cNvPr id="15" name="Picture 2" descr="http://www.oceans2025.org/images/Science%20review/national_facilities_ccap_john_day.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5574447" y="194306"/>
            <a:ext cx="2027554" cy="2880319"/>
          </a:xfrm>
          <a:prstGeom prst="rect">
            <a:avLst/>
          </a:prstGeom>
          <a:noFill/>
        </p:spPr>
      </p:pic>
      <p:sp>
        <p:nvSpPr>
          <p:cNvPr id="16"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66</a:t>
            </a:fld>
            <a:endParaRPr lang="fr-FR"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51520" y="2348880"/>
            <a:ext cx="4392488" cy="1077218"/>
          </a:xfrm>
          <a:prstGeom prst="rect">
            <a:avLst/>
          </a:prstGeom>
          <a:noFill/>
        </p:spPr>
        <p:txBody>
          <a:bodyPr wrap="square" rtlCol="0">
            <a:spAutoFit/>
          </a:bodyPr>
          <a:lstStyle/>
          <a:p>
            <a:r>
              <a:rPr lang="en-GB" sz="1600" dirty="0" smtClean="0">
                <a:solidFill>
                  <a:schemeClr val="tx1">
                    <a:lumMod val="65000"/>
                    <a:lumOff val="35000"/>
                  </a:schemeClr>
                </a:solidFill>
              </a:rPr>
              <a:t>Limits of the Sanger ESTs:</a:t>
            </a:r>
          </a:p>
          <a:p>
            <a:pPr marL="285750" indent="-285750">
              <a:buFont typeface="Arial" panose="020B0604020202020204" pitchFamily="34" charset="0"/>
              <a:buChar char="•"/>
            </a:pPr>
            <a:r>
              <a:rPr lang="en-GB" sz="1600" dirty="0" smtClean="0">
                <a:solidFill>
                  <a:schemeClr val="tx1">
                    <a:lumMod val="65000"/>
                    <a:lumOff val="35000"/>
                  </a:schemeClr>
                </a:solidFill>
              </a:rPr>
              <a:t>Half of the genes were covered by one or more EST (Optimistic - 57%)</a:t>
            </a:r>
          </a:p>
          <a:p>
            <a:pPr marL="285750" indent="-285750">
              <a:buFont typeface="Arial" panose="020B0604020202020204" pitchFamily="34" charset="0"/>
              <a:buChar char="•"/>
            </a:pPr>
            <a:r>
              <a:rPr lang="en-GB" sz="1600" dirty="0" smtClean="0">
                <a:solidFill>
                  <a:schemeClr val="tx1">
                    <a:lumMod val="65000"/>
                    <a:lumOff val="35000"/>
                  </a:schemeClr>
                </a:solidFill>
              </a:rPr>
              <a:t>Limited EST size (aver. 634bp)</a:t>
            </a:r>
            <a:endParaRPr lang="en-GB" sz="1600" dirty="0">
              <a:solidFill>
                <a:schemeClr val="tx1">
                  <a:lumMod val="65000"/>
                  <a:lumOff val="35000"/>
                </a:schemeClr>
              </a:solidFill>
            </a:endParaRPr>
          </a:p>
        </p:txBody>
      </p:sp>
      <p:sp>
        <p:nvSpPr>
          <p:cNvPr id="5" name="ZoneTexte 4"/>
          <p:cNvSpPr txBox="1"/>
          <p:nvPr/>
        </p:nvSpPr>
        <p:spPr>
          <a:xfrm>
            <a:off x="4919255" y="2711822"/>
            <a:ext cx="3797576" cy="1077218"/>
          </a:xfrm>
          <a:prstGeom prst="rect">
            <a:avLst/>
          </a:prstGeom>
          <a:noFill/>
        </p:spPr>
        <p:txBody>
          <a:bodyPr wrap="square" rtlCol="0">
            <a:spAutoFit/>
          </a:bodyPr>
          <a:lstStyle/>
          <a:p>
            <a:r>
              <a:rPr lang="en-GB" sz="1600" dirty="0" smtClean="0">
                <a:solidFill>
                  <a:schemeClr val="tx1">
                    <a:lumMod val="65000"/>
                    <a:lumOff val="35000"/>
                  </a:schemeClr>
                </a:solidFill>
              </a:rPr>
              <a:t>Presence of UTR is an indicator of gene completeness: </a:t>
            </a:r>
          </a:p>
          <a:p>
            <a:pPr marL="285750" indent="-285750">
              <a:buFont typeface="Arial" panose="020B0604020202020204" pitchFamily="34" charset="0"/>
              <a:buChar char="•"/>
            </a:pPr>
            <a:r>
              <a:rPr lang="en-GB" sz="1600" dirty="0" smtClean="0">
                <a:solidFill>
                  <a:schemeClr val="tx1">
                    <a:lumMod val="65000"/>
                    <a:lumOff val="35000"/>
                  </a:schemeClr>
                </a:solidFill>
              </a:rPr>
              <a:t>only 16% can be considered as complete in </a:t>
            </a:r>
            <a:r>
              <a:rPr lang="en-GB" sz="1600" i="1" dirty="0" err="1" smtClean="0">
                <a:solidFill>
                  <a:schemeClr val="tx1">
                    <a:lumMod val="65000"/>
                    <a:lumOff val="35000"/>
                  </a:schemeClr>
                </a:solidFill>
              </a:rPr>
              <a:t>Ectocarpus</a:t>
            </a:r>
            <a:endParaRPr lang="en-GB" sz="1600" i="1" dirty="0">
              <a:solidFill>
                <a:schemeClr val="tx1">
                  <a:lumMod val="65000"/>
                  <a:lumOff val="35000"/>
                </a:schemeClr>
              </a:solidFill>
            </a:endParaRPr>
          </a:p>
        </p:txBody>
      </p:sp>
      <p:pic>
        <p:nvPicPr>
          <p:cNvPr id="6" name="Picture 2" descr="Z:\Dropbox\Alex_thesis\Projects\annotation\eugène\EGN\utr_orcae-v1.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7304" t="4990" r="4946" b="8101"/>
          <a:stretch/>
        </p:blipFill>
        <p:spPr bwMode="auto">
          <a:xfrm>
            <a:off x="4932040" y="3789040"/>
            <a:ext cx="3772006" cy="29092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Z:\Dropbox\Alex_thesis\Projects\annotation\eugène\EGN\unigenes_coverage.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6823"/>
          <a:stretch/>
        </p:blipFill>
        <p:spPr bwMode="auto">
          <a:xfrm>
            <a:off x="395536" y="3501008"/>
            <a:ext cx="3554928" cy="33123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t>
            </a:r>
            <a:r>
              <a:rPr lang="en-US" i="1" kern="0" dirty="0" err="1" smtClean="0"/>
              <a:t>Ectocarpus</a:t>
            </a:r>
            <a:r>
              <a:rPr lang="en-US" kern="0" dirty="0" smtClean="0"/>
              <a:t> </a:t>
            </a:r>
            <a:r>
              <a:rPr lang="en-US" kern="0" dirty="0" smtClean="0"/>
              <a:t>genome and annotation</a:t>
            </a:r>
            <a:endParaRPr lang="en-US" i="1" kern="0" dirty="0" smtClean="0"/>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1520" y="620688"/>
            <a:ext cx="4572000" cy="1477328"/>
          </a:xfrm>
          <a:prstGeom prst="rect">
            <a:avLst/>
          </a:prstGeom>
        </p:spPr>
        <p:txBody>
          <a:bodyPr>
            <a:spAutoFit/>
          </a:bodyPr>
          <a:lstStyle/>
          <a:p>
            <a:pPr marL="285750" indent="-285750"/>
            <a:r>
              <a:rPr lang="en-GB" dirty="0" smtClean="0">
                <a:solidFill>
                  <a:schemeClr val="tx1">
                    <a:lumMod val="65000"/>
                    <a:lumOff val="35000"/>
                  </a:schemeClr>
                </a:solidFill>
              </a:rPr>
              <a:t>Annotation (2007):</a:t>
            </a:r>
          </a:p>
          <a:p>
            <a:pPr marL="285750" indent="-285750">
              <a:buFont typeface="Arial" panose="020B0604020202020204" pitchFamily="34" charset="0"/>
              <a:buChar char="•"/>
            </a:pPr>
            <a:r>
              <a:rPr lang="en-GB" dirty="0" smtClean="0">
                <a:solidFill>
                  <a:schemeClr val="tx1">
                    <a:lumMod val="65000"/>
                    <a:lumOff val="35000"/>
                  </a:schemeClr>
                </a:solidFill>
              </a:rPr>
              <a:t>16,287 genes</a:t>
            </a:r>
          </a:p>
          <a:p>
            <a:pPr marL="742950" lvl="1" indent="-285750">
              <a:buFont typeface="Arial" panose="020B0604020202020204" pitchFamily="34" charset="0"/>
              <a:buChar char="•"/>
            </a:pPr>
            <a:r>
              <a:rPr lang="en-GB" dirty="0" smtClean="0">
                <a:solidFill>
                  <a:schemeClr val="tx1">
                    <a:lumMod val="65000"/>
                    <a:lumOff val="35000"/>
                  </a:schemeClr>
                </a:solidFill>
              </a:rPr>
              <a:t>16,256 mRNA</a:t>
            </a:r>
          </a:p>
          <a:p>
            <a:pPr marL="742950" lvl="1" indent="-285750">
              <a:buFont typeface="Arial" panose="020B0604020202020204" pitchFamily="34" charset="0"/>
              <a:buChar char="•"/>
            </a:pPr>
            <a:r>
              <a:rPr lang="en-GB" dirty="0" smtClean="0">
                <a:solidFill>
                  <a:schemeClr val="tx1">
                    <a:lumMod val="65000"/>
                    <a:lumOff val="35000"/>
                  </a:schemeClr>
                </a:solidFill>
              </a:rPr>
              <a:t>5 </a:t>
            </a:r>
            <a:r>
              <a:rPr lang="en-GB" dirty="0" err="1" smtClean="0">
                <a:solidFill>
                  <a:schemeClr val="tx1">
                    <a:lumMod val="65000"/>
                    <a:lumOff val="35000"/>
                  </a:schemeClr>
                </a:solidFill>
              </a:rPr>
              <a:t>rRNA</a:t>
            </a:r>
            <a:endParaRPr lang="en-GB" dirty="0" smtClean="0">
              <a:solidFill>
                <a:schemeClr val="tx1">
                  <a:lumMod val="65000"/>
                  <a:lumOff val="35000"/>
                </a:schemeClr>
              </a:solidFill>
            </a:endParaRPr>
          </a:p>
          <a:p>
            <a:pPr marL="742950" lvl="1" indent="-285750">
              <a:buFont typeface="Arial" panose="020B0604020202020204" pitchFamily="34" charset="0"/>
              <a:buChar char="•"/>
            </a:pPr>
            <a:r>
              <a:rPr lang="en-GB" dirty="0" smtClean="0">
                <a:solidFill>
                  <a:schemeClr val="tx1">
                    <a:lumMod val="65000"/>
                    <a:lumOff val="35000"/>
                  </a:schemeClr>
                </a:solidFill>
              </a:rPr>
              <a:t>26 </a:t>
            </a:r>
            <a:r>
              <a:rPr lang="en-GB" dirty="0" err="1" smtClean="0">
                <a:solidFill>
                  <a:schemeClr val="tx1">
                    <a:lumMod val="65000"/>
                    <a:lumOff val="35000"/>
                  </a:schemeClr>
                </a:solidFill>
              </a:rPr>
              <a:t>miRNA</a:t>
            </a:r>
            <a:endParaRPr lang="en-GB" dirty="0" smtClean="0">
              <a:solidFill>
                <a:schemeClr val="tx1">
                  <a:lumMod val="65000"/>
                  <a:lumOff val="35000"/>
                </a:schemeClr>
              </a:solidFill>
            </a:endParaRPr>
          </a:p>
        </p:txBody>
      </p:sp>
      <p:pic>
        <p:nvPicPr>
          <p:cNvPr id="15" name="Picture 2" descr="http://www.oceans2025.org/images/Science%20review/national_facilities_ccap_john_day.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5574447" y="194306"/>
            <a:ext cx="2027554" cy="2880319"/>
          </a:xfrm>
          <a:prstGeom prst="rect">
            <a:avLst/>
          </a:prstGeom>
          <a:noFill/>
        </p:spPr>
      </p:pic>
      <p:sp>
        <p:nvSpPr>
          <p:cNvPr id="16" name="Espace réservé du numéro de diapositive 4"/>
          <p:cNvSpPr>
            <a:spLocks noGrp="1"/>
          </p:cNvSpPr>
          <p:nvPr>
            <p:ph type="sldNum" sz="quarter" idx="12"/>
          </p:nvPr>
        </p:nvSpPr>
        <p:spPr>
          <a:xfrm>
            <a:off x="6553200" y="6356350"/>
            <a:ext cx="2133600" cy="365125"/>
          </a:xfrm>
        </p:spPr>
        <p:txBody>
          <a:bodyPr/>
          <a:lstStyle/>
          <a:p>
            <a:fld id="{2BFA64F5-C1DA-44D3-98D8-4DF6E2B5E1F4}" type="slidenum">
              <a:rPr lang="fr-FR" smtClean="0"/>
              <a:pPr/>
              <a:t>67</a:t>
            </a:fld>
            <a:endParaRPr lang="fr-FR"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7" name="Rectangle 6"/>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77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t>
            </a:r>
            <a:r>
              <a:rPr lang="en-US" i="1" kern="0" dirty="0" err="1" smtClean="0"/>
              <a:t>Ectocarpus</a:t>
            </a:r>
            <a:r>
              <a:rPr lang="en-US" i="1" kern="0" dirty="0" smtClean="0"/>
              <a:t> </a:t>
            </a:r>
            <a:r>
              <a:rPr lang="en-US" kern="0" dirty="0" smtClean="0"/>
              <a:t>re-annotation project – RNA-</a:t>
            </a:r>
            <a:r>
              <a:rPr lang="en-US" kern="0" dirty="0" err="1" smtClean="0"/>
              <a:t>seq</a:t>
            </a:r>
            <a:r>
              <a:rPr lang="en-US" kern="0" dirty="0" smtClean="0"/>
              <a:t> data</a:t>
            </a:r>
            <a:endParaRPr lang="en-US" i="1"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numéro de diapositive 3"/>
          <p:cNvSpPr>
            <a:spLocks noGrp="1"/>
          </p:cNvSpPr>
          <p:nvPr>
            <p:ph type="sldNum" sz="quarter" idx="12"/>
          </p:nvPr>
        </p:nvSpPr>
        <p:spPr>
          <a:xfrm>
            <a:off x="6553200" y="6356350"/>
            <a:ext cx="2133600" cy="365125"/>
          </a:xfrm>
        </p:spPr>
        <p:txBody>
          <a:bodyPr/>
          <a:lstStyle/>
          <a:p>
            <a:fld id="{2BFA64F5-C1DA-44D3-98D8-4DF6E2B5E1F4}" type="slidenum">
              <a:rPr lang="fr-FR" smtClean="0"/>
              <a:pPr/>
              <a:t>68</a:t>
            </a:fld>
            <a:endParaRPr lang="fr-FR" dirty="0"/>
          </a:p>
        </p:txBody>
      </p:sp>
      <p:pic>
        <p:nvPicPr>
          <p:cNvPr id="35" name="Picture 2" descr="Z:\Dropbox\Alex_thesis\images\ecto_life_cycle.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48868" y="2274197"/>
            <a:ext cx="5616624" cy="3747091"/>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p:cNvSpPr txBox="1"/>
          <p:nvPr/>
        </p:nvSpPr>
        <p:spPr>
          <a:xfrm>
            <a:off x="3305052" y="1700808"/>
            <a:ext cx="1800686" cy="338554"/>
          </a:xfrm>
          <a:prstGeom prst="rect">
            <a:avLst/>
          </a:prstGeom>
          <a:noFill/>
        </p:spPr>
        <p:txBody>
          <a:bodyPr wrap="none" rtlCol="0">
            <a:spAutoFit/>
          </a:bodyPr>
          <a:lstStyle/>
          <a:p>
            <a:r>
              <a:rPr lang="en-GB" sz="1600" dirty="0" smtClean="0">
                <a:solidFill>
                  <a:srgbClr val="27A9E1"/>
                </a:solidFill>
                <a:latin typeface="Calibri" panose="020F0502020204030204" pitchFamily="34" charset="0"/>
              </a:rPr>
              <a:t>GA immature male</a:t>
            </a:r>
            <a:endParaRPr lang="en-GB" sz="1600" dirty="0">
              <a:solidFill>
                <a:srgbClr val="27A9E1"/>
              </a:solidFill>
              <a:latin typeface="Calibri" panose="020F0502020204030204" pitchFamily="34" charset="0"/>
            </a:endParaRPr>
          </a:p>
        </p:txBody>
      </p:sp>
      <p:sp>
        <p:nvSpPr>
          <p:cNvPr id="40" name="ZoneTexte 39"/>
          <p:cNvSpPr txBox="1"/>
          <p:nvPr/>
        </p:nvSpPr>
        <p:spPr>
          <a:xfrm>
            <a:off x="6069906" y="1700808"/>
            <a:ext cx="1960665" cy="338554"/>
          </a:xfrm>
          <a:prstGeom prst="rect">
            <a:avLst/>
          </a:prstGeom>
          <a:noFill/>
        </p:spPr>
        <p:txBody>
          <a:bodyPr wrap="none" rtlCol="0">
            <a:spAutoFit/>
          </a:bodyPr>
          <a:lstStyle/>
          <a:p>
            <a:r>
              <a:rPr lang="en-GB" sz="1600" dirty="0" smtClean="0">
                <a:solidFill>
                  <a:srgbClr val="EC008B"/>
                </a:solidFill>
                <a:latin typeface="Calibri" panose="020F0502020204030204" pitchFamily="34" charset="0"/>
              </a:rPr>
              <a:t>GA immature female</a:t>
            </a:r>
            <a:endParaRPr lang="en-GB" sz="1600" dirty="0">
              <a:solidFill>
                <a:srgbClr val="EC008B"/>
              </a:solidFill>
              <a:latin typeface="Calibri" panose="020F0502020204030204" pitchFamily="34" charset="0"/>
            </a:endParaRPr>
          </a:p>
        </p:txBody>
      </p:sp>
      <p:sp>
        <p:nvSpPr>
          <p:cNvPr id="41" name="ZoneTexte 40"/>
          <p:cNvSpPr txBox="1"/>
          <p:nvPr/>
        </p:nvSpPr>
        <p:spPr>
          <a:xfrm>
            <a:off x="6198147" y="6126826"/>
            <a:ext cx="1704184" cy="338554"/>
          </a:xfrm>
          <a:prstGeom prst="rect">
            <a:avLst/>
          </a:prstGeom>
          <a:noFill/>
        </p:spPr>
        <p:txBody>
          <a:bodyPr wrap="none" rtlCol="0">
            <a:spAutoFit/>
          </a:bodyPr>
          <a:lstStyle/>
          <a:p>
            <a:r>
              <a:rPr lang="en-GB" sz="1600" dirty="0" smtClean="0">
                <a:solidFill>
                  <a:srgbClr val="EC008B"/>
                </a:solidFill>
                <a:latin typeface="Calibri" panose="020F0502020204030204" pitchFamily="34" charset="0"/>
              </a:rPr>
              <a:t>GA mature female</a:t>
            </a:r>
            <a:endParaRPr lang="en-GB" sz="1600" dirty="0">
              <a:solidFill>
                <a:srgbClr val="EC008B"/>
              </a:solidFill>
              <a:latin typeface="Calibri" panose="020F0502020204030204" pitchFamily="34" charset="0"/>
            </a:endParaRPr>
          </a:p>
        </p:txBody>
      </p:sp>
      <p:sp>
        <p:nvSpPr>
          <p:cNvPr id="42" name="ZoneTexte 41"/>
          <p:cNvSpPr txBox="1"/>
          <p:nvPr/>
        </p:nvSpPr>
        <p:spPr>
          <a:xfrm>
            <a:off x="3394298" y="6433253"/>
            <a:ext cx="1637179" cy="338554"/>
          </a:xfrm>
          <a:prstGeom prst="rect">
            <a:avLst/>
          </a:prstGeom>
          <a:noFill/>
        </p:spPr>
        <p:txBody>
          <a:bodyPr wrap="none" rtlCol="0">
            <a:spAutoFit/>
          </a:bodyPr>
          <a:lstStyle/>
          <a:p>
            <a:r>
              <a:rPr lang="en-GB" sz="1600" dirty="0" smtClean="0">
                <a:solidFill>
                  <a:srgbClr val="27A9E1"/>
                </a:solidFill>
                <a:latin typeface="Calibri" panose="020F0502020204030204" pitchFamily="34" charset="0"/>
              </a:rPr>
              <a:t>GA mature male </a:t>
            </a:r>
            <a:endParaRPr lang="en-GB" sz="1600" dirty="0">
              <a:solidFill>
                <a:srgbClr val="27A9E1"/>
              </a:solidFill>
              <a:latin typeface="Calibri" panose="020F0502020204030204" pitchFamily="34" charset="0"/>
            </a:endParaRPr>
          </a:p>
        </p:txBody>
      </p:sp>
      <p:cxnSp>
        <p:nvCxnSpPr>
          <p:cNvPr id="43" name="Connecteur droit avec flèche 42"/>
          <p:cNvCxnSpPr>
            <a:endCxn id="39" idx="2"/>
          </p:cNvCxnSpPr>
          <p:nvPr/>
        </p:nvCxnSpPr>
        <p:spPr>
          <a:xfrm flipH="1" flipV="1">
            <a:off x="4205395" y="2039362"/>
            <a:ext cx="639604" cy="1044068"/>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Connecteur droit avec flèche 43"/>
          <p:cNvCxnSpPr>
            <a:endCxn id="40" idx="2"/>
          </p:cNvCxnSpPr>
          <p:nvPr/>
        </p:nvCxnSpPr>
        <p:spPr>
          <a:xfrm flipV="1">
            <a:off x="6401396" y="2039362"/>
            <a:ext cx="648843" cy="522034"/>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endCxn id="41" idx="0"/>
          </p:cNvCxnSpPr>
          <p:nvPr/>
        </p:nvCxnSpPr>
        <p:spPr>
          <a:xfrm>
            <a:off x="6069906" y="5685248"/>
            <a:ext cx="980333" cy="441578"/>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Connecteur droit avec flèche 45"/>
          <p:cNvCxnSpPr/>
          <p:nvPr/>
        </p:nvCxnSpPr>
        <p:spPr>
          <a:xfrm flipH="1">
            <a:off x="4098068" y="5243670"/>
            <a:ext cx="683148" cy="122171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7" name="ZoneTexte 46"/>
          <p:cNvSpPr txBox="1"/>
          <p:nvPr/>
        </p:nvSpPr>
        <p:spPr>
          <a:xfrm>
            <a:off x="467544" y="4962654"/>
            <a:ext cx="790601" cy="338554"/>
          </a:xfrm>
          <a:prstGeom prst="rect">
            <a:avLst/>
          </a:prstGeom>
          <a:noFill/>
        </p:spPr>
        <p:txBody>
          <a:bodyPr wrap="none" rtlCol="0">
            <a:spAutoFit/>
          </a:bodyPr>
          <a:lstStyle/>
          <a:p>
            <a:r>
              <a:rPr lang="en-GB" sz="1600" dirty="0" err="1" smtClean="0">
                <a:solidFill>
                  <a:schemeClr val="tx1">
                    <a:lumMod val="65000"/>
                    <a:lumOff val="35000"/>
                  </a:schemeClr>
                </a:solidFill>
                <a:latin typeface="Calibri" panose="020F0502020204030204" pitchFamily="34" charset="0"/>
              </a:rPr>
              <a:t>pSP</a:t>
            </a:r>
            <a:r>
              <a:rPr lang="en-GB" sz="1600" dirty="0" smtClean="0">
                <a:solidFill>
                  <a:schemeClr val="tx1">
                    <a:lumMod val="65000"/>
                    <a:lumOff val="35000"/>
                  </a:schemeClr>
                </a:solidFill>
                <a:latin typeface="Calibri" panose="020F0502020204030204" pitchFamily="34" charset="0"/>
              </a:rPr>
              <a:t> </a:t>
            </a:r>
            <a:r>
              <a:rPr lang="en-GB" sz="1600" dirty="0" err="1" smtClean="0">
                <a:solidFill>
                  <a:schemeClr val="tx1">
                    <a:lumMod val="65000"/>
                    <a:lumOff val="35000"/>
                  </a:schemeClr>
                </a:solidFill>
                <a:latin typeface="Calibri" panose="020F0502020204030204" pitchFamily="34" charset="0"/>
              </a:rPr>
              <a:t>Wt</a:t>
            </a:r>
            <a:endParaRPr lang="en-GB" sz="1600" dirty="0">
              <a:solidFill>
                <a:schemeClr val="tx1">
                  <a:lumMod val="65000"/>
                  <a:lumOff val="35000"/>
                </a:schemeClr>
              </a:solidFill>
              <a:latin typeface="Calibri" panose="020F0502020204030204" pitchFamily="34" charset="0"/>
            </a:endParaRPr>
          </a:p>
        </p:txBody>
      </p:sp>
      <p:sp>
        <p:nvSpPr>
          <p:cNvPr id="48" name="ZoneTexte 47"/>
          <p:cNvSpPr txBox="1"/>
          <p:nvPr/>
        </p:nvSpPr>
        <p:spPr>
          <a:xfrm>
            <a:off x="107504" y="5664150"/>
            <a:ext cx="2509494" cy="1077218"/>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
            </a:pPr>
            <a:r>
              <a:rPr lang="en-GB" sz="1600" dirty="0" smtClean="0">
                <a:solidFill>
                  <a:schemeClr val="tx1">
                    <a:lumMod val="65000"/>
                    <a:lumOff val="35000"/>
                  </a:schemeClr>
                </a:solidFill>
                <a:latin typeface="Calibri" panose="020F0502020204030204" pitchFamily="34" charset="0"/>
              </a:rPr>
              <a:t>10 RNA-</a:t>
            </a:r>
            <a:r>
              <a:rPr lang="en-GB" sz="1600" dirty="0" err="1" smtClean="0">
                <a:solidFill>
                  <a:schemeClr val="tx1">
                    <a:lumMod val="65000"/>
                    <a:lumOff val="35000"/>
                  </a:schemeClr>
                </a:solidFill>
                <a:latin typeface="Calibri" panose="020F0502020204030204" pitchFamily="34" charset="0"/>
              </a:rPr>
              <a:t>seq</a:t>
            </a:r>
            <a:r>
              <a:rPr lang="en-GB" sz="1600" dirty="0" smtClean="0">
                <a:solidFill>
                  <a:schemeClr val="tx1">
                    <a:lumMod val="65000"/>
                    <a:lumOff val="35000"/>
                  </a:schemeClr>
                </a:solidFill>
                <a:latin typeface="Calibri" panose="020F0502020204030204" pitchFamily="34" charset="0"/>
              </a:rPr>
              <a:t> libraries</a:t>
            </a:r>
          </a:p>
          <a:p>
            <a:pPr marL="285750" indent="-285750">
              <a:buFont typeface="Wingdings" panose="05000000000000000000" pitchFamily="2" charset="2"/>
              <a:buChar char="§"/>
            </a:pPr>
            <a:r>
              <a:rPr lang="en-GB" sz="1600" dirty="0" smtClean="0">
                <a:solidFill>
                  <a:schemeClr val="tx1">
                    <a:lumMod val="65000"/>
                    <a:lumOff val="35000"/>
                  </a:schemeClr>
                </a:solidFill>
                <a:latin typeface="Calibri" panose="020F0502020204030204" pitchFamily="34" charset="0"/>
              </a:rPr>
              <a:t>100bp SE reads</a:t>
            </a:r>
          </a:p>
          <a:p>
            <a:pPr marL="285750" indent="-285750">
              <a:buFont typeface="Wingdings" panose="05000000000000000000" pitchFamily="2" charset="2"/>
              <a:buChar char="§"/>
            </a:pPr>
            <a:r>
              <a:rPr lang="en-GB" sz="1600" dirty="0" smtClean="0">
                <a:solidFill>
                  <a:schemeClr val="tx1">
                    <a:lumMod val="65000"/>
                    <a:lumOff val="35000"/>
                  </a:schemeClr>
                </a:solidFill>
                <a:latin typeface="Calibri" panose="020F0502020204030204" pitchFamily="34" charset="0"/>
              </a:rPr>
              <a:t>510 000 000 reads</a:t>
            </a:r>
          </a:p>
          <a:p>
            <a:pPr marL="285750" indent="-285750">
              <a:buFont typeface="Wingdings" panose="05000000000000000000" pitchFamily="2" charset="2"/>
              <a:buChar char="§"/>
            </a:pPr>
            <a:r>
              <a:rPr lang="en-GB" sz="1600" dirty="0" smtClean="0">
                <a:solidFill>
                  <a:schemeClr val="tx1">
                    <a:lumMod val="65000"/>
                    <a:lumOff val="35000"/>
                  </a:schemeClr>
                </a:solidFill>
                <a:latin typeface="Calibri" panose="020F0502020204030204" pitchFamily="34" charset="0"/>
              </a:rPr>
              <a:t>~2000x of coverage</a:t>
            </a:r>
            <a:endParaRPr lang="en-GB" sz="1600" dirty="0">
              <a:solidFill>
                <a:schemeClr val="tx1">
                  <a:lumMod val="65000"/>
                  <a:lumOff val="35000"/>
                </a:schemeClr>
              </a:solidFill>
              <a:latin typeface="Calibri" panose="020F0502020204030204" pitchFamily="34" charset="0"/>
            </a:endParaRPr>
          </a:p>
        </p:txBody>
      </p:sp>
      <p:cxnSp>
        <p:nvCxnSpPr>
          <p:cNvPr id="49" name="Connecteur droit avec flèche 48"/>
          <p:cNvCxnSpPr>
            <a:endCxn id="47" idx="3"/>
          </p:cNvCxnSpPr>
          <p:nvPr/>
        </p:nvCxnSpPr>
        <p:spPr>
          <a:xfrm flipH="1">
            <a:off x="1258145" y="4599013"/>
            <a:ext cx="1182811" cy="532918"/>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 name="ZoneTexte 1"/>
          <p:cNvSpPr txBox="1"/>
          <p:nvPr/>
        </p:nvSpPr>
        <p:spPr>
          <a:xfrm>
            <a:off x="2679751" y="818128"/>
            <a:ext cx="4058868" cy="738664"/>
          </a:xfrm>
          <a:prstGeom prst="rect">
            <a:avLst/>
          </a:prstGeom>
          <a:noFill/>
        </p:spPr>
        <p:txBody>
          <a:bodyPr wrap="none" rtlCol="0">
            <a:spAutoFit/>
          </a:bodyPr>
          <a:lstStyle/>
          <a:p>
            <a:pPr algn="ctr"/>
            <a:r>
              <a:rPr lang="en-GB" sz="2400" u="sng" dirty="0" smtClean="0">
                <a:solidFill>
                  <a:schemeClr val="tx1">
                    <a:lumMod val="65000"/>
                    <a:lumOff val="35000"/>
                  </a:schemeClr>
                </a:solidFill>
              </a:rPr>
              <a:t>Data for the complete life cycle</a:t>
            </a:r>
          </a:p>
          <a:p>
            <a:pPr algn="ctr"/>
            <a:r>
              <a:rPr lang="en-GB" dirty="0" smtClean="0">
                <a:solidFill>
                  <a:schemeClr val="tx1">
                    <a:lumMod val="65000"/>
                    <a:lumOff val="35000"/>
                  </a:schemeClr>
                </a:solidFill>
              </a:rPr>
              <a:t>Capture the whole </a:t>
            </a:r>
            <a:r>
              <a:rPr lang="en-GB" dirty="0" err="1" smtClean="0">
                <a:solidFill>
                  <a:schemeClr val="tx1">
                    <a:lumMod val="65000"/>
                    <a:lumOff val="35000"/>
                  </a:schemeClr>
                </a:solidFill>
              </a:rPr>
              <a:t>transcriptome</a:t>
            </a:r>
            <a:endParaRPr lang="en-GB" dirty="0">
              <a:solidFill>
                <a:schemeClr val="tx1">
                  <a:lumMod val="65000"/>
                  <a:lumOff val="35000"/>
                </a:schemeClr>
              </a:solidFill>
            </a:endParaRPr>
          </a:p>
        </p:txBody>
      </p:sp>
    </p:spTree>
    <p:extLst>
      <p:ext uri="{BB962C8B-B14F-4D97-AF65-F5344CB8AC3E}">
        <p14:creationId xmlns:p14="http://schemas.microsoft.com/office/powerpoint/2010/main" val="4198518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7" name="Rectangle 6"/>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77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a:t>
            </a:r>
            <a:r>
              <a:rPr lang="en-US" i="1" kern="0" dirty="0" err="1" smtClean="0"/>
              <a:t>Ectocarpus</a:t>
            </a:r>
            <a:r>
              <a:rPr lang="en-US" i="1" kern="0" dirty="0" smtClean="0"/>
              <a:t> </a:t>
            </a:r>
            <a:r>
              <a:rPr lang="en-US" kern="0" dirty="0" smtClean="0"/>
              <a:t>re-annotation project – DNA-</a:t>
            </a:r>
            <a:r>
              <a:rPr lang="en-US" kern="0" dirty="0" err="1" smtClean="0"/>
              <a:t>seq</a:t>
            </a:r>
            <a:r>
              <a:rPr lang="en-US" kern="0" dirty="0" smtClean="0"/>
              <a:t> data</a:t>
            </a:r>
            <a:endParaRPr lang="en-US" i="1" kern="0" dirty="0" smtClean="0"/>
          </a:p>
        </p:txBody>
      </p:sp>
      <p:cxnSp>
        <p:nvCxnSpPr>
          <p:cNvPr id="9" name="Connecteur droit 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numéro de diapositive 3"/>
          <p:cNvSpPr>
            <a:spLocks noGrp="1"/>
          </p:cNvSpPr>
          <p:nvPr>
            <p:ph type="sldNum" sz="quarter" idx="12"/>
          </p:nvPr>
        </p:nvSpPr>
        <p:spPr>
          <a:xfrm>
            <a:off x="6553200" y="6356350"/>
            <a:ext cx="2133600" cy="365125"/>
          </a:xfrm>
        </p:spPr>
        <p:txBody>
          <a:bodyPr/>
          <a:lstStyle/>
          <a:p>
            <a:fld id="{2BFA64F5-C1DA-44D3-98D8-4DF6E2B5E1F4}" type="slidenum">
              <a:rPr lang="fr-FR" smtClean="0"/>
              <a:pPr/>
              <a:t>69</a:t>
            </a:fld>
            <a:endParaRPr lang="fr-FR" dirty="0"/>
          </a:p>
        </p:txBody>
      </p:sp>
      <p:pic>
        <p:nvPicPr>
          <p:cNvPr id="35" name="Picture 2" descr="Z:\Dropbox\Alex_thesis\images\ecto_life_cycle.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587575"/>
            <a:ext cx="4798771" cy="3201466"/>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p:cNvSpPr txBox="1"/>
          <p:nvPr/>
        </p:nvSpPr>
        <p:spPr>
          <a:xfrm>
            <a:off x="1203934" y="4258543"/>
            <a:ext cx="1637179" cy="338554"/>
          </a:xfrm>
          <a:prstGeom prst="rect">
            <a:avLst/>
          </a:prstGeom>
          <a:noFill/>
        </p:spPr>
        <p:txBody>
          <a:bodyPr wrap="none" rtlCol="0">
            <a:spAutoFit/>
          </a:bodyPr>
          <a:lstStyle/>
          <a:p>
            <a:r>
              <a:rPr lang="en-GB" sz="1600" dirty="0" smtClean="0">
                <a:solidFill>
                  <a:srgbClr val="27A9E1"/>
                </a:solidFill>
                <a:latin typeface="Calibri" panose="020F0502020204030204" pitchFamily="34" charset="0"/>
              </a:rPr>
              <a:t>GA mature male </a:t>
            </a:r>
            <a:endParaRPr lang="en-GB" sz="1600" dirty="0">
              <a:solidFill>
                <a:srgbClr val="27A9E1"/>
              </a:solidFill>
              <a:latin typeface="Calibri" panose="020F0502020204030204" pitchFamily="34" charset="0"/>
            </a:endParaRPr>
          </a:p>
        </p:txBody>
      </p:sp>
      <p:cxnSp>
        <p:nvCxnSpPr>
          <p:cNvPr id="46" name="Connecteur droit avec flèche 45"/>
          <p:cNvCxnSpPr/>
          <p:nvPr/>
        </p:nvCxnSpPr>
        <p:spPr>
          <a:xfrm flipH="1">
            <a:off x="1907704" y="3068960"/>
            <a:ext cx="683148" cy="122171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4824000" y="548612"/>
            <a:ext cx="4320000" cy="6309388"/>
          </a:xfrm>
          <a:prstGeom prst="rect">
            <a:avLst/>
          </a:prstGeom>
          <a:solidFill>
            <a:srgbClr val="1A7FE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ZoneTexte 22"/>
          <p:cNvSpPr txBox="1"/>
          <p:nvPr/>
        </p:nvSpPr>
        <p:spPr>
          <a:xfrm>
            <a:off x="5773476" y="665308"/>
            <a:ext cx="2421048" cy="400110"/>
          </a:xfrm>
          <a:prstGeom prst="rect">
            <a:avLst/>
          </a:prstGeom>
          <a:noFill/>
        </p:spPr>
        <p:txBody>
          <a:bodyPr wrap="square" rtlCol="0">
            <a:spAutoFit/>
          </a:bodyPr>
          <a:lstStyle/>
          <a:p>
            <a:pPr algn="ctr"/>
            <a:r>
              <a:rPr lang="en-GB" sz="2000" b="1" dirty="0" smtClean="0">
                <a:solidFill>
                  <a:schemeClr val="tx1">
                    <a:lumMod val="65000"/>
                    <a:lumOff val="35000"/>
                  </a:schemeClr>
                </a:solidFill>
                <a:latin typeface="+mn-lt"/>
              </a:rPr>
              <a:t>Male</a:t>
            </a:r>
          </a:p>
        </p:txBody>
      </p:sp>
      <p:sp>
        <p:nvSpPr>
          <p:cNvPr id="24" name="Rectangle 23"/>
          <p:cNvSpPr/>
          <p:nvPr/>
        </p:nvSpPr>
        <p:spPr>
          <a:xfrm>
            <a:off x="4824000" y="1171270"/>
            <a:ext cx="2683748" cy="3693319"/>
          </a:xfrm>
          <a:prstGeom prst="rect">
            <a:avLst/>
          </a:prstGeom>
        </p:spPr>
        <p:txBody>
          <a:bodyPr wrap="none">
            <a:spAutoFit/>
          </a:bodyPr>
          <a:lstStyle/>
          <a:p>
            <a:pPr marL="285750" indent="-285750">
              <a:buFont typeface="Arial" panose="020B0604020202020204" pitchFamily="34" charset="0"/>
              <a:buChar char="→"/>
            </a:pPr>
            <a:r>
              <a:rPr lang="en-GB" dirty="0" smtClean="0">
                <a:solidFill>
                  <a:schemeClr val="tx1">
                    <a:lumMod val="65000"/>
                    <a:lumOff val="35000"/>
                  </a:schemeClr>
                </a:solidFill>
              </a:rPr>
              <a:t>Sanger (2005)</a:t>
            </a:r>
          </a:p>
          <a:p>
            <a:pPr marL="285750" indent="-285750">
              <a:buFont typeface="Arial" panose="020B0604020202020204" pitchFamily="34" charset="0"/>
              <a:buChar char="→"/>
            </a:pPr>
            <a:endParaRPr lang="en-GB" dirty="0" smtClean="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Genome (2010)</a:t>
            </a:r>
          </a:p>
          <a:p>
            <a:pPr marL="742950" lvl="1" indent="-285750">
              <a:buFont typeface="Arial" panose="020B0604020202020204" pitchFamily="34" charset="0"/>
              <a:buChar char="•"/>
            </a:pPr>
            <a:r>
              <a:rPr lang="en-GB" dirty="0" smtClean="0">
                <a:solidFill>
                  <a:schemeClr val="tx1">
                    <a:lumMod val="65000"/>
                    <a:lumOff val="35000"/>
                  </a:schemeClr>
                </a:solidFill>
              </a:rPr>
              <a:t>216 </a:t>
            </a:r>
            <a:r>
              <a:rPr lang="en-GB" dirty="0" err="1" smtClean="0">
                <a:solidFill>
                  <a:schemeClr val="tx1">
                    <a:lumMod val="65000"/>
                    <a:lumOff val="35000"/>
                  </a:schemeClr>
                </a:solidFill>
              </a:rPr>
              <a:t>Mbp</a:t>
            </a:r>
            <a:endParaRPr lang="en-GB" dirty="0" smtClean="0">
              <a:solidFill>
                <a:schemeClr val="tx1">
                  <a:lumMod val="65000"/>
                  <a:lumOff val="35000"/>
                </a:schemeClr>
              </a:solidFill>
            </a:endParaRPr>
          </a:p>
          <a:p>
            <a:pPr marL="742950" lvl="1" indent="-285750">
              <a:buFont typeface="Arial" panose="020B0604020202020204" pitchFamily="34" charset="0"/>
              <a:buChar char="•"/>
            </a:pPr>
            <a:r>
              <a:rPr lang="en-GB" dirty="0" smtClean="0">
                <a:solidFill>
                  <a:schemeClr val="tx1">
                    <a:lumMod val="65000"/>
                    <a:lumOff val="35000"/>
                  </a:schemeClr>
                </a:solidFill>
              </a:rPr>
              <a:t>1,561 </a:t>
            </a:r>
            <a:r>
              <a:rPr lang="en-GB" dirty="0" err="1" smtClean="0">
                <a:solidFill>
                  <a:schemeClr val="tx1">
                    <a:lumMod val="65000"/>
                    <a:lumOff val="35000"/>
                  </a:schemeClr>
                </a:solidFill>
              </a:rPr>
              <a:t>sctg</a:t>
            </a:r>
            <a:r>
              <a:rPr lang="en-GB" dirty="0" smtClean="0">
                <a:solidFill>
                  <a:schemeClr val="tx1">
                    <a:lumMod val="65000"/>
                    <a:lumOff val="35000"/>
                  </a:schemeClr>
                </a:solidFill>
              </a:rPr>
              <a:t> (</a:t>
            </a:r>
            <a:r>
              <a:rPr lang="en-GB" dirty="0">
                <a:solidFill>
                  <a:schemeClr val="tx1">
                    <a:lumMod val="65000"/>
                    <a:lumOff val="35000"/>
                  </a:schemeClr>
                </a:solidFill>
              </a:rPr>
              <a:t>≥</a:t>
            </a:r>
            <a:r>
              <a:rPr lang="en-GB" dirty="0" smtClean="0">
                <a:solidFill>
                  <a:schemeClr val="tx1">
                    <a:lumMod val="65000"/>
                    <a:lumOff val="35000"/>
                  </a:schemeClr>
                </a:solidFill>
              </a:rPr>
              <a:t> 2 kb)</a:t>
            </a:r>
          </a:p>
          <a:p>
            <a:pPr marL="285750" indent="-285750">
              <a:buFont typeface="Arial" panose="020B0604020202020204" pitchFamily="34" charset="0"/>
              <a:buChar char="→"/>
            </a:pPr>
            <a:endParaRPr lang="en-GB" dirty="0" smtClean="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Annotation (2007):</a:t>
            </a:r>
          </a:p>
          <a:p>
            <a:pPr marL="742950" lvl="1" indent="-285750">
              <a:buFont typeface="Arial" panose="020B0604020202020204" pitchFamily="34" charset="0"/>
              <a:buChar char="•"/>
            </a:pPr>
            <a:r>
              <a:rPr lang="en-GB" dirty="0" smtClean="0">
                <a:solidFill>
                  <a:schemeClr val="tx1">
                    <a:lumMod val="65000"/>
                    <a:lumOff val="35000"/>
                  </a:schemeClr>
                </a:solidFill>
              </a:rPr>
              <a:t>16,287 genes</a:t>
            </a:r>
          </a:p>
          <a:p>
            <a:pPr marL="1200150" lvl="2" indent="-285750">
              <a:buFont typeface="Arial" panose="020B0604020202020204" pitchFamily="34" charset="0"/>
              <a:buChar char="•"/>
            </a:pPr>
            <a:r>
              <a:rPr lang="en-GB" dirty="0" smtClean="0">
                <a:solidFill>
                  <a:schemeClr val="tx1">
                    <a:lumMod val="65000"/>
                    <a:lumOff val="35000"/>
                  </a:schemeClr>
                </a:solidFill>
              </a:rPr>
              <a:t>16,256 mRNA</a:t>
            </a:r>
          </a:p>
          <a:p>
            <a:pPr marL="1200150" lvl="2" indent="-285750">
              <a:buFont typeface="Arial" panose="020B0604020202020204" pitchFamily="34" charset="0"/>
              <a:buChar char="•"/>
            </a:pPr>
            <a:r>
              <a:rPr lang="en-GB" dirty="0" smtClean="0">
                <a:solidFill>
                  <a:schemeClr val="tx1">
                    <a:lumMod val="65000"/>
                    <a:lumOff val="35000"/>
                  </a:schemeClr>
                </a:solidFill>
              </a:rPr>
              <a:t>5 </a:t>
            </a:r>
            <a:r>
              <a:rPr lang="en-GB" dirty="0" err="1" smtClean="0">
                <a:solidFill>
                  <a:schemeClr val="tx1">
                    <a:lumMod val="65000"/>
                    <a:lumOff val="35000"/>
                  </a:schemeClr>
                </a:solidFill>
              </a:rPr>
              <a:t>rRNA</a:t>
            </a:r>
            <a:endParaRPr lang="en-GB" dirty="0" smtClean="0">
              <a:solidFill>
                <a:schemeClr val="tx1">
                  <a:lumMod val="65000"/>
                  <a:lumOff val="35000"/>
                </a:schemeClr>
              </a:solidFill>
            </a:endParaRPr>
          </a:p>
          <a:p>
            <a:pPr marL="1200150" lvl="2" indent="-285750">
              <a:buFont typeface="Arial" panose="020B0604020202020204" pitchFamily="34" charset="0"/>
              <a:buChar char="•"/>
            </a:pPr>
            <a:r>
              <a:rPr lang="en-GB" dirty="0" smtClean="0">
                <a:solidFill>
                  <a:schemeClr val="tx1">
                    <a:lumMod val="65000"/>
                    <a:lumOff val="35000"/>
                  </a:schemeClr>
                </a:solidFill>
              </a:rPr>
              <a:t>26 </a:t>
            </a:r>
            <a:r>
              <a:rPr lang="en-GB" dirty="0" err="1" smtClean="0">
                <a:solidFill>
                  <a:schemeClr val="tx1">
                    <a:lumMod val="65000"/>
                    <a:lumOff val="35000"/>
                  </a:schemeClr>
                </a:solidFill>
              </a:rPr>
              <a:t>miRNA</a:t>
            </a:r>
            <a:endParaRPr lang="en-GB" dirty="0" smtClean="0">
              <a:solidFill>
                <a:schemeClr val="tx1">
                  <a:lumMod val="65000"/>
                  <a:lumOff val="35000"/>
                </a:schemeClr>
              </a:solidFill>
            </a:endParaRPr>
          </a:p>
          <a:p>
            <a:pPr marL="285750" indent="-285750">
              <a:buFont typeface="Arial" panose="020B0604020202020204" pitchFamily="34" charset="0"/>
              <a:buChar char="→"/>
            </a:pPr>
            <a:endParaRPr lang="en-GB" dirty="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Male sex chromosome</a:t>
            </a:r>
          </a:p>
        </p:txBody>
      </p:sp>
      <p:sp>
        <p:nvSpPr>
          <p:cNvPr id="28" name="ZoneTexte 27"/>
          <p:cNvSpPr txBox="1"/>
          <p:nvPr/>
        </p:nvSpPr>
        <p:spPr>
          <a:xfrm rot="16200000">
            <a:off x="3685097" y="5690481"/>
            <a:ext cx="1750929" cy="400110"/>
          </a:xfrm>
          <a:prstGeom prst="rect">
            <a:avLst/>
          </a:prstGeom>
          <a:noFill/>
        </p:spPr>
        <p:txBody>
          <a:bodyPr wrap="none" rtlCol="0">
            <a:spAutoFit/>
          </a:bodyPr>
          <a:lstStyle/>
          <a:p>
            <a:r>
              <a:rPr lang="en-GB" sz="2000" b="1" dirty="0" smtClean="0">
                <a:solidFill>
                  <a:schemeClr val="bg1"/>
                </a:solidFill>
                <a:latin typeface="+mn-lt"/>
              </a:rPr>
              <a:t>Transcriptomic</a:t>
            </a:r>
            <a:endParaRPr lang="en-GB" sz="2000" b="1" dirty="0">
              <a:solidFill>
                <a:schemeClr val="bg1"/>
              </a:solidFill>
              <a:latin typeface="+mn-lt"/>
            </a:endParaRPr>
          </a:p>
        </p:txBody>
      </p:sp>
      <p:grpSp>
        <p:nvGrpSpPr>
          <p:cNvPr id="30" name="Groupe 29"/>
          <p:cNvGrpSpPr/>
          <p:nvPr/>
        </p:nvGrpSpPr>
        <p:grpSpPr>
          <a:xfrm>
            <a:off x="7599268" y="1125939"/>
            <a:ext cx="1269855" cy="3643825"/>
            <a:chOff x="3347863" y="1153327"/>
            <a:chExt cx="1269855" cy="3643825"/>
          </a:xfrm>
        </p:grpSpPr>
        <p:cxnSp>
          <p:nvCxnSpPr>
            <p:cNvPr id="31" name="Connecteur droit 30"/>
            <p:cNvCxnSpPr/>
            <p:nvPr/>
          </p:nvCxnSpPr>
          <p:spPr>
            <a:xfrm>
              <a:off x="3347863" y="2051419"/>
              <a:ext cx="0" cy="197256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347863" y="1153328"/>
              <a:ext cx="0" cy="71136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347863" y="4210713"/>
              <a:ext cx="0" cy="586439"/>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3818575" y="1153328"/>
              <a:ext cx="0" cy="88032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a:off x="3818575" y="2250871"/>
              <a:ext cx="0" cy="69306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H="1">
              <a:off x="3818575" y="3644947"/>
              <a:ext cx="0" cy="115220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H="1">
              <a:off x="3818575" y="3161159"/>
              <a:ext cx="0" cy="26656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a:off x="4172427" y="1153328"/>
              <a:ext cx="0" cy="63975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4172427" y="1983867"/>
              <a:ext cx="0" cy="63975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a:off x="4172427" y="2814406"/>
              <a:ext cx="0" cy="115220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72427" y="4157401"/>
              <a:ext cx="0" cy="63975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a:off x="4617718" y="3262711"/>
              <a:ext cx="0" cy="95837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617718" y="3512418"/>
              <a:ext cx="0" cy="3096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4617718" y="1153327"/>
              <a:ext cx="0" cy="95837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flipH="1">
              <a:off x="4617718" y="2254999"/>
              <a:ext cx="0" cy="95837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9" name="Ellipse 58"/>
          <p:cNvSpPr/>
          <p:nvPr/>
        </p:nvSpPr>
        <p:spPr>
          <a:xfrm>
            <a:off x="8725107" y="3187874"/>
            <a:ext cx="288032" cy="10778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8518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7</a:t>
            </a:fld>
            <a:endParaRPr lang="fr-FR">
              <a:latin typeface="+mn-lt"/>
            </a:endParaRPr>
          </a:p>
        </p:txBody>
      </p:sp>
      <p:sp>
        <p:nvSpPr>
          <p:cNvPr id="4" name="Rectangle 3"/>
          <p:cNvSpPr/>
          <p:nvPr/>
        </p:nvSpPr>
        <p:spPr>
          <a:xfrm>
            <a:off x="300706" y="861675"/>
            <a:ext cx="7151613" cy="1286506"/>
          </a:xfrm>
          <a:prstGeom prst="rect">
            <a:avLst/>
          </a:prstGeom>
        </p:spPr>
        <p:txBody>
          <a:bodyPr wrap="square">
            <a:spAutoFit/>
          </a:bodyPr>
          <a:lstStyle/>
          <a:p>
            <a:r>
              <a:rPr lang="en-GB" sz="2000" dirty="0">
                <a:solidFill>
                  <a:schemeClr val="tx1">
                    <a:lumMod val="65000"/>
                    <a:lumOff val="35000"/>
                  </a:schemeClr>
                </a:solidFill>
              </a:rPr>
              <a:t>Y</a:t>
            </a:r>
            <a:r>
              <a:rPr lang="en-GB" sz="2000" dirty="0" smtClean="0">
                <a:solidFill>
                  <a:schemeClr val="tx1">
                    <a:lumMod val="65000"/>
                    <a:lumOff val="35000"/>
                  </a:schemeClr>
                </a:solidFill>
                <a:latin typeface="+mn-lt"/>
              </a:rPr>
              <a:t> </a:t>
            </a:r>
            <a:r>
              <a:rPr lang="en-GB" sz="2000" dirty="0" smtClean="0">
                <a:solidFill>
                  <a:schemeClr val="tx1">
                    <a:lumMod val="65000"/>
                    <a:lumOff val="35000"/>
                  </a:schemeClr>
                </a:solidFill>
                <a:latin typeface="+mn-lt"/>
              </a:rPr>
              <a:t>evolution: </a:t>
            </a:r>
          </a:p>
          <a:p>
            <a:pPr marL="742950" lvl="1" indent="-285750" eaLnBrk="0" hangingPunct="0">
              <a:spcBef>
                <a:spcPct val="20000"/>
              </a:spcBef>
              <a:buFont typeface="Arial" panose="020B0604020202020204" pitchFamily="34" charset="0"/>
              <a:buChar char="–"/>
            </a:pPr>
            <a:r>
              <a:rPr lang="en-GB" dirty="0">
                <a:solidFill>
                  <a:schemeClr val="tx1">
                    <a:lumMod val="65000"/>
                    <a:lumOff val="35000"/>
                  </a:schemeClr>
                </a:solidFill>
                <a:latin typeface="+mn-lt"/>
              </a:rPr>
              <a:t>integration of sexual antagonist genes into the SDR </a:t>
            </a:r>
            <a:r>
              <a:rPr lang="en-GB" dirty="0" smtClean="0">
                <a:solidFill>
                  <a:schemeClr val="tx1">
                    <a:lumMod val="65000"/>
                    <a:lumOff val="35000"/>
                  </a:schemeClr>
                </a:solidFill>
                <a:latin typeface="+mn-lt"/>
              </a:rPr>
              <a:t>by recombination suppression: </a:t>
            </a:r>
            <a:r>
              <a:rPr lang="en-GB" dirty="0" smtClean="0">
                <a:solidFill>
                  <a:schemeClr val="tx1">
                    <a:lumMod val="65000"/>
                    <a:lumOff val="35000"/>
                  </a:schemeClr>
                </a:solidFill>
                <a:latin typeface="+mn-lt"/>
              </a:rPr>
              <a:t>PAR relative </a:t>
            </a:r>
            <a:r>
              <a:rPr lang="en-GB" dirty="0" smtClean="0">
                <a:solidFill>
                  <a:schemeClr val="tx1">
                    <a:lumMod val="65000"/>
                    <a:lumOff val="35000"/>
                  </a:schemeClr>
                </a:solidFill>
                <a:latin typeface="+mn-lt"/>
              </a:rPr>
              <a:t>size </a:t>
            </a:r>
            <a:r>
              <a:rPr lang="en-GB" dirty="0" smtClean="0">
                <a:solidFill>
                  <a:schemeClr val="tx1">
                    <a:lumMod val="65000"/>
                    <a:lumOff val="35000"/>
                  </a:schemeClr>
                </a:solidFill>
                <a:latin typeface="Calibri"/>
              </a:rPr>
              <a:t>↘ and SDR relative </a:t>
            </a:r>
            <a:r>
              <a:rPr lang="en-GB" dirty="0">
                <a:solidFill>
                  <a:schemeClr val="tx1">
                    <a:lumMod val="65000"/>
                    <a:lumOff val="35000"/>
                  </a:schemeClr>
                </a:solidFill>
              </a:rPr>
              <a:t>size </a:t>
            </a:r>
            <a:r>
              <a:rPr lang="en-GB" dirty="0" smtClean="0">
                <a:solidFill>
                  <a:schemeClr val="tx1">
                    <a:lumMod val="65000"/>
                    <a:lumOff val="35000"/>
                  </a:schemeClr>
                </a:solidFill>
              </a:rPr>
              <a:t>↗</a:t>
            </a:r>
          </a:p>
        </p:txBody>
      </p:sp>
      <p:sp>
        <p:nvSpPr>
          <p:cNvPr id="9" name="Rectangle 8"/>
          <p:cNvSpPr/>
          <p:nvPr/>
        </p:nvSpPr>
        <p:spPr>
          <a:xfrm>
            <a:off x="-5605" y="6593375"/>
            <a:ext cx="6276925" cy="261610"/>
          </a:xfrm>
          <a:prstGeom prst="rect">
            <a:avLst/>
          </a:prstGeom>
        </p:spPr>
        <p:txBody>
          <a:bodyPr wrap="square">
            <a:spAutoFit/>
          </a:bodyPr>
          <a:lstStyle/>
          <a:p>
            <a:r>
              <a:rPr lang="en-US" sz="1100" dirty="0" err="1" smtClean="0">
                <a:solidFill>
                  <a:schemeClr val="tx1">
                    <a:lumMod val="65000"/>
                    <a:lumOff val="35000"/>
                  </a:schemeClr>
                </a:solidFill>
                <a:latin typeface="+mn-lt"/>
              </a:rPr>
              <a:t>Lacefield</a:t>
            </a:r>
            <a:r>
              <a:rPr lang="en-US" sz="1100" dirty="0" smtClean="0">
                <a:solidFill>
                  <a:schemeClr val="tx1">
                    <a:lumMod val="65000"/>
                    <a:lumOff val="35000"/>
                  </a:schemeClr>
                </a:solidFill>
                <a:latin typeface="+mn-lt"/>
              </a:rPr>
              <a:t> and Murray </a:t>
            </a:r>
            <a:r>
              <a:rPr lang="en-US" sz="1100" b="1" i="1" dirty="0" smtClean="0">
                <a:solidFill>
                  <a:schemeClr val="tx1">
                    <a:lumMod val="65000"/>
                    <a:lumOff val="35000"/>
                  </a:schemeClr>
                </a:solidFill>
                <a:latin typeface="+mn-lt"/>
              </a:rPr>
              <a:t>Nature. </a:t>
            </a:r>
            <a:r>
              <a:rPr lang="en-US" sz="1100" dirty="0" smtClean="0">
                <a:solidFill>
                  <a:schemeClr val="tx1">
                    <a:lumMod val="65000"/>
                    <a:lumOff val="35000"/>
                  </a:schemeClr>
                </a:solidFill>
                <a:latin typeface="+mn-lt"/>
              </a:rPr>
              <a:t>(2005)</a:t>
            </a:r>
            <a:endParaRPr lang="en-GB" sz="1100" b="1" i="1" dirty="0">
              <a:solidFill>
                <a:schemeClr val="tx1">
                  <a:lumMod val="65000"/>
                  <a:lumOff val="35000"/>
                </a:schemeClr>
              </a:solidFill>
              <a:latin typeface="+mn-lt"/>
            </a:endParaRPr>
          </a:p>
        </p:txBody>
      </p:sp>
      <p:sp>
        <p:nvSpPr>
          <p:cNvPr id="11" name="Rectangle 10"/>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Sex chromosome structure</a:t>
            </a:r>
            <a:endParaRPr lang="en-US" kern="0" dirty="0" smtClean="0"/>
          </a:p>
        </p:txBody>
      </p:sp>
      <p:cxnSp>
        <p:nvCxnSpPr>
          <p:cNvPr id="13" name="Connecteur droit 1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7705281" y="1728000"/>
            <a:ext cx="335348"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Y</a:t>
            </a:r>
            <a:endParaRPr lang="en-GB" sz="2400" dirty="0">
              <a:solidFill>
                <a:schemeClr val="tx1">
                  <a:lumMod val="65000"/>
                  <a:lumOff val="35000"/>
                </a:schemeClr>
              </a:solidFill>
              <a:latin typeface="+mn-lt"/>
            </a:endParaRPr>
          </a:p>
        </p:txBody>
      </p:sp>
      <p:pic>
        <p:nvPicPr>
          <p:cNvPr id="17"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4023" t="47128" r="5847"/>
          <a:stretch/>
        </p:blipFill>
        <p:spPr bwMode="auto">
          <a:xfrm>
            <a:off x="7668344" y="2189664"/>
            <a:ext cx="390525" cy="2679495"/>
          </a:xfrm>
          <a:prstGeom prst="rect">
            <a:avLst/>
          </a:prstGeom>
          <a:noFill/>
          <a:extLst>
            <a:ext uri="{909E8E84-426E-40DD-AFC4-6F175D3DCCD1}">
              <a14:hiddenFill xmlns:a14="http://schemas.microsoft.com/office/drawing/2010/main">
                <a:solidFill>
                  <a:srgbClr val="FFFFFF"/>
                </a:solidFill>
              </a14:hiddenFill>
            </a:ext>
          </a:extLst>
        </p:spPr>
      </p:pic>
      <p:sp>
        <p:nvSpPr>
          <p:cNvPr id="18" name="Accolade fermante 17"/>
          <p:cNvSpPr/>
          <p:nvPr/>
        </p:nvSpPr>
        <p:spPr>
          <a:xfrm>
            <a:off x="8058869" y="2651982"/>
            <a:ext cx="164778" cy="144919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ZoneTexte 18"/>
          <p:cNvSpPr txBox="1"/>
          <p:nvPr/>
        </p:nvSpPr>
        <p:spPr>
          <a:xfrm>
            <a:off x="8221340" y="2296047"/>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PAR1</a:t>
            </a:r>
            <a:endParaRPr lang="en-GB" dirty="0">
              <a:solidFill>
                <a:schemeClr val="tx1">
                  <a:lumMod val="65000"/>
                  <a:lumOff val="35000"/>
                </a:schemeClr>
              </a:solidFill>
              <a:latin typeface="+mn-lt"/>
            </a:endParaRPr>
          </a:p>
        </p:txBody>
      </p:sp>
      <p:sp>
        <p:nvSpPr>
          <p:cNvPr id="20" name="ZoneTexte 19"/>
          <p:cNvSpPr txBox="1"/>
          <p:nvPr/>
        </p:nvSpPr>
        <p:spPr>
          <a:xfrm>
            <a:off x="8221340" y="4283898"/>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PAR2</a:t>
            </a:r>
            <a:endParaRPr lang="en-GB" dirty="0">
              <a:solidFill>
                <a:schemeClr val="tx1">
                  <a:lumMod val="65000"/>
                  <a:lumOff val="35000"/>
                </a:schemeClr>
              </a:solidFill>
              <a:latin typeface="+mn-lt"/>
            </a:endParaRPr>
          </a:p>
        </p:txBody>
      </p:sp>
      <p:sp>
        <p:nvSpPr>
          <p:cNvPr id="21" name="ZoneTexte 20"/>
          <p:cNvSpPr txBox="1"/>
          <p:nvPr/>
        </p:nvSpPr>
        <p:spPr>
          <a:xfrm>
            <a:off x="8221340" y="3191911"/>
            <a:ext cx="558166" cy="369332"/>
          </a:xfrm>
          <a:prstGeom prst="rect">
            <a:avLst/>
          </a:prstGeom>
          <a:noFill/>
        </p:spPr>
        <p:txBody>
          <a:bodyPr wrap="none" rtlCol="0">
            <a:spAutoFit/>
          </a:bodyPr>
          <a:lstStyle/>
          <a:p>
            <a:r>
              <a:rPr lang="en-GB" dirty="0" smtClean="0">
                <a:solidFill>
                  <a:schemeClr val="tx1">
                    <a:lumMod val="65000"/>
                    <a:lumOff val="35000"/>
                  </a:schemeClr>
                </a:solidFill>
                <a:latin typeface="+mn-lt"/>
              </a:rPr>
              <a:t>SDR</a:t>
            </a:r>
            <a:endParaRPr lang="en-GB" dirty="0">
              <a:solidFill>
                <a:schemeClr val="tx1">
                  <a:lumMod val="65000"/>
                  <a:lumOff val="35000"/>
                </a:schemeClr>
              </a:solidFill>
              <a:latin typeface="+mn-lt"/>
            </a:endParaRPr>
          </a:p>
        </p:txBody>
      </p:sp>
      <p:sp>
        <p:nvSpPr>
          <p:cNvPr id="22" name="Accolade fermante 21"/>
          <p:cNvSpPr/>
          <p:nvPr/>
        </p:nvSpPr>
        <p:spPr>
          <a:xfrm>
            <a:off x="8058869" y="4144564"/>
            <a:ext cx="164778" cy="64800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ccolade fermante 22"/>
          <p:cNvSpPr/>
          <p:nvPr/>
        </p:nvSpPr>
        <p:spPr>
          <a:xfrm>
            <a:off x="8058869" y="2347667"/>
            <a:ext cx="164778" cy="266092"/>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1776821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Transcriptome </a:t>
            </a:r>
            <a:r>
              <a:rPr lang="en-GB" dirty="0" smtClean="0"/>
              <a:t>assembly and alignment</a:t>
            </a:r>
            <a:endParaRPr lang="fr-FR" kern="0" dirty="0"/>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8"/>
          <p:cNvSpPr>
            <a:spLocks noGrp="1"/>
          </p:cNvSpPr>
          <p:nvPr>
            <p:ph type="sldNum" sz="quarter" idx="12"/>
          </p:nvPr>
        </p:nvSpPr>
        <p:spPr>
          <a:xfrm>
            <a:off x="6553200" y="6356350"/>
            <a:ext cx="2133600" cy="365125"/>
          </a:xfrm>
        </p:spPr>
        <p:txBody>
          <a:bodyPr/>
          <a:lstStyle/>
          <a:p>
            <a:fld id="{7921B202-E8A6-41D8-BF7D-6D6521F32DB2}" type="slidenum">
              <a:rPr lang="fr-FR" smtClean="0"/>
              <a:pPr/>
              <a:t>70</a:t>
            </a:fld>
            <a:endParaRPr lang="fr-FR" dirty="0"/>
          </a:p>
        </p:txBody>
      </p:sp>
      <p:pic>
        <p:nvPicPr>
          <p:cNvPr id="1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8577" y="2160905"/>
            <a:ext cx="1268167" cy="836796"/>
          </a:xfrm>
          <a:prstGeom prst="rect">
            <a:avLst/>
          </a:prstGeom>
        </p:spPr>
      </p:pic>
      <p:sp>
        <p:nvSpPr>
          <p:cNvPr id="18" name="ZoneTexte 17"/>
          <p:cNvSpPr txBox="1"/>
          <p:nvPr/>
        </p:nvSpPr>
        <p:spPr>
          <a:xfrm>
            <a:off x="7138323" y="4494311"/>
            <a:ext cx="2005677" cy="369332"/>
          </a:xfrm>
          <a:prstGeom prst="rect">
            <a:avLst/>
          </a:prstGeom>
          <a:noFill/>
        </p:spPr>
        <p:txBody>
          <a:bodyPr wrap="none" rtlCol="0">
            <a:spAutoFit/>
          </a:bodyPr>
          <a:lstStyle/>
          <a:p>
            <a:r>
              <a:rPr lang="en-GB" dirty="0" smtClean="0">
                <a:solidFill>
                  <a:schemeClr val="tx1">
                    <a:lumMod val="65000"/>
                    <a:lumOff val="35000"/>
                  </a:schemeClr>
                </a:solidFill>
              </a:rPr>
              <a:t>Genome-</a:t>
            </a:r>
            <a:r>
              <a:rPr lang="en-GB" dirty="0" err="1" smtClean="0">
                <a:solidFill>
                  <a:schemeClr val="tx1">
                    <a:lumMod val="65000"/>
                    <a:lumOff val="35000"/>
                  </a:schemeClr>
                </a:solidFill>
              </a:rPr>
              <a:t>threader</a:t>
            </a:r>
            <a:endParaRPr lang="en-GB" dirty="0">
              <a:solidFill>
                <a:schemeClr val="tx1">
                  <a:lumMod val="65000"/>
                  <a:lumOff val="35000"/>
                </a:schemeClr>
              </a:solidFill>
            </a:endParaRPr>
          </a:p>
        </p:txBody>
      </p:sp>
      <p:grpSp>
        <p:nvGrpSpPr>
          <p:cNvPr id="2" name="Group 2"/>
          <p:cNvGrpSpPr/>
          <p:nvPr/>
        </p:nvGrpSpPr>
        <p:grpSpPr>
          <a:xfrm>
            <a:off x="2468344" y="1111854"/>
            <a:ext cx="4307173" cy="816022"/>
            <a:chOff x="2299463" y="429894"/>
            <a:chExt cx="5095303" cy="965338"/>
          </a:xfrm>
          <a:effectLst/>
        </p:grpSpPr>
        <p:sp>
          <p:nvSpPr>
            <p:cNvPr id="21" name="Rectangle 20"/>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9" name="Rectangle 68"/>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0" name="Rectangle 69"/>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1" name="Rectangle 70"/>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3" name="Rectangle 72"/>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3" name="Group 3"/>
          <p:cNvGrpSpPr/>
          <p:nvPr/>
        </p:nvGrpSpPr>
        <p:grpSpPr>
          <a:xfrm>
            <a:off x="5980880" y="3433199"/>
            <a:ext cx="1105330" cy="326370"/>
            <a:chOff x="6418333" y="2963571"/>
            <a:chExt cx="2427614" cy="716801"/>
          </a:xfrm>
        </p:grpSpPr>
        <p:grpSp>
          <p:nvGrpSpPr>
            <p:cNvPr id="4" name="Group 3"/>
            <p:cNvGrpSpPr/>
            <p:nvPr/>
          </p:nvGrpSpPr>
          <p:grpSpPr>
            <a:xfrm>
              <a:off x="6428328" y="2963571"/>
              <a:ext cx="2006831" cy="129741"/>
              <a:chOff x="1031229" y="2257956"/>
              <a:chExt cx="4902640" cy="217112"/>
            </a:xfrm>
          </p:grpSpPr>
          <p:sp>
            <p:nvSpPr>
              <p:cNvPr id="83" name="Rectangle 82"/>
              <p:cNvSpPr/>
              <p:nvPr/>
            </p:nvSpPr>
            <p:spPr>
              <a:xfrm>
                <a:off x="1031229" y="2257956"/>
                <a:ext cx="490264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4" name="Rounded Rectangle 5"/>
              <p:cNvSpPr/>
              <p:nvPr/>
            </p:nvSpPr>
            <p:spPr>
              <a:xfrm>
                <a:off x="1856211" y="2257956"/>
                <a:ext cx="2880361"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9" name="Group 3"/>
            <p:cNvGrpSpPr/>
            <p:nvPr/>
          </p:nvGrpSpPr>
          <p:grpSpPr>
            <a:xfrm>
              <a:off x="6428759" y="3257100"/>
              <a:ext cx="2417188" cy="129741"/>
              <a:chOff x="1031227" y="2257956"/>
              <a:chExt cx="5905133" cy="217112"/>
            </a:xfrm>
          </p:grpSpPr>
          <p:sp>
            <p:nvSpPr>
              <p:cNvPr id="81" name="Rectangle 80"/>
              <p:cNvSpPr/>
              <p:nvPr/>
            </p:nvSpPr>
            <p:spPr>
              <a:xfrm>
                <a:off x="1031227" y="2257956"/>
                <a:ext cx="5905133" cy="217112"/>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2" name="Rounded Rectangle 171"/>
              <p:cNvSpPr/>
              <p:nvPr/>
            </p:nvSpPr>
            <p:spPr>
              <a:xfrm>
                <a:off x="1856209" y="2257956"/>
                <a:ext cx="4076606"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1" name="Group 3"/>
            <p:cNvGrpSpPr/>
            <p:nvPr/>
          </p:nvGrpSpPr>
          <p:grpSpPr>
            <a:xfrm>
              <a:off x="6418333" y="3550631"/>
              <a:ext cx="2417188" cy="129741"/>
              <a:chOff x="1031227" y="2257956"/>
              <a:chExt cx="5905132" cy="217112"/>
            </a:xfrm>
          </p:grpSpPr>
          <p:sp>
            <p:nvSpPr>
              <p:cNvPr id="79" name="Rectangle 78"/>
              <p:cNvSpPr/>
              <p:nvPr/>
            </p:nvSpPr>
            <p:spPr>
              <a:xfrm>
                <a:off x="1031227" y="2257956"/>
                <a:ext cx="5905132"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0" name="Rounded Rectangle 174"/>
              <p:cNvSpPr/>
              <p:nvPr/>
            </p:nvSpPr>
            <p:spPr>
              <a:xfrm>
                <a:off x="1508463" y="2257956"/>
                <a:ext cx="3206516"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grpSp>
        <p:nvGrpSpPr>
          <p:cNvPr id="12" name="Group 6"/>
          <p:cNvGrpSpPr/>
          <p:nvPr/>
        </p:nvGrpSpPr>
        <p:grpSpPr>
          <a:xfrm>
            <a:off x="2591930" y="5550648"/>
            <a:ext cx="4218471" cy="603907"/>
            <a:chOff x="1139379" y="5534220"/>
            <a:chExt cx="7259554" cy="1039264"/>
          </a:xfrm>
        </p:grpSpPr>
        <p:sp>
          <p:nvSpPr>
            <p:cNvPr id="86" name="Rectangle 85"/>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3" name="Group 195"/>
            <p:cNvGrpSpPr/>
            <p:nvPr/>
          </p:nvGrpSpPr>
          <p:grpSpPr>
            <a:xfrm>
              <a:off x="1875189" y="5534220"/>
              <a:ext cx="5090925" cy="657575"/>
              <a:chOff x="3484775" y="4610993"/>
              <a:chExt cx="5090925" cy="838947"/>
            </a:xfrm>
          </p:grpSpPr>
          <p:grpSp>
            <p:nvGrpSpPr>
              <p:cNvPr id="14" name="Group 176"/>
              <p:cNvGrpSpPr/>
              <p:nvPr/>
            </p:nvGrpSpPr>
            <p:grpSpPr>
              <a:xfrm>
                <a:off x="4548135" y="4610993"/>
                <a:ext cx="4027565" cy="191927"/>
                <a:chOff x="1596687" y="5063704"/>
                <a:chExt cx="6351789" cy="191927"/>
              </a:xfrm>
            </p:grpSpPr>
            <p:cxnSp>
              <p:nvCxnSpPr>
                <p:cNvPr id="104" name="Straight Connector 147"/>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146438" y="5063704"/>
                  <a:ext cx="1469721" cy="19192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5" name="Group 45"/>
                <p:cNvGrpSpPr/>
                <p:nvPr/>
              </p:nvGrpSpPr>
              <p:grpSpPr>
                <a:xfrm>
                  <a:off x="1596687" y="5068471"/>
                  <a:ext cx="1095861" cy="182404"/>
                  <a:chOff x="1031227" y="2273996"/>
                  <a:chExt cx="1322360" cy="217115"/>
                </a:xfrm>
              </p:grpSpPr>
              <p:sp>
                <p:nvSpPr>
                  <p:cNvPr id="109" name="Rectangle 108"/>
                  <p:cNvSpPr/>
                  <p:nvPr/>
                </p:nvSpPr>
                <p:spPr>
                  <a:xfrm>
                    <a:off x="1031227" y="2273996"/>
                    <a:ext cx="132236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10" name="Rectangle 109"/>
                  <p:cNvSpPr/>
                  <p:nvPr/>
                </p:nvSpPr>
                <p:spPr>
                  <a:xfrm>
                    <a:off x="1856209" y="2273999"/>
                    <a:ext cx="497378"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7" name="Rectangle 106"/>
                <p:cNvSpPr/>
                <p:nvPr/>
              </p:nvSpPr>
              <p:spPr>
                <a:xfrm>
                  <a:off x="6311253" y="5068468"/>
                  <a:ext cx="1637223" cy="18240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8" name="Rectangle 107"/>
                <p:cNvSpPr/>
                <p:nvPr/>
              </p:nvSpPr>
              <p:spPr>
                <a:xfrm>
                  <a:off x="6311253" y="5068468"/>
                  <a:ext cx="305856" cy="18240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16" name="Group 177"/>
              <p:cNvGrpSpPr/>
              <p:nvPr/>
            </p:nvGrpSpPr>
            <p:grpSpPr>
              <a:xfrm>
                <a:off x="4548135" y="4930997"/>
                <a:ext cx="4027562" cy="182407"/>
                <a:chOff x="1613129" y="5068468"/>
                <a:chExt cx="6351786" cy="182407"/>
              </a:xfrm>
            </p:grpSpPr>
            <p:cxnSp>
              <p:nvCxnSpPr>
                <p:cNvPr id="97" name="Straight Connector 178"/>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3472007" y="5068468"/>
                  <a:ext cx="216059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20" name="Group 45"/>
                <p:cNvGrpSpPr/>
                <p:nvPr/>
              </p:nvGrpSpPr>
              <p:grpSpPr>
                <a:xfrm>
                  <a:off x="1613129" y="5068471"/>
                  <a:ext cx="1095861" cy="182404"/>
                  <a:chOff x="1051067" y="2273996"/>
                  <a:chExt cx="1322360" cy="217115"/>
                </a:xfrm>
              </p:grpSpPr>
              <p:sp>
                <p:nvSpPr>
                  <p:cNvPr id="102" name="Rectangle 101"/>
                  <p:cNvSpPr/>
                  <p:nvPr/>
                </p:nvSpPr>
                <p:spPr>
                  <a:xfrm>
                    <a:off x="1051067" y="2273996"/>
                    <a:ext cx="1322360" cy="217112"/>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3" name="Rectangle 102"/>
                  <p:cNvSpPr/>
                  <p:nvPr/>
                </p:nvSpPr>
                <p:spPr>
                  <a:xfrm>
                    <a:off x="1876049" y="2273999"/>
                    <a:ext cx="497378"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0" name="Rectangle 99"/>
                <p:cNvSpPr/>
                <p:nvPr/>
              </p:nvSpPr>
              <p:spPr>
                <a:xfrm>
                  <a:off x="6327692" y="5068468"/>
                  <a:ext cx="1637223" cy="1824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1" name="Rectangle 100"/>
                <p:cNvSpPr/>
                <p:nvPr/>
              </p:nvSpPr>
              <p:spPr>
                <a:xfrm>
                  <a:off x="6327695" y="5068468"/>
                  <a:ext cx="30585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90" name="Straight Connector 186"/>
              <p:cNvCxnSpPr/>
              <p:nvPr/>
            </p:nvCxnSpPr>
            <p:spPr>
              <a:xfrm rot="10800000" flipH="1">
                <a:off x="3684702" y="5358530"/>
                <a:ext cx="4092206" cy="4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186171" y="5272295"/>
                <a:ext cx="910645" cy="17287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5" name="Group 45"/>
              <p:cNvGrpSpPr/>
              <p:nvPr/>
            </p:nvGrpSpPr>
            <p:grpSpPr>
              <a:xfrm>
                <a:off x="3484775" y="5267536"/>
                <a:ext cx="694867" cy="182404"/>
                <a:chOff x="1031227" y="2273996"/>
                <a:chExt cx="1322360" cy="217115"/>
              </a:xfrm>
            </p:grpSpPr>
            <p:sp>
              <p:nvSpPr>
                <p:cNvPr id="95" name="Rectangle 94"/>
                <p:cNvSpPr/>
                <p:nvPr/>
              </p:nvSpPr>
              <p:spPr>
                <a:xfrm>
                  <a:off x="1031227" y="2273996"/>
                  <a:ext cx="1322360"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6" name="Rectangle 95"/>
                <p:cNvSpPr/>
                <p:nvPr/>
              </p:nvSpPr>
              <p:spPr>
                <a:xfrm>
                  <a:off x="1411696" y="2273999"/>
                  <a:ext cx="941888"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93" name="Rectangle 92"/>
              <p:cNvSpPr/>
              <p:nvPr/>
            </p:nvSpPr>
            <p:spPr>
              <a:xfrm>
                <a:off x="7537564" y="5267533"/>
                <a:ext cx="1038136" cy="1824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4" name="Rectangle 93"/>
              <p:cNvSpPr/>
              <p:nvPr/>
            </p:nvSpPr>
            <p:spPr>
              <a:xfrm>
                <a:off x="7537564" y="5267533"/>
                <a:ext cx="193938" cy="1824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111" name="TextBox 428"/>
          <p:cNvSpPr txBox="1"/>
          <p:nvPr/>
        </p:nvSpPr>
        <p:spPr>
          <a:xfrm>
            <a:off x="1793794" y="5963059"/>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cxnSp>
        <p:nvCxnSpPr>
          <p:cNvPr id="112" name="Connecteur droit avec flèche 111"/>
          <p:cNvCxnSpPr/>
          <p:nvPr/>
        </p:nvCxnSpPr>
        <p:spPr>
          <a:xfrm>
            <a:off x="5597209" y="2161778"/>
            <a:ext cx="718677" cy="9802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p:cNvCxnSpPr/>
          <p:nvPr/>
        </p:nvCxnSpPr>
        <p:spPr>
          <a:xfrm>
            <a:off x="3279482" y="4301480"/>
            <a:ext cx="640093" cy="96194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ZoneTexte 113"/>
          <p:cNvSpPr txBox="1"/>
          <p:nvPr/>
        </p:nvSpPr>
        <p:spPr>
          <a:xfrm>
            <a:off x="6222114" y="2348880"/>
            <a:ext cx="1446230" cy="276999"/>
          </a:xfrm>
          <a:prstGeom prst="rect">
            <a:avLst/>
          </a:prstGeom>
          <a:noFill/>
        </p:spPr>
        <p:txBody>
          <a:bodyPr wrap="none" rtlCol="0">
            <a:spAutoFit/>
          </a:bodyPr>
          <a:lstStyle/>
          <a:p>
            <a:r>
              <a:rPr lang="en-GB" sz="1200" i="1" dirty="0" smtClean="0">
                <a:solidFill>
                  <a:schemeClr val="tx1">
                    <a:lumMod val="65000"/>
                    <a:lumOff val="35000"/>
                  </a:schemeClr>
                </a:solidFill>
              </a:rPr>
              <a:t>De novo assembly</a:t>
            </a:r>
            <a:endParaRPr lang="en-GB" sz="1200" i="1" dirty="0">
              <a:solidFill>
                <a:schemeClr val="tx1">
                  <a:lumMod val="65000"/>
                  <a:lumOff val="35000"/>
                </a:schemeClr>
              </a:solidFill>
            </a:endParaRPr>
          </a:p>
        </p:txBody>
      </p:sp>
      <p:sp>
        <p:nvSpPr>
          <p:cNvPr id="115" name="ZoneTexte 114"/>
          <p:cNvSpPr txBox="1"/>
          <p:nvPr/>
        </p:nvSpPr>
        <p:spPr>
          <a:xfrm>
            <a:off x="6243051" y="4592161"/>
            <a:ext cx="865943" cy="276999"/>
          </a:xfrm>
          <a:prstGeom prst="rect">
            <a:avLst/>
          </a:prstGeom>
          <a:noFill/>
        </p:spPr>
        <p:txBody>
          <a:bodyPr wrap="none" rtlCol="0">
            <a:spAutoFit/>
          </a:bodyPr>
          <a:lstStyle/>
          <a:p>
            <a:r>
              <a:rPr lang="en-GB" sz="1200" dirty="0" smtClean="0">
                <a:solidFill>
                  <a:schemeClr val="tx1">
                    <a:lumMod val="65000"/>
                    <a:lumOff val="35000"/>
                  </a:schemeClr>
                </a:solidFill>
              </a:rPr>
              <a:t>Alignment</a:t>
            </a:r>
            <a:endParaRPr lang="en-GB" sz="1200" dirty="0">
              <a:solidFill>
                <a:schemeClr val="tx1">
                  <a:lumMod val="65000"/>
                  <a:lumOff val="35000"/>
                </a:schemeClr>
              </a:solidFill>
            </a:endParaRPr>
          </a:p>
        </p:txBody>
      </p:sp>
      <p:sp>
        <p:nvSpPr>
          <p:cNvPr id="116" name="TextBox 414"/>
          <p:cNvSpPr txBox="1"/>
          <p:nvPr/>
        </p:nvSpPr>
        <p:spPr>
          <a:xfrm>
            <a:off x="1589645" y="2276872"/>
            <a:ext cx="1608133"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Arial" panose="020B0604020202020204" pitchFamily="34" charset="0"/>
              </a:rPr>
              <a:t>Spliced alignment of </a:t>
            </a:r>
            <a:br>
              <a:rPr lang="en-US" sz="1200" dirty="0" smtClean="0">
                <a:solidFill>
                  <a:schemeClr val="tx1">
                    <a:lumMod val="65000"/>
                    <a:lumOff val="35000"/>
                  </a:schemeClr>
                </a:solidFill>
                <a:latin typeface="+mj-lt"/>
                <a:cs typeface="Arial" panose="020B0604020202020204" pitchFamily="34" charset="0"/>
              </a:rPr>
            </a:br>
            <a:r>
              <a:rPr lang="en-US" sz="1200" dirty="0" smtClean="0">
                <a:solidFill>
                  <a:schemeClr val="tx1">
                    <a:lumMod val="65000"/>
                    <a:lumOff val="35000"/>
                  </a:schemeClr>
                </a:solidFill>
                <a:latin typeface="+mj-lt"/>
                <a:cs typeface="Arial" panose="020B0604020202020204" pitchFamily="34" charset="0"/>
              </a:rPr>
              <a:t>RNA-</a:t>
            </a:r>
            <a:r>
              <a:rPr lang="en-US" sz="1200" dirty="0" err="1" smtClean="0">
                <a:solidFill>
                  <a:schemeClr val="tx1">
                    <a:lumMod val="65000"/>
                    <a:lumOff val="35000"/>
                  </a:schemeClr>
                </a:solidFill>
                <a:latin typeface="+mj-lt"/>
                <a:cs typeface="Arial" panose="020B0604020202020204" pitchFamily="34" charset="0"/>
              </a:rPr>
              <a:t>Seq</a:t>
            </a:r>
            <a:r>
              <a:rPr lang="en-US" sz="1200" dirty="0" smtClean="0">
                <a:solidFill>
                  <a:schemeClr val="tx1">
                    <a:lumMod val="65000"/>
                    <a:lumOff val="35000"/>
                  </a:schemeClr>
                </a:solidFill>
                <a:latin typeface="+mj-lt"/>
                <a:cs typeface="Arial" panose="020B0604020202020204" pitchFamily="34" charset="0"/>
              </a:rPr>
              <a:t> to genome</a:t>
            </a:r>
            <a:endParaRPr lang="en-US" sz="1200" dirty="0">
              <a:solidFill>
                <a:schemeClr val="tx1">
                  <a:lumMod val="65000"/>
                  <a:lumOff val="35000"/>
                </a:schemeClr>
              </a:solidFill>
              <a:latin typeface="+mj-lt"/>
              <a:cs typeface="Arial" panose="020B0604020202020204" pitchFamily="34" charset="0"/>
            </a:endParaRPr>
          </a:p>
        </p:txBody>
      </p:sp>
      <p:sp>
        <p:nvSpPr>
          <p:cNvPr id="117" name="TextBox 418"/>
          <p:cNvSpPr txBox="1"/>
          <p:nvPr/>
        </p:nvSpPr>
        <p:spPr>
          <a:xfrm>
            <a:off x="1259632" y="4623519"/>
            <a:ext cx="2486578" cy="461665"/>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Calibri"/>
              </a:rPr>
              <a:t>Transcript reconstruction</a:t>
            </a:r>
            <a:br>
              <a:rPr lang="en-US" sz="1200" dirty="0" smtClean="0">
                <a:solidFill>
                  <a:schemeClr val="tx1">
                    <a:lumMod val="65000"/>
                    <a:lumOff val="35000"/>
                  </a:schemeClr>
                </a:solidFill>
                <a:latin typeface="+mj-lt"/>
                <a:cs typeface="Calibri"/>
              </a:rPr>
            </a:br>
            <a:r>
              <a:rPr lang="en-US" sz="1200" dirty="0" smtClean="0">
                <a:solidFill>
                  <a:schemeClr val="tx1">
                    <a:lumMod val="65000"/>
                    <a:lumOff val="35000"/>
                  </a:schemeClr>
                </a:solidFill>
                <a:latin typeface="+mj-lt"/>
                <a:cs typeface="Calibri"/>
              </a:rPr>
              <a:t>from RNA-</a:t>
            </a:r>
            <a:r>
              <a:rPr lang="en-US" sz="1200" dirty="0" err="1" smtClean="0">
                <a:solidFill>
                  <a:schemeClr val="tx1">
                    <a:lumMod val="65000"/>
                    <a:lumOff val="35000"/>
                  </a:schemeClr>
                </a:solidFill>
                <a:latin typeface="+mj-lt"/>
                <a:cs typeface="Calibri"/>
              </a:rPr>
              <a:t>Seq</a:t>
            </a:r>
            <a:r>
              <a:rPr lang="en-US" sz="1200" dirty="0" smtClean="0">
                <a:solidFill>
                  <a:schemeClr val="tx1">
                    <a:lumMod val="65000"/>
                    <a:lumOff val="35000"/>
                  </a:schemeClr>
                </a:solidFill>
                <a:latin typeface="+mj-lt"/>
                <a:cs typeface="Calibri"/>
              </a:rPr>
              <a:t> spliced alignments</a:t>
            </a:r>
            <a:endParaRPr lang="en-US" sz="1200" dirty="0">
              <a:solidFill>
                <a:schemeClr val="tx1">
                  <a:lumMod val="65000"/>
                  <a:lumOff val="35000"/>
                </a:schemeClr>
              </a:solidFill>
              <a:latin typeface="+mj-lt"/>
              <a:cs typeface="Calibri"/>
            </a:endParaRPr>
          </a:p>
        </p:txBody>
      </p:sp>
      <p:grpSp>
        <p:nvGrpSpPr>
          <p:cNvPr id="76" name="Groupe 109"/>
          <p:cNvGrpSpPr/>
          <p:nvPr/>
        </p:nvGrpSpPr>
        <p:grpSpPr>
          <a:xfrm>
            <a:off x="1397578" y="3212976"/>
            <a:ext cx="3074914" cy="766817"/>
            <a:chOff x="18796" y="2773008"/>
            <a:chExt cx="3074914" cy="766817"/>
          </a:xfrm>
        </p:grpSpPr>
        <p:cxnSp>
          <p:nvCxnSpPr>
            <p:cNvPr id="119"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241"/>
            <p:cNvCxnSpPr>
              <a:stCxn id="137"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0" name="Rectangle 129"/>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1" name="Rectangle 130"/>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2" name="Rectangle 131"/>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3" name="Rectangle 132"/>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4" name="Rectangle 133"/>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5" name="Rectangle 134"/>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6" name="Rectangle 135"/>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7" name="Rectangle 136"/>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8" name="Rectangle 137"/>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139"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1" name="Rectangle 140"/>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2" name="Rectangle 141"/>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3" name="Rectangle 142"/>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4" name="Rectangle 143"/>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5" name="Rectangle 144"/>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6" name="Rectangle 145"/>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7" name="Rectangle 146"/>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8" name="Rectangle 147"/>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9" name="Rectangle 148"/>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0" name="Rectangle 149"/>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1" name="Rectangle 150"/>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2" name="Rectangle 151"/>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3" name="Rectangle 152"/>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4" name="Rectangle 153"/>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5" name="Rectangle 154"/>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6" name="Rectangle 155"/>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7" name="Rectangle 156"/>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8" name="Rectangle 157"/>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9" name="Rectangle 158"/>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0" name="Rectangle 159"/>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1" name="Rectangle 160"/>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2" name="Rectangle 161"/>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3" name="Rectangle 162"/>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4" name="Rectangle 163"/>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5" name="Rectangle 164"/>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6" name="Rectangle 165"/>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7" name="Rectangle 166"/>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8" name="Rectangle 167"/>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9" name="Rectangle 168"/>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0" name="Rectangle 169"/>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1" name="Rectangle 170"/>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2" name="Rectangle 171"/>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3" name="Rectangle 172"/>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4" name="Rectangle 173"/>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5" name="Rectangle 174"/>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6" name="Rectangle 175"/>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7" name="Rectangle 176"/>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8" name="Rectangle 177"/>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9" name="Rectangle 178"/>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0" name="Rectangle 179"/>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1" name="Rectangle 180"/>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2" name="Rectangle 181"/>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3" name="Rectangle 182"/>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4" name="Rectangle 183"/>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5" name="Rectangle 184"/>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6" name="Rectangle 185"/>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7" name="Rectangle 186"/>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8" name="Rectangle 187"/>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9" name="Rectangle 188"/>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0" name="Rectangle 189"/>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1" name="Rectangle 190"/>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2" name="Rectangle 191"/>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3" name="Rectangle 192"/>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4" name="Rectangle 193"/>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5" name="Rectangle 194"/>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196" name="Connecteur droit avec flèche 195"/>
          <p:cNvCxnSpPr/>
          <p:nvPr/>
        </p:nvCxnSpPr>
        <p:spPr>
          <a:xfrm flipH="1">
            <a:off x="3248936" y="2161778"/>
            <a:ext cx="504428" cy="836796"/>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Connecteur droit avec flèche 196"/>
          <p:cNvCxnSpPr/>
          <p:nvPr/>
        </p:nvCxnSpPr>
        <p:spPr>
          <a:xfrm flipH="1">
            <a:off x="5513630" y="4130827"/>
            <a:ext cx="759847" cy="1132598"/>
          </a:xfrm>
          <a:prstGeom prst="straightConnector1">
            <a:avLst/>
          </a:prstGeom>
          <a:ln w="28575">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TextBox 428"/>
          <p:cNvSpPr txBox="1"/>
          <p:nvPr/>
        </p:nvSpPr>
        <p:spPr>
          <a:xfrm>
            <a:off x="4472507" y="3798952"/>
            <a:ext cx="772969" cy="276999"/>
          </a:xfrm>
          <a:prstGeom prst="rect">
            <a:avLst/>
          </a:prstGeom>
          <a:noFill/>
        </p:spPr>
        <p:txBody>
          <a:bodyPr wrap="none" rtlCol="0">
            <a:spAutoFit/>
          </a:bodyPr>
          <a:lstStyle/>
          <a:p>
            <a:r>
              <a:rPr lang="en-US" sz="1200" dirty="0">
                <a:solidFill>
                  <a:schemeClr val="tx1">
                    <a:lumMod val="65000"/>
                    <a:lumOff val="35000"/>
                  </a:schemeClr>
                </a:solidFill>
                <a:latin typeface="+mj-lt"/>
                <a:cs typeface="Calibri"/>
              </a:rPr>
              <a:t>G</a:t>
            </a:r>
            <a:r>
              <a:rPr lang="en-US" sz="1200" dirty="0" smtClean="0">
                <a:solidFill>
                  <a:schemeClr val="tx1">
                    <a:lumMod val="65000"/>
                    <a:lumOff val="35000"/>
                  </a:schemeClr>
                </a:solidFill>
                <a:latin typeface="+mj-lt"/>
                <a:cs typeface="Calibri"/>
              </a:rPr>
              <a:t>enome</a:t>
            </a:r>
            <a:endParaRPr lang="en-US" sz="1200" dirty="0">
              <a:solidFill>
                <a:schemeClr val="tx1">
                  <a:lumMod val="65000"/>
                  <a:lumOff val="35000"/>
                </a:schemeClr>
              </a:solidFill>
              <a:latin typeface="+mj-lt"/>
              <a:cs typeface="Calibri"/>
            </a:endParaRPr>
          </a:p>
        </p:txBody>
      </p:sp>
      <p:sp>
        <p:nvSpPr>
          <p:cNvPr id="199" name="ZoneTexte 198"/>
          <p:cNvSpPr txBox="1"/>
          <p:nvPr/>
        </p:nvSpPr>
        <p:spPr>
          <a:xfrm>
            <a:off x="261129" y="2302713"/>
            <a:ext cx="915700" cy="369332"/>
          </a:xfrm>
          <a:prstGeom prst="rect">
            <a:avLst/>
          </a:prstGeom>
          <a:noFill/>
        </p:spPr>
        <p:txBody>
          <a:bodyPr wrap="none" rtlCol="0">
            <a:spAutoFit/>
          </a:bodyPr>
          <a:lstStyle/>
          <a:p>
            <a:r>
              <a:rPr lang="en-GB" dirty="0" err="1" smtClean="0">
                <a:solidFill>
                  <a:schemeClr val="tx1">
                    <a:lumMod val="65000"/>
                    <a:lumOff val="35000"/>
                  </a:schemeClr>
                </a:solidFill>
              </a:rPr>
              <a:t>TopHat</a:t>
            </a:r>
            <a:endParaRPr lang="en-GB" dirty="0">
              <a:solidFill>
                <a:schemeClr val="tx1">
                  <a:lumMod val="65000"/>
                  <a:lumOff val="35000"/>
                </a:schemeClr>
              </a:solidFill>
            </a:endParaRPr>
          </a:p>
        </p:txBody>
      </p:sp>
      <p:sp>
        <p:nvSpPr>
          <p:cNvPr id="200" name="ZoneTexte 199"/>
          <p:cNvSpPr txBox="1"/>
          <p:nvPr/>
        </p:nvSpPr>
        <p:spPr>
          <a:xfrm>
            <a:off x="209954" y="4660665"/>
            <a:ext cx="1065356" cy="369332"/>
          </a:xfrm>
          <a:prstGeom prst="rect">
            <a:avLst/>
          </a:prstGeom>
          <a:noFill/>
        </p:spPr>
        <p:txBody>
          <a:bodyPr wrap="none" rtlCol="0">
            <a:spAutoFit/>
          </a:bodyPr>
          <a:lstStyle/>
          <a:p>
            <a:r>
              <a:rPr lang="en-GB" dirty="0" smtClean="0">
                <a:solidFill>
                  <a:schemeClr val="tx1">
                    <a:lumMod val="65000"/>
                    <a:lumOff val="35000"/>
                  </a:schemeClr>
                </a:solidFill>
              </a:rPr>
              <a:t>Cufflinks</a:t>
            </a:r>
            <a:endParaRPr lang="en-GB"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510875" y="1657662"/>
            <a:ext cx="2142080" cy="577081"/>
          </a:xfrm>
          <a:prstGeom prst="rect">
            <a:avLst/>
          </a:prstGeom>
        </p:spPr>
        <p:txBody>
          <a:bodyPr wrap="square">
            <a:spAutoFit/>
          </a:bodyPr>
          <a:lstStyle/>
          <a:p>
            <a:r>
              <a:rPr lang="en-GB" sz="1050" b="1" dirty="0">
                <a:solidFill>
                  <a:schemeClr val="tx1">
                    <a:lumMod val="65000"/>
                    <a:lumOff val="35000"/>
                  </a:schemeClr>
                </a:solidFill>
              </a:rPr>
              <a:t>&gt;sctg_0</a:t>
            </a:r>
          </a:p>
          <a:p>
            <a:r>
              <a:rPr lang="en-GB" sz="1050" b="1" dirty="0" smtClean="0">
                <a:solidFill>
                  <a:schemeClr val="tx1">
                    <a:lumMod val="65000"/>
                    <a:lumOff val="35000"/>
                  </a:schemeClr>
                </a:solidFill>
              </a:rPr>
              <a:t>GAGTGCGGGTGTTGCTGCGC</a:t>
            </a:r>
          </a:p>
          <a:p>
            <a:r>
              <a:rPr lang="en-GB" sz="1050" b="1" dirty="0" smtClean="0">
                <a:solidFill>
                  <a:schemeClr val="tx1">
                    <a:lumMod val="65000"/>
                    <a:lumOff val="35000"/>
                  </a:schemeClr>
                </a:solidFill>
              </a:rPr>
              <a:t>CCGTATGCCAACCCCCTTTCT</a:t>
            </a:r>
          </a:p>
        </p:txBody>
      </p:sp>
      <p:sp>
        <p:nvSpPr>
          <p:cNvPr id="47" name="ZoneTexte 46"/>
          <p:cNvSpPr txBox="1"/>
          <p:nvPr/>
        </p:nvSpPr>
        <p:spPr>
          <a:xfrm>
            <a:off x="755576" y="908720"/>
            <a:ext cx="2174121" cy="369332"/>
          </a:xfrm>
          <a:prstGeom prst="rect">
            <a:avLst/>
          </a:prstGeom>
          <a:noFill/>
        </p:spPr>
        <p:txBody>
          <a:bodyPr wrap="none" rtlCol="0">
            <a:spAutoFit/>
          </a:bodyPr>
          <a:lstStyle/>
          <a:p>
            <a:r>
              <a:rPr lang="en-GB" dirty="0" smtClean="0">
                <a:solidFill>
                  <a:schemeClr val="tx1">
                    <a:lumMod val="75000"/>
                    <a:lumOff val="25000"/>
                  </a:schemeClr>
                </a:solidFill>
              </a:rPr>
              <a:t>Transcripts alignment</a:t>
            </a:r>
            <a:endParaRPr lang="en-GB" dirty="0">
              <a:solidFill>
                <a:schemeClr val="tx1">
                  <a:lumMod val="75000"/>
                  <a:lumOff val="25000"/>
                </a:schemeClr>
              </a:solidFill>
            </a:endParaRPr>
          </a:p>
        </p:txBody>
      </p:sp>
      <p:sp>
        <p:nvSpPr>
          <p:cNvPr id="49" name="ZoneTexte 48"/>
          <p:cNvSpPr txBox="1"/>
          <p:nvPr/>
        </p:nvSpPr>
        <p:spPr>
          <a:xfrm>
            <a:off x="6495720" y="948524"/>
            <a:ext cx="1976823" cy="369332"/>
          </a:xfrm>
          <a:prstGeom prst="rect">
            <a:avLst/>
          </a:prstGeom>
          <a:noFill/>
        </p:spPr>
        <p:txBody>
          <a:bodyPr wrap="none" rtlCol="0">
            <a:spAutoFit/>
          </a:bodyPr>
          <a:lstStyle/>
          <a:p>
            <a:r>
              <a:rPr lang="en-GB" dirty="0" smtClean="0">
                <a:solidFill>
                  <a:schemeClr val="tx1">
                    <a:lumMod val="75000"/>
                    <a:lumOff val="25000"/>
                  </a:schemeClr>
                </a:solidFill>
              </a:rPr>
              <a:t>Genomic sequence</a:t>
            </a:r>
            <a:endParaRPr lang="en-GB" dirty="0">
              <a:solidFill>
                <a:schemeClr val="tx1">
                  <a:lumMod val="75000"/>
                  <a:lumOff val="25000"/>
                </a:schemeClr>
              </a:solidFill>
            </a:endParaRPr>
          </a:p>
        </p:txBody>
      </p:sp>
      <p:grpSp>
        <p:nvGrpSpPr>
          <p:cNvPr id="50" name="Groupe 49"/>
          <p:cNvGrpSpPr/>
          <p:nvPr/>
        </p:nvGrpSpPr>
        <p:grpSpPr>
          <a:xfrm>
            <a:off x="977078" y="1318700"/>
            <a:ext cx="2008800" cy="897720"/>
            <a:chOff x="977078" y="1318700"/>
            <a:chExt cx="2008800" cy="897720"/>
          </a:xfrm>
        </p:grpSpPr>
        <p:cxnSp>
          <p:nvCxnSpPr>
            <p:cNvPr id="51" name="Straight Connector 147"/>
            <p:cNvCxnSpPr>
              <a:stCxn id="52" idx="1"/>
              <a:endCxn id="53" idx="1"/>
            </p:cNvCxnSpPr>
            <p:nvPr/>
          </p:nvCxnSpPr>
          <p:spPr>
            <a:xfrm>
              <a:off x="2117634" y="1362408"/>
              <a:ext cx="51087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117634" y="1318700"/>
              <a:ext cx="258081" cy="8741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2628509" y="1320870"/>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54" name="Straight Connector 178"/>
            <p:cNvCxnSpPr>
              <a:stCxn id="56" idx="3"/>
            </p:cNvCxnSpPr>
            <p:nvPr/>
          </p:nvCxnSpPr>
          <p:spPr>
            <a:xfrm>
              <a:off x="1829470" y="1505990"/>
              <a:ext cx="510339" cy="3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123729" y="1464451"/>
              <a:ext cx="251986"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1757091" y="1464451"/>
              <a:ext cx="72379"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628323" y="1617731"/>
              <a:ext cx="287493" cy="83077"/>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2628323" y="1617731"/>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59" name="Groupe 11"/>
            <p:cNvGrpSpPr/>
            <p:nvPr/>
          </p:nvGrpSpPr>
          <p:grpSpPr>
            <a:xfrm>
              <a:off x="977078" y="1758266"/>
              <a:ext cx="2008800" cy="458154"/>
              <a:chOff x="977078" y="1758266"/>
              <a:chExt cx="2008800" cy="458154"/>
            </a:xfrm>
          </p:grpSpPr>
          <p:grpSp>
            <p:nvGrpSpPr>
              <p:cNvPr id="60" name="Groupe 10"/>
              <p:cNvGrpSpPr/>
              <p:nvPr/>
            </p:nvGrpSpPr>
            <p:grpSpPr>
              <a:xfrm>
                <a:off x="977078" y="1758266"/>
                <a:ext cx="2008800" cy="458154"/>
                <a:chOff x="977078" y="1758266"/>
                <a:chExt cx="2008800" cy="458154"/>
              </a:xfrm>
            </p:grpSpPr>
            <p:grpSp>
              <p:nvGrpSpPr>
                <p:cNvPr id="63" name="Group 6"/>
                <p:cNvGrpSpPr/>
                <p:nvPr/>
              </p:nvGrpSpPr>
              <p:grpSpPr>
                <a:xfrm>
                  <a:off x="977078" y="1758266"/>
                  <a:ext cx="2008800" cy="458154"/>
                  <a:chOff x="1139379" y="5785045"/>
                  <a:chExt cx="7259554" cy="788439"/>
                </a:xfrm>
              </p:grpSpPr>
              <p:sp>
                <p:nvSpPr>
                  <p:cNvPr id="65" name="Rectangle 64"/>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66" name="Group 195"/>
                  <p:cNvGrpSpPr/>
                  <p:nvPr/>
                </p:nvGrpSpPr>
                <p:grpSpPr>
                  <a:xfrm>
                    <a:off x="1379811" y="5785045"/>
                    <a:ext cx="6765926" cy="406756"/>
                    <a:chOff x="2989397" y="4930997"/>
                    <a:chExt cx="6765926" cy="518947"/>
                  </a:xfrm>
                </p:grpSpPr>
                <p:cxnSp>
                  <p:nvCxnSpPr>
                    <p:cNvPr id="67" name="Straight Connector 186"/>
                    <p:cNvCxnSpPr>
                      <a:endCxn id="72" idx="1"/>
                    </p:cNvCxnSpPr>
                    <p:nvPr/>
                  </p:nvCxnSpPr>
                  <p:spPr>
                    <a:xfrm flipV="1">
                      <a:off x="3684703" y="5358745"/>
                      <a:ext cx="5032484" cy="1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8" name="Group 177"/>
                    <p:cNvGrpSpPr/>
                    <p:nvPr/>
                  </p:nvGrpSpPr>
                  <p:grpSpPr>
                    <a:xfrm>
                      <a:off x="2989401" y="4930997"/>
                      <a:ext cx="4814063" cy="182407"/>
                      <a:chOff x="-845118" y="5068468"/>
                      <a:chExt cx="7592157" cy="182407"/>
                    </a:xfrm>
                  </p:grpSpPr>
                  <p:cxnSp>
                    <p:nvCxnSpPr>
                      <p:cNvPr id="75" name="Straight Connector 178"/>
                      <p:cNvCxnSpPr>
                        <a:stCxn id="79" idx="3"/>
                      </p:cNvCxnSpPr>
                      <p:nvPr/>
                    </p:nvCxnSpPr>
                    <p:spPr>
                      <a:xfrm flipV="1">
                        <a:off x="250744" y="5159669"/>
                        <a:ext cx="5950136" cy="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310879" y="5068468"/>
                        <a:ext cx="1436160" cy="18240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7" name="Group 45"/>
                      <p:cNvGrpSpPr/>
                      <p:nvPr/>
                    </p:nvGrpSpPr>
                    <p:grpSpPr>
                      <a:xfrm>
                        <a:off x="-845118" y="5068471"/>
                        <a:ext cx="1095861" cy="182404"/>
                        <a:chOff x="-1915265" y="2273996"/>
                        <a:chExt cx="1322360" cy="217115"/>
                      </a:xfrm>
                    </p:grpSpPr>
                    <p:sp>
                      <p:nvSpPr>
                        <p:cNvPr id="78" name="Rectangle 77"/>
                        <p:cNvSpPr/>
                        <p:nvPr/>
                      </p:nvSpPr>
                      <p:spPr>
                        <a:xfrm>
                          <a:off x="-1915265" y="2273996"/>
                          <a:ext cx="1322360"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9" name="Rectangle 78"/>
                        <p:cNvSpPr/>
                        <p:nvPr/>
                      </p:nvSpPr>
                      <p:spPr>
                        <a:xfrm>
                          <a:off x="-1090281" y="2273999"/>
                          <a:ext cx="497376"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9" name="Rectangle 24"/>
                    <p:cNvSpPr/>
                    <p:nvPr/>
                  </p:nvSpPr>
                  <p:spPr>
                    <a:xfrm>
                      <a:off x="6892816" y="5272295"/>
                      <a:ext cx="910646" cy="172874"/>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0" name="Group 45"/>
                    <p:cNvGrpSpPr/>
                    <p:nvPr/>
                  </p:nvGrpSpPr>
                  <p:grpSpPr>
                    <a:xfrm>
                      <a:off x="2989397" y="5267536"/>
                      <a:ext cx="694868" cy="182404"/>
                      <a:chOff x="88502" y="2273996"/>
                      <a:chExt cx="1322361" cy="217115"/>
                    </a:xfrm>
                  </p:grpSpPr>
                  <p:sp>
                    <p:nvSpPr>
                      <p:cNvPr id="73" name="Rectangle 72"/>
                      <p:cNvSpPr/>
                      <p:nvPr/>
                    </p:nvSpPr>
                    <p:spPr>
                      <a:xfrm>
                        <a:off x="88502" y="2273996"/>
                        <a:ext cx="1322361"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913494" y="2273999"/>
                        <a:ext cx="497369"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71" name="Rectangle 26"/>
                    <p:cNvSpPr/>
                    <p:nvPr/>
                  </p:nvSpPr>
                  <p:spPr>
                    <a:xfrm>
                      <a:off x="8717187" y="5267539"/>
                      <a:ext cx="1038136" cy="182401"/>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8717187" y="5267543"/>
                      <a:ext cx="193939" cy="182401"/>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4" name="Rectangle 63"/>
                <p:cNvSpPr/>
                <p:nvPr/>
              </p:nvSpPr>
              <p:spPr>
                <a:xfrm>
                  <a:off x="1757091" y="1760438"/>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61" name="Rectangle 60"/>
              <p:cNvSpPr/>
              <p:nvPr/>
            </p:nvSpPr>
            <p:spPr>
              <a:xfrm>
                <a:off x="1757091" y="1913715"/>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1403648" y="1913715"/>
                <a:ext cx="125993"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86" name="Arc 85"/>
          <p:cNvSpPr/>
          <p:nvPr/>
        </p:nvSpPr>
        <p:spPr>
          <a:xfrm rot="6162914">
            <a:off x="5987245" y="1176777"/>
            <a:ext cx="2578500" cy="1538849"/>
          </a:xfrm>
          <a:prstGeom prst="arc">
            <a:avLst>
              <a:gd name="adj1" fmla="val 16719656"/>
              <a:gd name="adj2" fmla="val 20956032"/>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7" name="ZoneTexte 86"/>
          <p:cNvSpPr txBox="1"/>
          <p:nvPr/>
        </p:nvSpPr>
        <p:spPr>
          <a:xfrm>
            <a:off x="6156176" y="2985201"/>
            <a:ext cx="927883" cy="738664"/>
          </a:xfrm>
          <a:prstGeom prst="rect">
            <a:avLst/>
          </a:prstGeom>
          <a:noFill/>
        </p:spPr>
        <p:txBody>
          <a:bodyPr wrap="none" rtlCol="0">
            <a:spAutoFit/>
          </a:bodyPr>
          <a:lstStyle/>
          <a:p>
            <a:r>
              <a:rPr lang="en-GB" sz="1400" b="1" dirty="0" smtClean="0">
                <a:solidFill>
                  <a:schemeClr val="tx1">
                    <a:lumMod val="75000"/>
                    <a:lumOff val="25000"/>
                  </a:schemeClr>
                </a:solidFill>
              </a:rPr>
              <a:t>Splice site</a:t>
            </a:r>
          </a:p>
          <a:p>
            <a:r>
              <a:rPr lang="en-GB" sz="1400" b="1" dirty="0" smtClean="0">
                <a:solidFill>
                  <a:schemeClr val="tx1">
                    <a:lumMod val="75000"/>
                    <a:lumOff val="25000"/>
                  </a:schemeClr>
                </a:solidFill>
              </a:rPr>
              <a:t>Repeats</a:t>
            </a:r>
          </a:p>
          <a:p>
            <a:r>
              <a:rPr lang="en-GB" sz="1400" b="1" dirty="0" smtClean="0">
                <a:solidFill>
                  <a:schemeClr val="tx1">
                    <a:lumMod val="75000"/>
                    <a:lumOff val="25000"/>
                  </a:schemeClr>
                </a:solidFill>
              </a:rPr>
              <a:t>%GC</a:t>
            </a:r>
            <a:endParaRPr lang="en-GB" sz="1400" b="1" dirty="0">
              <a:solidFill>
                <a:schemeClr val="tx1">
                  <a:lumMod val="75000"/>
                  <a:lumOff val="25000"/>
                </a:schemeClr>
              </a:solidFill>
            </a:endParaRPr>
          </a:p>
        </p:txBody>
      </p:sp>
      <p:sp>
        <p:nvSpPr>
          <p:cNvPr id="83" name="Rectangle 8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Gene </a:t>
            </a:r>
            <a:r>
              <a:rPr lang="en-GB" dirty="0" smtClean="0"/>
              <a:t>prediction</a:t>
            </a:r>
            <a:endParaRPr lang="fr-FR" kern="0" dirty="0"/>
          </a:p>
        </p:txBody>
      </p:sp>
      <p:cxnSp>
        <p:nvCxnSpPr>
          <p:cNvPr id="85" name="Connecteur droit 8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1"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219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510875" y="1657662"/>
            <a:ext cx="2142080" cy="577081"/>
          </a:xfrm>
          <a:prstGeom prst="rect">
            <a:avLst/>
          </a:prstGeom>
        </p:spPr>
        <p:txBody>
          <a:bodyPr wrap="square">
            <a:spAutoFit/>
          </a:bodyPr>
          <a:lstStyle/>
          <a:p>
            <a:r>
              <a:rPr lang="en-GB" sz="1050" b="1" dirty="0">
                <a:solidFill>
                  <a:schemeClr val="tx1">
                    <a:lumMod val="65000"/>
                    <a:lumOff val="35000"/>
                  </a:schemeClr>
                </a:solidFill>
              </a:rPr>
              <a:t>&gt;sctg_0</a:t>
            </a:r>
          </a:p>
          <a:p>
            <a:r>
              <a:rPr lang="en-GB" sz="1050" b="1" dirty="0" smtClean="0">
                <a:solidFill>
                  <a:schemeClr val="tx1">
                    <a:lumMod val="65000"/>
                    <a:lumOff val="35000"/>
                  </a:schemeClr>
                </a:solidFill>
              </a:rPr>
              <a:t>GAGTGCGGGTGTTGCTGCGC</a:t>
            </a:r>
          </a:p>
          <a:p>
            <a:r>
              <a:rPr lang="en-GB" sz="1050" b="1" dirty="0" smtClean="0">
                <a:solidFill>
                  <a:schemeClr val="tx1">
                    <a:lumMod val="65000"/>
                    <a:lumOff val="35000"/>
                  </a:schemeClr>
                </a:solidFill>
              </a:rPr>
              <a:t>CCGTATGCCAACCCCCTTTCT</a:t>
            </a:r>
          </a:p>
        </p:txBody>
      </p:sp>
      <p:pic>
        <p:nvPicPr>
          <p:cNvPr id="46" name="Picture 3" descr="C:\Users\acormier\Desktop\blast_itr3_see_split.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414482" y="1556792"/>
            <a:ext cx="1179132" cy="778821"/>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755576" y="908720"/>
            <a:ext cx="2174121" cy="369332"/>
          </a:xfrm>
          <a:prstGeom prst="rect">
            <a:avLst/>
          </a:prstGeom>
          <a:noFill/>
        </p:spPr>
        <p:txBody>
          <a:bodyPr wrap="none" rtlCol="0">
            <a:spAutoFit/>
          </a:bodyPr>
          <a:lstStyle/>
          <a:p>
            <a:r>
              <a:rPr lang="en-GB" dirty="0" smtClean="0">
                <a:solidFill>
                  <a:schemeClr val="tx1">
                    <a:lumMod val="75000"/>
                    <a:lumOff val="25000"/>
                  </a:schemeClr>
                </a:solidFill>
              </a:rPr>
              <a:t>Transcripts alignment</a:t>
            </a:r>
            <a:endParaRPr lang="en-GB" dirty="0">
              <a:solidFill>
                <a:schemeClr val="tx1">
                  <a:lumMod val="75000"/>
                  <a:lumOff val="25000"/>
                </a:schemeClr>
              </a:solidFill>
            </a:endParaRPr>
          </a:p>
        </p:txBody>
      </p:sp>
      <p:sp>
        <p:nvSpPr>
          <p:cNvPr id="48" name="ZoneTexte 47"/>
          <p:cNvSpPr txBox="1"/>
          <p:nvPr/>
        </p:nvSpPr>
        <p:spPr>
          <a:xfrm>
            <a:off x="4067944" y="908720"/>
            <a:ext cx="2010487" cy="646331"/>
          </a:xfrm>
          <a:prstGeom prst="rect">
            <a:avLst/>
          </a:prstGeom>
          <a:noFill/>
        </p:spPr>
        <p:txBody>
          <a:bodyPr wrap="none" rtlCol="0">
            <a:spAutoFit/>
          </a:bodyPr>
          <a:lstStyle/>
          <a:p>
            <a:pPr algn="ctr"/>
            <a:r>
              <a:rPr lang="en-GB" dirty="0" smtClean="0">
                <a:solidFill>
                  <a:schemeClr val="tx1">
                    <a:lumMod val="75000"/>
                    <a:lumOff val="25000"/>
                  </a:schemeClr>
                </a:solidFill>
              </a:rPr>
              <a:t>Sequence similarity</a:t>
            </a:r>
          </a:p>
          <a:p>
            <a:pPr algn="ctr"/>
            <a:r>
              <a:rPr lang="en-GB" dirty="0" smtClean="0">
                <a:solidFill>
                  <a:schemeClr val="tx1">
                    <a:lumMod val="75000"/>
                    <a:lumOff val="25000"/>
                  </a:schemeClr>
                </a:solidFill>
              </a:rPr>
              <a:t>(Blast)</a:t>
            </a:r>
            <a:endParaRPr lang="en-GB" dirty="0">
              <a:solidFill>
                <a:schemeClr val="tx1">
                  <a:lumMod val="75000"/>
                  <a:lumOff val="25000"/>
                </a:schemeClr>
              </a:solidFill>
            </a:endParaRPr>
          </a:p>
        </p:txBody>
      </p:sp>
      <p:sp>
        <p:nvSpPr>
          <p:cNvPr id="49" name="ZoneTexte 48"/>
          <p:cNvSpPr txBox="1"/>
          <p:nvPr/>
        </p:nvSpPr>
        <p:spPr>
          <a:xfrm>
            <a:off x="6495720" y="948524"/>
            <a:ext cx="1976823" cy="369332"/>
          </a:xfrm>
          <a:prstGeom prst="rect">
            <a:avLst/>
          </a:prstGeom>
          <a:noFill/>
        </p:spPr>
        <p:txBody>
          <a:bodyPr wrap="none" rtlCol="0">
            <a:spAutoFit/>
          </a:bodyPr>
          <a:lstStyle/>
          <a:p>
            <a:r>
              <a:rPr lang="en-GB" dirty="0" smtClean="0">
                <a:solidFill>
                  <a:schemeClr val="tx1">
                    <a:lumMod val="75000"/>
                    <a:lumOff val="25000"/>
                  </a:schemeClr>
                </a:solidFill>
              </a:rPr>
              <a:t>Genomic sequence</a:t>
            </a:r>
            <a:endParaRPr lang="en-GB" dirty="0">
              <a:solidFill>
                <a:schemeClr val="tx1">
                  <a:lumMod val="75000"/>
                  <a:lumOff val="25000"/>
                </a:schemeClr>
              </a:solidFill>
            </a:endParaRPr>
          </a:p>
        </p:txBody>
      </p:sp>
      <p:grpSp>
        <p:nvGrpSpPr>
          <p:cNvPr id="50" name="Groupe 49"/>
          <p:cNvGrpSpPr/>
          <p:nvPr/>
        </p:nvGrpSpPr>
        <p:grpSpPr>
          <a:xfrm>
            <a:off x="977078" y="1318700"/>
            <a:ext cx="2008800" cy="897720"/>
            <a:chOff x="977078" y="1318700"/>
            <a:chExt cx="2008800" cy="897720"/>
          </a:xfrm>
        </p:grpSpPr>
        <p:cxnSp>
          <p:nvCxnSpPr>
            <p:cNvPr id="51" name="Straight Connector 147"/>
            <p:cNvCxnSpPr>
              <a:stCxn id="52" idx="1"/>
              <a:endCxn id="53" idx="1"/>
            </p:cNvCxnSpPr>
            <p:nvPr/>
          </p:nvCxnSpPr>
          <p:spPr>
            <a:xfrm>
              <a:off x="2117634" y="1362408"/>
              <a:ext cx="51087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117634" y="1318700"/>
              <a:ext cx="258081" cy="8741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2628509" y="1320870"/>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54" name="Straight Connector 178"/>
            <p:cNvCxnSpPr>
              <a:stCxn id="56" idx="3"/>
            </p:cNvCxnSpPr>
            <p:nvPr/>
          </p:nvCxnSpPr>
          <p:spPr>
            <a:xfrm>
              <a:off x="1829470" y="1505990"/>
              <a:ext cx="510339" cy="3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123729" y="1464451"/>
              <a:ext cx="251986"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1757091" y="1464451"/>
              <a:ext cx="72379"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628323" y="1617731"/>
              <a:ext cx="287493" cy="83077"/>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2628323" y="1617731"/>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59" name="Groupe 11"/>
            <p:cNvGrpSpPr/>
            <p:nvPr/>
          </p:nvGrpSpPr>
          <p:grpSpPr>
            <a:xfrm>
              <a:off x="977078" y="1758266"/>
              <a:ext cx="2008800" cy="458154"/>
              <a:chOff x="977078" y="1758266"/>
              <a:chExt cx="2008800" cy="458154"/>
            </a:xfrm>
          </p:grpSpPr>
          <p:grpSp>
            <p:nvGrpSpPr>
              <p:cNvPr id="60" name="Groupe 10"/>
              <p:cNvGrpSpPr/>
              <p:nvPr/>
            </p:nvGrpSpPr>
            <p:grpSpPr>
              <a:xfrm>
                <a:off x="977078" y="1758266"/>
                <a:ext cx="2008800" cy="458154"/>
                <a:chOff x="977078" y="1758266"/>
                <a:chExt cx="2008800" cy="458154"/>
              </a:xfrm>
            </p:grpSpPr>
            <p:grpSp>
              <p:nvGrpSpPr>
                <p:cNvPr id="63" name="Group 6"/>
                <p:cNvGrpSpPr/>
                <p:nvPr/>
              </p:nvGrpSpPr>
              <p:grpSpPr>
                <a:xfrm>
                  <a:off x="977078" y="1758266"/>
                  <a:ext cx="2008800" cy="458154"/>
                  <a:chOff x="1139379" y="5785045"/>
                  <a:chExt cx="7259554" cy="788439"/>
                </a:xfrm>
              </p:grpSpPr>
              <p:sp>
                <p:nvSpPr>
                  <p:cNvPr id="65" name="Rectangle 64"/>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66" name="Group 195"/>
                  <p:cNvGrpSpPr/>
                  <p:nvPr/>
                </p:nvGrpSpPr>
                <p:grpSpPr>
                  <a:xfrm>
                    <a:off x="1379811" y="5785045"/>
                    <a:ext cx="6765926" cy="406756"/>
                    <a:chOff x="2989397" y="4930997"/>
                    <a:chExt cx="6765926" cy="518947"/>
                  </a:xfrm>
                </p:grpSpPr>
                <p:cxnSp>
                  <p:nvCxnSpPr>
                    <p:cNvPr id="67" name="Straight Connector 186"/>
                    <p:cNvCxnSpPr>
                      <a:endCxn id="72" idx="1"/>
                    </p:cNvCxnSpPr>
                    <p:nvPr/>
                  </p:nvCxnSpPr>
                  <p:spPr>
                    <a:xfrm flipV="1">
                      <a:off x="3684703" y="5358745"/>
                      <a:ext cx="5032484" cy="1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8" name="Group 177"/>
                    <p:cNvGrpSpPr/>
                    <p:nvPr/>
                  </p:nvGrpSpPr>
                  <p:grpSpPr>
                    <a:xfrm>
                      <a:off x="2989401" y="4930997"/>
                      <a:ext cx="4814063" cy="182407"/>
                      <a:chOff x="-845118" y="5068468"/>
                      <a:chExt cx="7592157" cy="182407"/>
                    </a:xfrm>
                  </p:grpSpPr>
                  <p:cxnSp>
                    <p:nvCxnSpPr>
                      <p:cNvPr id="75" name="Straight Connector 178"/>
                      <p:cNvCxnSpPr>
                        <a:stCxn id="79" idx="3"/>
                      </p:cNvCxnSpPr>
                      <p:nvPr/>
                    </p:nvCxnSpPr>
                    <p:spPr>
                      <a:xfrm flipV="1">
                        <a:off x="250744" y="5159669"/>
                        <a:ext cx="5950136" cy="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310879" y="5068468"/>
                        <a:ext cx="1436160" cy="18240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7" name="Group 45"/>
                      <p:cNvGrpSpPr/>
                      <p:nvPr/>
                    </p:nvGrpSpPr>
                    <p:grpSpPr>
                      <a:xfrm>
                        <a:off x="-845118" y="5068471"/>
                        <a:ext cx="1095861" cy="182404"/>
                        <a:chOff x="-1915265" y="2273996"/>
                        <a:chExt cx="1322360" cy="217115"/>
                      </a:xfrm>
                    </p:grpSpPr>
                    <p:sp>
                      <p:nvSpPr>
                        <p:cNvPr id="78" name="Rectangle 77"/>
                        <p:cNvSpPr/>
                        <p:nvPr/>
                      </p:nvSpPr>
                      <p:spPr>
                        <a:xfrm>
                          <a:off x="-1915265" y="2273996"/>
                          <a:ext cx="1322360"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9" name="Rectangle 78"/>
                        <p:cNvSpPr/>
                        <p:nvPr/>
                      </p:nvSpPr>
                      <p:spPr>
                        <a:xfrm>
                          <a:off x="-1090281" y="2273999"/>
                          <a:ext cx="497376"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9" name="Rectangle 24"/>
                    <p:cNvSpPr/>
                    <p:nvPr/>
                  </p:nvSpPr>
                  <p:spPr>
                    <a:xfrm>
                      <a:off x="6892816" y="5272295"/>
                      <a:ext cx="910646" cy="172874"/>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0" name="Group 45"/>
                    <p:cNvGrpSpPr/>
                    <p:nvPr/>
                  </p:nvGrpSpPr>
                  <p:grpSpPr>
                    <a:xfrm>
                      <a:off x="2989397" y="5267536"/>
                      <a:ext cx="694868" cy="182404"/>
                      <a:chOff x="88502" y="2273996"/>
                      <a:chExt cx="1322361" cy="217115"/>
                    </a:xfrm>
                  </p:grpSpPr>
                  <p:sp>
                    <p:nvSpPr>
                      <p:cNvPr id="73" name="Rectangle 72"/>
                      <p:cNvSpPr/>
                      <p:nvPr/>
                    </p:nvSpPr>
                    <p:spPr>
                      <a:xfrm>
                        <a:off x="88502" y="2273996"/>
                        <a:ext cx="1322361"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913494" y="2273999"/>
                        <a:ext cx="497369"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71" name="Rectangle 26"/>
                    <p:cNvSpPr/>
                    <p:nvPr/>
                  </p:nvSpPr>
                  <p:spPr>
                    <a:xfrm>
                      <a:off x="8717187" y="5267539"/>
                      <a:ext cx="1038136" cy="182401"/>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8717187" y="5267543"/>
                      <a:ext cx="193939" cy="182401"/>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4" name="Rectangle 63"/>
                <p:cNvSpPr/>
                <p:nvPr/>
              </p:nvSpPr>
              <p:spPr>
                <a:xfrm>
                  <a:off x="1757091" y="1760438"/>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61" name="Rectangle 60"/>
              <p:cNvSpPr/>
              <p:nvPr/>
            </p:nvSpPr>
            <p:spPr>
              <a:xfrm>
                <a:off x="1757091" y="1913715"/>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1403648" y="1913715"/>
                <a:ext cx="125993"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80" name="ZoneTexte 79"/>
          <p:cNvSpPr txBox="1"/>
          <p:nvPr/>
        </p:nvSpPr>
        <p:spPr>
          <a:xfrm>
            <a:off x="4053594" y="3717032"/>
            <a:ext cx="878446" cy="369332"/>
          </a:xfrm>
          <a:prstGeom prst="rect">
            <a:avLst/>
          </a:prstGeom>
          <a:noFill/>
        </p:spPr>
        <p:txBody>
          <a:bodyPr wrap="none" rtlCol="0">
            <a:spAutoFit/>
          </a:bodyPr>
          <a:lstStyle/>
          <a:p>
            <a:r>
              <a:rPr lang="en-GB" dirty="0" err="1" smtClean="0">
                <a:solidFill>
                  <a:schemeClr val="tx1">
                    <a:lumMod val="75000"/>
                    <a:lumOff val="25000"/>
                  </a:schemeClr>
                </a:solidFill>
              </a:rPr>
              <a:t>Eugène</a:t>
            </a:r>
            <a:endParaRPr lang="en-GB" dirty="0">
              <a:solidFill>
                <a:schemeClr val="tx1">
                  <a:lumMod val="75000"/>
                  <a:lumOff val="25000"/>
                </a:schemeClr>
              </a:solidFill>
            </a:endParaRPr>
          </a:p>
        </p:txBody>
      </p:sp>
      <p:sp>
        <p:nvSpPr>
          <p:cNvPr id="81" name="Arc 80"/>
          <p:cNvSpPr/>
          <p:nvPr/>
        </p:nvSpPr>
        <p:spPr>
          <a:xfrm rot="2810146">
            <a:off x="1896792" y="1073079"/>
            <a:ext cx="2949696" cy="3824244"/>
          </a:xfrm>
          <a:prstGeom prst="arc">
            <a:avLst>
              <a:gd name="adj1" fmla="val 17924702"/>
              <a:gd name="adj2" fmla="val 20098876"/>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6" name="Arc 85"/>
          <p:cNvSpPr/>
          <p:nvPr/>
        </p:nvSpPr>
        <p:spPr>
          <a:xfrm rot="6162914">
            <a:off x="5987245" y="1176777"/>
            <a:ext cx="2578500" cy="1538849"/>
          </a:xfrm>
          <a:prstGeom prst="arc">
            <a:avLst>
              <a:gd name="adj1" fmla="val 16719656"/>
              <a:gd name="adj2" fmla="val 20956032"/>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7" name="ZoneTexte 86"/>
          <p:cNvSpPr txBox="1"/>
          <p:nvPr/>
        </p:nvSpPr>
        <p:spPr>
          <a:xfrm>
            <a:off x="6156176" y="2985201"/>
            <a:ext cx="927883" cy="738664"/>
          </a:xfrm>
          <a:prstGeom prst="rect">
            <a:avLst/>
          </a:prstGeom>
          <a:noFill/>
        </p:spPr>
        <p:txBody>
          <a:bodyPr wrap="none" rtlCol="0">
            <a:spAutoFit/>
          </a:bodyPr>
          <a:lstStyle/>
          <a:p>
            <a:r>
              <a:rPr lang="en-GB" sz="1400" b="1" dirty="0" smtClean="0">
                <a:solidFill>
                  <a:schemeClr val="tx1">
                    <a:lumMod val="75000"/>
                    <a:lumOff val="25000"/>
                  </a:schemeClr>
                </a:solidFill>
              </a:rPr>
              <a:t>Splice site</a:t>
            </a:r>
          </a:p>
          <a:p>
            <a:r>
              <a:rPr lang="en-GB" sz="1400" b="1" dirty="0" smtClean="0">
                <a:solidFill>
                  <a:schemeClr val="tx1">
                    <a:lumMod val="75000"/>
                    <a:lumOff val="25000"/>
                  </a:schemeClr>
                </a:solidFill>
              </a:rPr>
              <a:t>Repeats</a:t>
            </a:r>
          </a:p>
          <a:p>
            <a:r>
              <a:rPr lang="en-GB" sz="1400" b="1" dirty="0" smtClean="0">
                <a:solidFill>
                  <a:schemeClr val="tx1">
                    <a:lumMod val="75000"/>
                    <a:lumOff val="25000"/>
                  </a:schemeClr>
                </a:solidFill>
              </a:rPr>
              <a:t>%GC</a:t>
            </a:r>
            <a:endParaRPr lang="en-GB" sz="1400" b="1" dirty="0">
              <a:solidFill>
                <a:schemeClr val="tx1">
                  <a:lumMod val="75000"/>
                  <a:lumOff val="25000"/>
                </a:schemeClr>
              </a:solidFill>
            </a:endParaRPr>
          </a:p>
        </p:txBody>
      </p:sp>
      <p:sp>
        <p:nvSpPr>
          <p:cNvPr id="88" name="Arc 87"/>
          <p:cNvSpPr/>
          <p:nvPr/>
        </p:nvSpPr>
        <p:spPr>
          <a:xfrm rot="5606867">
            <a:off x="3639534" y="1028842"/>
            <a:ext cx="2461807" cy="3335180"/>
          </a:xfrm>
          <a:prstGeom prst="arc">
            <a:avLst>
              <a:gd name="adj1" fmla="val 17924702"/>
              <a:gd name="adj2" fmla="val 20098876"/>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9" name="Arc 88"/>
          <p:cNvSpPr/>
          <p:nvPr/>
        </p:nvSpPr>
        <p:spPr>
          <a:xfrm rot="5400000" flipV="1">
            <a:off x="1821564" y="564579"/>
            <a:ext cx="3470892" cy="3151062"/>
          </a:xfrm>
          <a:prstGeom prst="arc">
            <a:avLst>
              <a:gd name="adj1" fmla="val 17221107"/>
              <a:gd name="adj2" fmla="val 66883"/>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3" name="Rectangle 8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Gene </a:t>
            </a:r>
            <a:r>
              <a:rPr lang="en-GB" dirty="0" smtClean="0"/>
              <a:t>prediction</a:t>
            </a:r>
            <a:endParaRPr lang="fr-FR" kern="0" dirty="0"/>
          </a:p>
        </p:txBody>
      </p:sp>
      <p:cxnSp>
        <p:nvCxnSpPr>
          <p:cNvPr id="85" name="Connecteur droit 8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1"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510875" y="1657662"/>
            <a:ext cx="2142080" cy="577081"/>
          </a:xfrm>
          <a:prstGeom prst="rect">
            <a:avLst/>
          </a:prstGeom>
        </p:spPr>
        <p:txBody>
          <a:bodyPr wrap="square">
            <a:spAutoFit/>
          </a:bodyPr>
          <a:lstStyle/>
          <a:p>
            <a:r>
              <a:rPr lang="en-GB" sz="1050" b="1" dirty="0">
                <a:solidFill>
                  <a:schemeClr val="tx1">
                    <a:lumMod val="65000"/>
                    <a:lumOff val="35000"/>
                  </a:schemeClr>
                </a:solidFill>
              </a:rPr>
              <a:t>&gt;sctg_0</a:t>
            </a:r>
          </a:p>
          <a:p>
            <a:r>
              <a:rPr lang="en-GB" sz="1050" b="1" dirty="0" smtClean="0">
                <a:solidFill>
                  <a:schemeClr val="tx1">
                    <a:lumMod val="65000"/>
                    <a:lumOff val="35000"/>
                  </a:schemeClr>
                </a:solidFill>
              </a:rPr>
              <a:t>GAGTGCGGGTGTTGCTGCGC</a:t>
            </a:r>
          </a:p>
          <a:p>
            <a:r>
              <a:rPr lang="en-GB" sz="1050" b="1" dirty="0" smtClean="0">
                <a:solidFill>
                  <a:schemeClr val="tx1">
                    <a:lumMod val="65000"/>
                    <a:lumOff val="35000"/>
                  </a:schemeClr>
                </a:solidFill>
              </a:rPr>
              <a:t>CCGTATGCCAACCCCCTTTCT</a:t>
            </a:r>
          </a:p>
        </p:txBody>
      </p:sp>
      <p:pic>
        <p:nvPicPr>
          <p:cNvPr id="46" name="Picture 3" descr="C:\Users\acormier\Desktop\blast_itr3_see_split.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414482" y="1556792"/>
            <a:ext cx="1179132" cy="778821"/>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755576" y="908720"/>
            <a:ext cx="2174121" cy="369332"/>
          </a:xfrm>
          <a:prstGeom prst="rect">
            <a:avLst/>
          </a:prstGeom>
          <a:noFill/>
        </p:spPr>
        <p:txBody>
          <a:bodyPr wrap="none" rtlCol="0">
            <a:spAutoFit/>
          </a:bodyPr>
          <a:lstStyle/>
          <a:p>
            <a:r>
              <a:rPr lang="en-GB" dirty="0" smtClean="0">
                <a:solidFill>
                  <a:schemeClr val="tx1">
                    <a:lumMod val="75000"/>
                    <a:lumOff val="25000"/>
                  </a:schemeClr>
                </a:solidFill>
              </a:rPr>
              <a:t>Transcripts alignment</a:t>
            </a:r>
            <a:endParaRPr lang="en-GB" dirty="0">
              <a:solidFill>
                <a:schemeClr val="tx1">
                  <a:lumMod val="75000"/>
                  <a:lumOff val="25000"/>
                </a:schemeClr>
              </a:solidFill>
            </a:endParaRPr>
          </a:p>
        </p:txBody>
      </p:sp>
      <p:sp>
        <p:nvSpPr>
          <p:cNvPr id="48" name="ZoneTexte 47"/>
          <p:cNvSpPr txBox="1"/>
          <p:nvPr/>
        </p:nvSpPr>
        <p:spPr>
          <a:xfrm>
            <a:off x="4067944" y="908720"/>
            <a:ext cx="2010487" cy="646331"/>
          </a:xfrm>
          <a:prstGeom prst="rect">
            <a:avLst/>
          </a:prstGeom>
          <a:noFill/>
        </p:spPr>
        <p:txBody>
          <a:bodyPr wrap="none" rtlCol="0">
            <a:spAutoFit/>
          </a:bodyPr>
          <a:lstStyle/>
          <a:p>
            <a:pPr algn="ctr"/>
            <a:r>
              <a:rPr lang="en-GB" dirty="0" smtClean="0">
                <a:solidFill>
                  <a:schemeClr val="tx1">
                    <a:lumMod val="75000"/>
                    <a:lumOff val="25000"/>
                  </a:schemeClr>
                </a:solidFill>
              </a:rPr>
              <a:t>Sequence similarity</a:t>
            </a:r>
          </a:p>
          <a:p>
            <a:pPr algn="ctr"/>
            <a:r>
              <a:rPr lang="en-GB" dirty="0" smtClean="0">
                <a:solidFill>
                  <a:schemeClr val="tx1">
                    <a:lumMod val="75000"/>
                    <a:lumOff val="25000"/>
                  </a:schemeClr>
                </a:solidFill>
              </a:rPr>
              <a:t>(Blast)</a:t>
            </a:r>
            <a:endParaRPr lang="en-GB" dirty="0">
              <a:solidFill>
                <a:schemeClr val="tx1">
                  <a:lumMod val="75000"/>
                  <a:lumOff val="25000"/>
                </a:schemeClr>
              </a:solidFill>
            </a:endParaRPr>
          </a:p>
        </p:txBody>
      </p:sp>
      <p:sp>
        <p:nvSpPr>
          <p:cNvPr id="49" name="ZoneTexte 48"/>
          <p:cNvSpPr txBox="1"/>
          <p:nvPr/>
        </p:nvSpPr>
        <p:spPr>
          <a:xfrm>
            <a:off x="6495720" y="948524"/>
            <a:ext cx="1976823" cy="369332"/>
          </a:xfrm>
          <a:prstGeom prst="rect">
            <a:avLst/>
          </a:prstGeom>
          <a:noFill/>
        </p:spPr>
        <p:txBody>
          <a:bodyPr wrap="none" rtlCol="0">
            <a:spAutoFit/>
          </a:bodyPr>
          <a:lstStyle/>
          <a:p>
            <a:r>
              <a:rPr lang="en-GB" dirty="0" smtClean="0">
                <a:solidFill>
                  <a:schemeClr val="tx1">
                    <a:lumMod val="75000"/>
                    <a:lumOff val="25000"/>
                  </a:schemeClr>
                </a:solidFill>
              </a:rPr>
              <a:t>Genomic sequence</a:t>
            </a:r>
            <a:endParaRPr lang="en-GB" dirty="0">
              <a:solidFill>
                <a:schemeClr val="tx1">
                  <a:lumMod val="75000"/>
                  <a:lumOff val="25000"/>
                </a:schemeClr>
              </a:solidFill>
            </a:endParaRPr>
          </a:p>
        </p:txBody>
      </p:sp>
      <p:grpSp>
        <p:nvGrpSpPr>
          <p:cNvPr id="50" name="Groupe 49"/>
          <p:cNvGrpSpPr/>
          <p:nvPr/>
        </p:nvGrpSpPr>
        <p:grpSpPr>
          <a:xfrm>
            <a:off x="977078" y="1318700"/>
            <a:ext cx="2008800" cy="897720"/>
            <a:chOff x="977078" y="1318700"/>
            <a:chExt cx="2008800" cy="897720"/>
          </a:xfrm>
        </p:grpSpPr>
        <p:cxnSp>
          <p:nvCxnSpPr>
            <p:cNvPr id="51" name="Straight Connector 147"/>
            <p:cNvCxnSpPr>
              <a:stCxn id="52" idx="1"/>
              <a:endCxn id="53" idx="1"/>
            </p:cNvCxnSpPr>
            <p:nvPr/>
          </p:nvCxnSpPr>
          <p:spPr>
            <a:xfrm>
              <a:off x="2117634" y="1362408"/>
              <a:ext cx="51087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117634" y="1318700"/>
              <a:ext cx="258081" cy="8741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2628509" y="1320870"/>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54" name="Straight Connector 178"/>
            <p:cNvCxnSpPr>
              <a:stCxn id="56" idx="3"/>
            </p:cNvCxnSpPr>
            <p:nvPr/>
          </p:nvCxnSpPr>
          <p:spPr>
            <a:xfrm>
              <a:off x="1829470" y="1505990"/>
              <a:ext cx="510339" cy="3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123729" y="1464451"/>
              <a:ext cx="251986"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1757091" y="1464451"/>
              <a:ext cx="72379"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628323" y="1617731"/>
              <a:ext cx="287493" cy="83077"/>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2628323" y="1617731"/>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59" name="Groupe 11"/>
            <p:cNvGrpSpPr/>
            <p:nvPr/>
          </p:nvGrpSpPr>
          <p:grpSpPr>
            <a:xfrm>
              <a:off x="977078" y="1758266"/>
              <a:ext cx="2008800" cy="458154"/>
              <a:chOff x="977078" y="1758266"/>
              <a:chExt cx="2008800" cy="458154"/>
            </a:xfrm>
          </p:grpSpPr>
          <p:grpSp>
            <p:nvGrpSpPr>
              <p:cNvPr id="60" name="Groupe 10"/>
              <p:cNvGrpSpPr/>
              <p:nvPr/>
            </p:nvGrpSpPr>
            <p:grpSpPr>
              <a:xfrm>
                <a:off x="977078" y="1758266"/>
                <a:ext cx="2008800" cy="458154"/>
                <a:chOff x="977078" y="1758266"/>
                <a:chExt cx="2008800" cy="458154"/>
              </a:xfrm>
            </p:grpSpPr>
            <p:grpSp>
              <p:nvGrpSpPr>
                <p:cNvPr id="63" name="Group 6"/>
                <p:cNvGrpSpPr/>
                <p:nvPr/>
              </p:nvGrpSpPr>
              <p:grpSpPr>
                <a:xfrm>
                  <a:off x="977078" y="1758266"/>
                  <a:ext cx="2008800" cy="458154"/>
                  <a:chOff x="1139379" y="5785045"/>
                  <a:chExt cx="7259554" cy="788439"/>
                </a:xfrm>
              </p:grpSpPr>
              <p:sp>
                <p:nvSpPr>
                  <p:cNvPr id="65" name="Rectangle 64"/>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66" name="Group 195"/>
                  <p:cNvGrpSpPr/>
                  <p:nvPr/>
                </p:nvGrpSpPr>
                <p:grpSpPr>
                  <a:xfrm>
                    <a:off x="1379811" y="5785045"/>
                    <a:ext cx="6765926" cy="406756"/>
                    <a:chOff x="2989397" y="4930997"/>
                    <a:chExt cx="6765926" cy="518947"/>
                  </a:xfrm>
                </p:grpSpPr>
                <p:cxnSp>
                  <p:nvCxnSpPr>
                    <p:cNvPr id="67" name="Straight Connector 186"/>
                    <p:cNvCxnSpPr>
                      <a:endCxn id="72" idx="1"/>
                    </p:cNvCxnSpPr>
                    <p:nvPr/>
                  </p:nvCxnSpPr>
                  <p:spPr>
                    <a:xfrm flipV="1">
                      <a:off x="3684703" y="5358745"/>
                      <a:ext cx="5032484" cy="1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8" name="Group 177"/>
                    <p:cNvGrpSpPr/>
                    <p:nvPr/>
                  </p:nvGrpSpPr>
                  <p:grpSpPr>
                    <a:xfrm>
                      <a:off x="2989401" y="4930997"/>
                      <a:ext cx="4814063" cy="182407"/>
                      <a:chOff x="-845118" y="5068468"/>
                      <a:chExt cx="7592157" cy="182407"/>
                    </a:xfrm>
                  </p:grpSpPr>
                  <p:cxnSp>
                    <p:nvCxnSpPr>
                      <p:cNvPr id="75" name="Straight Connector 178"/>
                      <p:cNvCxnSpPr>
                        <a:stCxn id="79" idx="3"/>
                      </p:cNvCxnSpPr>
                      <p:nvPr/>
                    </p:nvCxnSpPr>
                    <p:spPr>
                      <a:xfrm flipV="1">
                        <a:off x="250744" y="5159669"/>
                        <a:ext cx="5950136" cy="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310879" y="5068468"/>
                        <a:ext cx="1436160" cy="18240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7" name="Group 45"/>
                      <p:cNvGrpSpPr/>
                      <p:nvPr/>
                    </p:nvGrpSpPr>
                    <p:grpSpPr>
                      <a:xfrm>
                        <a:off x="-845118" y="5068471"/>
                        <a:ext cx="1095861" cy="182404"/>
                        <a:chOff x="-1915265" y="2273996"/>
                        <a:chExt cx="1322360" cy="217115"/>
                      </a:xfrm>
                    </p:grpSpPr>
                    <p:sp>
                      <p:nvSpPr>
                        <p:cNvPr id="78" name="Rectangle 77"/>
                        <p:cNvSpPr/>
                        <p:nvPr/>
                      </p:nvSpPr>
                      <p:spPr>
                        <a:xfrm>
                          <a:off x="-1915265" y="2273996"/>
                          <a:ext cx="1322360"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9" name="Rectangle 78"/>
                        <p:cNvSpPr/>
                        <p:nvPr/>
                      </p:nvSpPr>
                      <p:spPr>
                        <a:xfrm>
                          <a:off x="-1090281" y="2273999"/>
                          <a:ext cx="497376"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9" name="Rectangle 24"/>
                    <p:cNvSpPr/>
                    <p:nvPr/>
                  </p:nvSpPr>
                  <p:spPr>
                    <a:xfrm>
                      <a:off x="6892816" y="5272295"/>
                      <a:ext cx="910646" cy="172874"/>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0" name="Group 45"/>
                    <p:cNvGrpSpPr/>
                    <p:nvPr/>
                  </p:nvGrpSpPr>
                  <p:grpSpPr>
                    <a:xfrm>
                      <a:off x="2989397" y="5267536"/>
                      <a:ext cx="694868" cy="182404"/>
                      <a:chOff x="88502" y="2273996"/>
                      <a:chExt cx="1322361" cy="217115"/>
                    </a:xfrm>
                  </p:grpSpPr>
                  <p:sp>
                    <p:nvSpPr>
                      <p:cNvPr id="73" name="Rectangle 72"/>
                      <p:cNvSpPr/>
                      <p:nvPr/>
                    </p:nvSpPr>
                    <p:spPr>
                      <a:xfrm>
                        <a:off x="88502" y="2273996"/>
                        <a:ext cx="1322361"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913494" y="2273999"/>
                        <a:ext cx="497369"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71" name="Rectangle 26"/>
                    <p:cNvSpPr/>
                    <p:nvPr/>
                  </p:nvSpPr>
                  <p:spPr>
                    <a:xfrm>
                      <a:off x="8717187" y="5267539"/>
                      <a:ext cx="1038136" cy="182401"/>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8717187" y="5267543"/>
                      <a:ext cx="193939" cy="182401"/>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4" name="Rectangle 63"/>
                <p:cNvSpPr/>
                <p:nvPr/>
              </p:nvSpPr>
              <p:spPr>
                <a:xfrm>
                  <a:off x="1757091" y="1760438"/>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61" name="Rectangle 60"/>
              <p:cNvSpPr/>
              <p:nvPr/>
            </p:nvSpPr>
            <p:spPr>
              <a:xfrm>
                <a:off x="1757091" y="1913715"/>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1403648" y="1913715"/>
                <a:ext cx="125993"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80" name="ZoneTexte 79"/>
          <p:cNvSpPr txBox="1"/>
          <p:nvPr/>
        </p:nvSpPr>
        <p:spPr>
          <a:xfrm>
            <a:off x="4053594" y="3717032"/>
            <a:ext cx="878446" cy="369332"/>
          </a:xfrm>
          <a:prstGeom prst="rect">
            <a:avLst/>
          </a:prstGeom>
          <a:noFill/>
        </p:spPr>
        <p:txBody>
          <a:bodyPr wrap="none" rtlCol="0">
            <a:spAutoFit/>
          </a:bodyPr>
          <a:lstStyle/>
          <a:p>
            <a:r>
              <a:rPr lang="en-GB" dirty="0" err="1" smtClean="0">
                <a:solidFill>
                  <a:schemeClr val="tx1">
                    <a:lumMod val="75000"/>
                    <a:lumOff val="25000"/>
                  </a:schemeClr>
                </a:solidFill>
              </a:rPr>
              <a:t>Eugène</a:t>
            </a:r>
            <a:endParaRPr lang="en-GB" dirty="0">
              <a:solidFill>
                <a:schemeClr val="tx1">
                  <a:lumMod val="75000"/>
                  <a:lumOff val="25000"/>
                </a:schemeClr>
              </a:solidFill>
            </a:endParaRPr>
          </a:p>
        </p:txBody>
      </p:sp>
      <p:sp>
        <p:nvSpPr>
          <p:cNvPr id="81" name="Arc 80"/>
          <p:cNvSpPr/>
          <p:nvPr/>
        </p:nvSpPr>
        <p:spPr>
          <a:xfrm rot="2810146">
            <a:off x="1896792" y="1073079"/>
            <a:ext cx="2949696" cy="3824244"/>
          </a:xfrm>
          <a:prstGeom prst="arc">
            <a:avLst>
              <a:gd name="adj1" fmla="val 17924702"/>
              <a:gd name="adj2" fmla="val 20098876"/>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cxnSp>
        <p:nvCxnSpPr>
          <p:cNvPr id="82" name="Connecteur droit avec flèche 81"/>
          <p:cNvCxnSpPr>
            <a:stCxn id="80" idx="2"/>
          </p:cNvCxnSpPr>
          <p:nvPr/>
        </p:nvCxnSpPr>
        <p:spPr>
          <a:xfrm>
            <a:off x="4492817" y="4086364"/>
            <a:ext cx="0" cy="854804"/>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Arc 85"/>
          <p:cNvSpPr/>
          <p:nvPr/>
        </p:nvSpPr>
        <p:spPr>
          <a:xfrm rot="6162914">
            <a:off x="5987245" y="1176777"/>
            <a:ext cx="2578500" cy="1538849"/>
          </a:xfrm>
          <a:prstGeom prst="arc">
            <a:avLst>
              <a:gd name="adj1" fmla="val 16719656"/>
              <a:gd name="adj2" fmla="val 20956032"/>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7" name="ZoneTexte 86"/>
          <p:cNvSpPr txBox="1"/>
          <p:nvPr/>
        </p:nvSpPr>
        <p:spPr>
          <a:xfrm>
            <a:off x="6156176" y="2985201"/>
            <a:ext cx="927883" cy="738664"/>
          </a:xfrm>
          <a:prstGeom prst="rect">
            <a:avLst/>
          </a:prstGeom>
          <a:noFill/>
        </p:spPr>
        <p:txBody>
          <a:bodyPr wrap="none" rtlCol="0">
            <a:spAutoFit/>
          </a:bodyPr>
          <a:lstStyle/>
          <a:p>
            <a:r>
              <a:rPr lang="en-GB" sz="1400" b="1" dirty="0" smtClean="0">
                <a:solidFill>
                  <a:schemeClr val="tx1">
                    <a:lumMod val="75000"/>
                    <a:lumOff val="25000"/>
                  </a:schemeClr>
                </a:solidFill>
              </a:rPr>
              <a:t>Splice site</a:t>
            </a:r>
          </a:p>
          <a:p>
            <a:r>
              <a:rPr lang="en-GB" sz="1400" b="1" dirty="0" smtClean="0">
                <a:solidFill>
                  <a:schemeClr val="tx1">
                    <a:lumMod val="75000"/>
                    <a:lumOff val="25000"/>
                  </a:schemeClr>
                </a:solidFill>
              </a:rPr>
              <a:t>Repeats</a:t>
            </a:r>
          </a:p>
          <a:p>
            <a:r>
              <a:rPr lang="en-GB" sz="1400" b="1" dirty="0" smtClean="0">
                <a:solidFill>
                  <a:schemeClr val="tx1">
                    <a:lumMod val="75000"/>
                    <a:lumOff val="25000"/>
                  </a:schemeClr>
                </a:solidFill>
              </a:rPr>
              <a:t>%GC</a:t>
            </a:r>
            <a:endParaRPr lang="en-GB" sz="1400" b="1" dirty="0">
              <a:solidFill>
                <a:schemeClr val="tx1">
                  <a:lumMod val="75000"/>
                  <a:lumOff val="25000"/>
                </a:schemeClr>
              </a:solidFill>
            </a:endParaRPr>
          </a:p>
        </p:txBody>
      </p:sp>
      <p:sp>
        <p:nvSpPr>
          <p:cNvPr id="88" name="Arc 87"/>
          <p:cNvSpPr/>
          <p:nvPr/>
        </p:nvSpPr>
        <p:spPr>
          <a:xfrm rot="5606867">
            <a:off x="3639534" y="1028842"/>
            <a:ext cx="2461807" cy="3335180"/>
          </a:xfrm>
          <a:prstGeom prst="arc">
            <a:avLst>
              <a:gd name="adj1" fmla="val 17924702"/>
              <a:gd name="adj2" fmla="val 20098876"/>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9" name="Arc 88"/>
          <p:cNvSpPr/>
          <p:nvPr/>
        </p:nvSpPr>
        <p:spPr>
          <a:xfrm rot="5400000" flipV="1">
            <a:off x="1821564" y="564579"/>
            <a:ext cx="3470892" cy="3151062"/>
          </a:xfrm>
          <a:prstGeom prst="arc">
            <a:avLst>
              <a:gd name="adj1" fmla="val 17221107"/>
              <a:gd name="adj2" fmla="val 66883"/>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3" name="Rectangle 8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Gene </a:t>
            </a:r>
            <a:r>
              <a:rPr lang="en-GB" dirty="0" smtClean="0"/>
              <a:t>prediction</a:t>
            </a:r>
            <a:endParaRPr lang="fr-FR" kern="0" dirty="0"/>
          </a:p>
        </p:txBody>
      </p:sp>
      <p:cxnSp>
        <p:nvCxnSpPr>
          <p:cNvPr id="85" name="Connecteur droit 8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1"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a:off x="1043608" y="5229201"/>
            <a:ext cx="7219950" cy="288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17244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mware-host\Shared Folders\Bureau\aegean-logo-v1.0-256.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62250" y="2924944"/>
            <a:ext cx="1213806" cy="1152128"/>
          </a:xfrm>
          <a:prstGeom prst="rect">
            <a:avLst/>
          </a:prstGeom>
          <a:noFill/>
          <a:extLst>
            <a:ext uri="{909E8E84-426E-40DD-AFC4-6F175D3DCCD1}">
              <a14:hiddenFill xmlns:a14="http://schemas.microsoft.com/office/drawing/2010/main">
                <a:solidFill>
                  <a:srgbClr val="FFFFFF"/>
                </a:solidFill>
              </a14:hiddenFill>
            </a:ext>
          </a:extLst>
        </p:spPr>
      </p:pic>
      <p:sp>
        <p:nvSpPr>
          <p:cNvPr id="4" name="Arc 3"/>
          <p:cNvSpPr/>
          <p:nvPr/>
        </p:nvSpPr>
        <p:spPr>
          <a:xfrm rot="5400000">
            <a:off x="554075" y="-473955"/>
            <a:ext cx="5130262" cy="5159307"/>
          </a:xfrm>
          <a:prstGeom prst="arc">
            <a:avLst>
              <a:gd name="adj1" fmla="val 15948237"/>
              <a:gd name="adj2" fmla="val 17805731"/>
            </a:avLst>
          </a:prstGeom>
          <a:ln w="28575">
            <a:solidFill>
              <a:schemeClr val="tx1">
                <a:lumMod val="85000"/>
                <a:lumOff val="1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5" name="Arc 4"/>
          <p:cNvSpPr/>
          <p:nvPr/>
        </p:nvSpPr>
        <p:spPr>
          <a:xfrm rot="5400000" flipV="1">
            <a:off x="3362387" y="-473954"/>
            <a:ext cx="5130262" cy="5159307"/>
          </a:xfrm>
          <a:prstGeom prst="arc">
            <a:avLst>
              <a:gd name="adj1" fmla="val 15948237"/>
              <a:gd name="adj2" fmla="val 17805731"/>
            </a:avLst>
          </a:prstGeom>
          <a:ln w="28575">
            <a:solidFill>
              <a:schemeClr val="tx1">
                <a:lumMod val="85000"/>
                <a:lumOff val="1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9" name="Rectangle 8"/>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Time </a:t>
            </a:r>
            <a:r>
              <a:rPr lang="en-GB" dirty="0" smtClean="0"/>
              <a:t>to choose...</a:t>
            </a:r>
            <a:endParaRPr lang="fr-FR" kern="0" dirty="0"/>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8500" y="1448780"/>
            <a:ext cx="2551181" cy="2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621219" y="1448780"/>
            <a:ext cx="2551181" cy="2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ZoneTexte 14"/>
          <p:cNvSpPr txBox="1"/>
          <p:nvPr/>
        </p:nvSpPr>
        <p:spPr>
          <a:xfrm>
            <a:off x="1511660" y="980728"/>
            <a:ext cx="1364861" cy="338554"/>
          </a:xfrm>
          <a:prstGeom prst="rect">
            <a:avLst/>
          </a:prstGeom>
          <a:noFill/>
        </p:spPr>
        <p:txBody>
          <a:bodyPr wrap="none" rtlCol="0">
            <a:spAutoFit/>
          </a:bodyPr>
          <a:lstStyle/>
          <a:p>
            <a:r>
              <a:rPr lang="en-GB" sz="1600" dirty="0" smtClean="0">
                <a:solidFill>
                  <a:schemeClr val="tx1">
                    <a:lumMod val="65000"/>
                    <a:lumOff val="35000"/>
                  </a:schemeClr>
                </a:solidFill>
              </a:rPr>
              <a:t>Annotation v1</a:t>
            </a:r>
            <a:endParaRPr lang="en-GB" sz="1600" dirty="0">
              <a:solidFill>
                <a:schemeClr val="tx1">
                  <a:lumMod val="65000"/>
                  <a:lumOff val="35000"/>
                </a:schemeClr>
              </a:solidFill>
            </a:endParaRPr>
          </a:p>
        </p:txBody>
      </p:sp>
      <p:sp>
        <p:nvSpPr>
          <p:cNvPr id="16" name="ZoneTexte 15"/>
          <p:cNvSpPr txBox="1"/>
          <p:nvPr/>
        </p:nvSpPr>
        <p:spPr>
          <a:xfrm>
            <a:off x="6214379" y="980728"/>
            <a:ext cx="1364861" cy="338554"/>
          </a:xfrm>
          <a:prstGeom prst="rect">
            <a:avLst/>
          </a:prstGeom>
          <a:noFill/>
        </p:spPr>
        <p:txBody>
          <a:bodyPr wrap="none" rtlCol="0">
            <a:spAutoFit/>
          </a:bodyPr>
          <a:lstStyle/>
          <a:p>
            <a:r>
              <a:rPr lang="en-GB" sz="1600" dirty="0" smtClean="0">
                <a:solidFill>
                  <a:schemeClr val="tx1">
                    <a:lumMod val="65000"/>
                    <a:lumOff val="35000"/>
                  </a:schemeClr>
                </a:solidFill>
              </a:rPr>
              <a:t>Annotation </a:t>
            </a:r>
            <a:r>
              <a:rPr lang="en-GB" sz="1600" dirty="0" smtClean="0">
                <a:solidFill>
                  <a:schemeClr val="tx1">
                    <a:lumMod val="65000"/>
                    <a:lumOff val="35000"/>
                  </a:schemeClr>
                </a:solidFill>
              </a:rPr>
              <a:t>v2</a:t>
            </a:r>
            <a:endParaRPr lang="en-GB" sz="1600" dirty="0">
              <a:solidFill>
                <a:schemeClr val="tx1">
                  <a:lumMod val="65000"/>
                  <a:lumOff val="35000"/>
                </a:schemeClr>
              </a:solidFill>
            </a:endParaRPr>
          </a:p>
        </p:txBody>
      </p:sp>
      <p:sp>
        <p:nvSpPr>
          <p:cNvPr id="17" name="ZoneTexte 16"/>
          <p:cNvSpPr txBox="1"/>
          <p:nvPr/>
        </p:nvSpPr>
        <p:spPr>
          <a:xfrm>
            <a:off x="4427984" y="1196752"/>
            <a:ext cx="453970" cy="461665"/>
          </a:xfrm>
          <a:prstGeom prst="rect">
            <a:avLst/>
          </a:prstGeom>
          <a:noFill/>
        </p:spPr>
        <p:txBody>
          <a:bodyPr wrap="none" rtlCol="0">
            <a:spAutoFit/>
          </a:bodyPr>
          <a:lstStyle/>
          <a:p>
            <a:r>
              <a:rPr lang="fr-FR" sz="2400" dirty="0" smtClean="0">
                <a:solidFill>
                  <a:schemeClr val="tx1">
                    <a:lumMod val="75000"/>
                    <a:lumOff val="25000"/>
                  </a:schemeClr>
                </a:solidFill>
              </a:rPr>
              <a:t>or</a:t>
            </a:r>
            <a:endParaRPr lang="fr-FR" sz="2400" dirty="0">
              <a:solidFill>
                <a:schemeClr val="tx1">
                  <a:lumMod val="75000"/>
                  <a:lumOff val="25000"/>
                </a:schemeClr>
              </a:solidFill>
            </a:endParaRPr>
          </a:p>
        </p:txBody>
      </p:sp>
      <p:cxnSp>
        <p:nvCxnSpPr>
          <p:cNvPr id="19" name="Connecteur droit avec flèche 18"/>
          <p:cNvCxnSpPr/>
          <p:nvPr/>
        </p:nvCxnSpPr>
        <p:spPr>
          <a:xfrm>
            <a:off x="4499992" y="4293096"/>
            <a:ext cx="0" cy="576000"/>
          </a:xfrm>
          <a:prstGeom prst="straightConnector1">
            <a:avLst/>
          </a:prstGeom>
          <a:ln w="28575">
            <a:solidFill>
              <a:schemeClr val="tx1">
                <a:lumMod val="85000"/>
                <a:lumOff val="1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3049233" y="5157192"/>
            <a:ext cx="2962927" cy="369332"/>
          </a:xfrm>
          <a:prstGeom prst="rect">
            <a:avLst/>
          </a:prstGeom>
          <a:noFill/>
        </p:spPr>
        <p:txBody>
          <a:bodyPr wrap="none" rtlCol="0">
            <a:spAutoFit/>
          </a:bodyPr>
          <a:lstStyle/>
          <a:p>
            <a:r>
              <a:rPr lang="fr-FR" dirty="0" err="1" smtClean="0">
                <a:solidFill>
                  <a:schemeClr val="tx1">
                    <a:lumMod val="75000"/>
                    <a:lumOff val="25000"/>
                  </a:schemeClr>
                </a:solidFill>
              </a:rPr>
              <a:t>Prioritisation</a:t>
            </a:r>
            <a:r>
              <a:rPr lang="fr-FR" dirty="0" smtClean="0">
                <a:solidFill>
                  <a:schemeClr val="tx1">
                    <a:lumMod val="75000"/>
                    <a:lumOff val="25000"/>
                  </a:schemeClr>
                </a:solidFill>
              </a:rPr>
              <a:t> of modifications</a:t>
            </a:r>
            <a:endParaRPr lang="fr-FR" dirty="0">
              <a:solidFill>
                <a:schemeClr val="tx1">
                  <a:lumMod val="75000"/>
                  <a:lumOff val="25000"/>
                </a:schemeClr>
              </a:solidFill>
            </a:endParaRPr>
          </a:p>
        </p:txBody>
      </p:sp>
      <p:cxnSp>
        <p:nvCxnSpPr>
          <p:cNvPr id="21" name="Connecteur droit avec flèche 20"/>
          <p:cNvCxnSpPr/>
          <p:nvPr/>
        </p:nvCxnSpPr>
        <p:spPr>
          <a:xfrm flipH="1">
            <a:off x="3419872" y="5553296"/>
            <a:ext cx="540000" cy="540000"/>
          </a:xfrm>
          <a:prstGeom prst="straightConnector1">
            <a:avLst/>
          </a:prstGeom>
          <a:ln w="28575">
            <a:solidFill>
              <a:schemeClr val="tx1">
                <a:lumMod val="85000"/>
                <a:lumOff val="1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4932040" y="5553296"/>
            <a:ext cx="540000" cy="540000"/>
          </a:xfrm>
          <a:prstGeom prst="straightConnector1">
            <a:avLst/>
          </a:prstGeom>
          <a:ln w="28575">
            <a:solidFill>
              <a:schemeClr val="tx1">
                <a:lumMod val="85000"/>
                <a:lumOff val="1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835696" y="6237312"/>
            <a:ext cx="1873526" cy="369332"/>
          </a:xfrm>
          <a:prstGeom prst="rect">
            <a:avLst/>
          </a:prstGeom>
          <a:noFill/>
        </p:spPr>
        <p:txBody>
          <a:bodyPr wrap="none" rtlCol="0">
            <a:spAutoFit/>
          </a:bodyPr>
          <a:lstStyle/>
          <a:p>
            <a:r>
              <a:rPr lang="fr-FR" dirty="0" err="1" smtClean="0">
                <a:solidFill>
                  <a:schemeClr val="tx1">
                    <a:lumMod val="75000"/>
                    <a:lumOff val="25000"/>
                  </a:schemeClr>
                </a:solidFill>
              </a:rPr>
              <a:t>Manual</a:t>
            </a:r>
            <a:r>
              <a:rPr lang="fr-FR" dirty="0" smtClean="0">
                <a:solidFill>
                  <a:schemeClr val="tx1">
                    <a:lumMod val="75000"/>
                    <a:lumOff val="25000"/>
                  </a:schemeClr>
                </a:solidFill>
              </a:rPr>
              <a:t> validation</a:t>
            </a:r>
            <a:endParaRPr lang="fr-FR" dirty="0">
              <a:solidFill>
                <a:schemeClr val="tx1">
                  <a:lumMod val="75000"/>
                  <a:lumOff val="25000"/>
                </a:schemeClr>
              </a:solidFill>
            </a:endParaRPr>
          </a:p>
        </p:txBody>
      </p:sp>
      <p:sp>
        <p:nvSpPr>
          <p:cNvPr id="25" name="ZoneTexte 24"/>
          <p:cNvSpPr txBox="1"/>
          <p:nvPr/>
        </p:nvSpPr>
        <p:spPr>
          <a:xfrm>
            <a:off x="5076056" y="6237312"/>
            <a:ext cx="2130455" cy="369332"/>
          </a:xfrm>
          <a:prstGeom prst="rect">
            <a:avLst/>
          </a:prstGeom>
          <a:noFill/>
        </p:spPr>
        <p:txBody>
          <a:bodyPr wrap="none" rtlCol="0">
            <a:spAutoFit/>
          </a:bodyPr>
          <a:lstStyle/>
          <a:p>
            <a:r>
              <a:rPr lang="fr-FR" dirty="0" err="1" smtClean="0">
                <a:solidFill>
                  <a:schemeClr val="tx1">
                    <a:lumMod val="75000"/>
                    <a:lumOff val="25000"/>
                  </a:schemeClr>
                </a:solidFill>
              </a:rPr>
              <a:t>Automatic</a:t>
            </a:r>
            <a:r>
              <a:rPr lang="fr-FR" dirty="0" smtClean="0">
                <a:solidFill>
                  <a:schemeClr val="tx1">
                    <a:lumMod val="75000"/>
                    <a:lumOff val="25000"/>
                  </a:schemeClr>
                </a:solidFill>
              </a:rPr>
              <a:t> validation</a:t>
            </a:r>
            <a:endParaRPr lang="fr-FR" dirty="0">
              <a:solidFill>
                <a:schemeClr val="tx1">
                  <a:lumMod val="75000"/>
                  <a:lumOff val="25000"/>
                </a:schemeClr>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FA64F5-C1DA-44D3-98D8-4DF6E2B5E1F4}" type="slidenum">
              <a:rPr lang="fr-FR" smtClean="0"/>
              <a:pPr/>
              <a:t>75</a:t>
            </a:fld>
            <a:endParaRPr lang="fr-FR"/>
          </a:p>
        </p:txBody>
      </p:sp>
      <p:sp>
        <p:nvSpPr>
          <p:cNvPr id="96" name="ZoneTexte 95"/>
          <p:cNvSpPr txBox="1"/>
          <p:nvPr/>
        </p:nvSpPr>
        <p:spPr>
          <a:xfrm>
            <a:off x="1835696" y="1041665"/>
            <a:ext cx="1984839" cy="338554"/>
          </a:xfrm>
          <a:prstGeom prst="rect">
            <a:avLst/>
          </a:prstGeom>
          <a:noFill/>
        </p:spPr>
        <p:txBody>
          <a:bodyPr wrap="none" rtlCol="0">
            <a:spAutoFit/>
          </a:bodyPr>
          <a:lstStyle/>
          <a:p>
            <a:r>
              <a:rPr lang="en-GB" sz="1600" dirty="0" smtClean="0">
                <a:solidFill>
                  <a:schemeClr val="tx1">
                    <a:lumMod val="65000"/>
                    <a:lumOff val="35000"/>
                  </a:schemeClr>
                </a:solidFill>
              </a:rPr>
              <a:t>15920 gene models</a:t>
            </a:r>
            <a:endParaRPr lang="en-GB" sz="1600" dirty="0">
              <a:solidFill>
                <a:schemeClr val="tx1">
                  <a:lumMod val="65000"/>
                  <a:lumOff val="35000"/>
                </a:schemeClr>
              </a:solidFill>
            </a:endParaRPr>
          </a:p>
        </p:txBody>
      </p:sp>
      <p:sp>
        <p:nvSpPr>
          <p:cNvPr id="97" name="ZoneTexte 96"/>
          <p:cNvSpPr txBox="1"/>
          <p:nvPr/>
        </p:nvSpPr>
        <p:spPr>
          <a:xfrm>
            <a:off x="6763625" y="1041665"/>
            <a:ext cx="1984839" cy="338554"/>
          </a:xfrm>
          <a:prstGeom prst="rect">
            <a:avLst/>
          </a:prstGeom>
          <a:noFill/>
        </p:spPr>
        <p:txBody>
          <a:bodyPr wrap="none" rtlCol="0">
            <a:spAutoFit/>
          </a:bodyPr>
          <a:lstStyle/>
          <a:p>
            <a:r>
              <a:rPr lang="en-GB" sz="1600" dirty="0" smtClean="0">
                <a:solidFill>
                  <a:schemeClr val="tx1">
                    <a:lumMod val="65000"/>
                    <a:lumOff val="35000"/>
                  </a:schemeClr>
                </a:solidFill>
              </a:rPr>
              <a:t>21958 gene models</a:t>
            </a:r>
            <a:endParaRPr lang="en-GB" sz="1600" dirty="0">
              <a:solidFill>
                <a:schemeClr val="tx1">
                  <a:lumMod val="65000"/>
                  <a:lumOff val="35000"/>
                </a:schemeClr>
              </a:solidFill>
            </a:endParaRPr>
          </a:p>
        </p:txBody>
      </p:sp>
      <p:grpSp>
        <p:nvGrpSpPr>
          <p:cNvPr id="3" name="Groupe 97"/>
          <p:cNvGrpSpPr/>
          <p:nvPr/>
        </p:nvGrpSpPr>
        <p:grpSpPr>
          <a:xfrm>
            <a:off x="336883" y="649069"/>
            <a:ext cx="1294244" cy="1123747"/>
            <a:chOff x="336883" y="1100862"/>
            <a:chExt cx="1294244" cy="1123747"/>
          </a:xfrm>
        </p:grpSpPr>
        <p:pic>
          <p:nvPicPr>
            <p:cNvPr id="99" name="Picture 3" descr="\\vmware-host\Shared Folders\Bureau\orcae_logo.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6883" y="1100862"/>
              <a:ext cx="1294244" cy="875407"/>
            </a:xfrm>
            <a:prstGeom prst="rect">
              <a:avLst/>
            </a:prstGeom>
            <a:noFill/>
            <a:extLst>
              <a:ext uri="{909E8E84-426E-40DD-AFC4-6F175D3DCCD1}">
                <a14:hiddenFill xmlns:a14="http://schemas.microsoft.com/office/drawing/2010/main">
                  <a:solidFill>
                    <a:srgbClr val="FFFFFF"/>
                  </a:solidFill>
                </a14:hiddenFill>
              </a:ext>
            </a:extLst>
          </p:spPr>
        </p:pic>
        <p:sp>
          <p:nvSpPr>
            <p:cNvPr id="100" name="ZoneTexte 99"/>
            <p:cNvSpPr txBox="1"/>
            <p:nvPr/>
          </p:nvSpPr>
          <p:spPr>
            <a:xfrm>
              <a:off x="344247" y="1916832"/>
              <a:ext cx="1279517" cy="307777"/>
            </a:xfrm>
            <a:prstGeom prst="rect">
              <a:avLst/>
            </a:prstGeom>
            <a:noFill/>
          </p:spPr>
          <p:txBody>
            <a:bodyPr wrap="none" rtlCol="0">
              <a:spAutoFit/>
            </a:bodyPr>
            <a:lstStyle/>
            <a:p>
              <a:r>
                <a:rPr lang="en-GB" sz="1400" dirty="0" smtClean="0">
                  <a:solidFill>
                    <a:schemeClr val="tx1">
                      <a:lumMod val="65000"/>
                      <a:lumOff val="35000"/>
                    </a:schemeClr>
                  </a:solidFill>
                </a:rPr>
                <a:t>Annotation v1</a:t>
              </a:r>
              <a:endParaRPr lang="en-GB" sz="1400" dirty="0">
                <a:solidFill>
                  <a:schemeClr val="tx1">
                    <a:lumMod val="65000"/>
                    <a:lumOff val="35000"/>
                  </a:schemeClr>
                </a:solidFill>
              </a:endParaRPr>
            </a:p>
          </p:txBody>
        </p:sp>
      </p:grpSp>
      <p:grpSp>
        <p:nvGrpSpPr>
          <p:cNvPr id="9" name="Groupe 100"/>
          <p:cNvGrpSpPr/>
          <p:nvPr/>
        </p:nvGrpSpPr>
        <p:grpSpPr>
          <a:xfrm>
            <a:off x="5243888" y="833299"/>
            <a:ext cx="1337033" cy="755286"/>
            <a:chOff x="4780455" y="1112855"/>
            <a:chExt cx="1337033" cy="755286"/>
          </a:xfrm>
        </p:grpSpPr>
        <p:sp>
          <p:nvSpPr>
            <p:cNvPr id="102" name="ZoneTexte 101"/>
            <p:cNvSpPr txBox="1"/>
            <p:nvPr/>
          </p:nvSpPr>
          <p:spPr>
            <a:xfrm>
              <a:off x="4780455" y="1112855"/>
              <a:ext cx="1337033" cy="523220"/>
            </a:xfrm>
            <a:prstGeom prst="rect">
              <a:avLst/>
            </a:prstGeom>
            <a:noFill/>
          </p:spPr>
          <p:txBody>
            <a:bodyPr wrap="none" rtlCol="0">
              <a:spAutoFit/>
            </a:bodyPr>
            <a:lstStyle/>
            <a:p>
              <a:r>
                <a:rPr lang="en-GB" sz="2800" b="1" dirty="0" err="1" smtClean="0">
                  <a:latin typeface="Adobe Caslon Pro Bold" pitchFamily="18" charset="0"/>
                </a:rPr>
                <a:t>Eugène</a:t>
              </a:r>
              <a:endParaRPr lang="en-GB" sz="2800" b="1" dirty="0">
                <a:latin typeface="Adobe Caslon Pro Bold" pitchFamily="18" charset="0"/>
              </a:endParaRPr>
            </a:p>
          </p:txBody>
        </p:sp>
        <p:sp>
          <p:nvSpPr>
            <p:cNvPr id="103" name="ZoneTexte 102"/>
            <p:cNvSpPr txBox="1"/>
            <p:nvPr/>
          </p:nvSpPr>
          <p:spPr>
            <a:xfrm>
              <a:off x="4809213" y="1560364"/>
              <a:ext cx="1279517" cy="307777"/>
            </a:xfrm>
            <a:prstGeom prst="rect">
              <a:avLst/>
            </a:prstGeom>
            <a:noFill/>
          </p:spPr>
          <p:txBody>
            <a:bodyPr wrap="none" rtlCol="0">
              <a:spAutoFit/>
            </a:bodyPr>
            <a:lstStyle/>
            <a:p>
              <a:r>
                <a:rPr lang="en-GB" sz="1400" dirty="0" smtClean="0">
                  <a:solidFill>
                    <a:schemeClr val="tx1">
                      <a:lumMod val="65000"/>
                      <a:lumOff val="35000"/>
                    </a:schemeClr>
                  </a:solidFill>
                </a:rPr>
                <a:t>Annotation v2</a:t>
              </a:r>
              <a:endParaRPr lang="en-GB" sz="1400" dirty="0">
                <a:solidFill>
                  <a:schemeClr val="tx1">
                    <a:lumMod val="65000"/>
                    <a:lumOff val="35000"/>
                  </a:schemeClr>
                </a:solidFill>
              </a:endParaRPr>
            </a:p>
          </p:txBody>
        </p:sp>
      </p:grpSp>
      <p:sp>
        <p:nvSpPr>
          <p:cNvPr id="104" name="Rectangle 103"/>
          <p:cNvSpPr/>
          <p:nvPr/>
        </p:nvSpPr>
        <p:spPr>
          <a:xfrm>
            <a:off x="314151" y="2108369"/>
            <a:ext cx="7301999" cy="461665"/>
          </a:xfrm>
          <a:prstGeom prst="rect">
            <a:avLst/>
          </a:prstGeom>
        </p:spPr>
        <p:txBody>
          <a:bodyPr wrap="none">
            <a:spAutoFit/>
          </a:bodyPr>
          <a:lstStyle/>
          <a:p>
            <a:pPr>
              <a:lnSpc>
                <a:spcPct val="150000"/>
              </a:lnSpc>
              <a:spcAft>
                <a:spcPts val="0"/>
              </a:spcAft>
            </a:pPr>
            <a:r>
              <a:rPr lang="en-US" sz="1600" u="sng" dirty="0">
                <a:solidFill>
                  <a:schemeClr val="tx1">
                    <a:lumMod val="65000"/>
                    <a:lumOff val="35000"/>
                  </a:schemeClr>
                </a:solidFill>
              </a:rPr>
              <a:t>Models </a:t>
            </a:r>
            <a:r>
              <a:rPr lang="en-US" sz="1600" u="sng" dirty="0" smtClean="0">
                <a:solidFill>
                  <a:schemeClr val="tx1">
                    <a:lumMod val="65000"/>
                    <a:lumOff val="35000"/>
                  </a:schemeClr>
                </a:solidFill>
              </a:rPr>
              <a:t>identical: </a:t>
            </a:r>
            <a:r>
              <a:rPr lang="en-GB" sz="1600" dirty="0">
                <a:solidFill>
                  <a:schemeClr val="tx1">
                    <a:lumMod val="65000"/>
                    <a:lumOff val="35000"/>
                  </a:schemeClr>
                </a:solidFill>
                <a:ea typeface="Calibri"/>
                <a:cs typeface="Times New Roman"/>
              </a:rPr>
              <a:t>Same CDS structure. UTR of the prediction were </a:t>
            </a:r>
            <a:r>
              <a:rPr lang="en-GB" sz="1600" dirty="0" smtClean="0">
                <a:solidFill>
                  <a:schemeClr val="tx1">
                    <a:lumMod val="65000"/>
                    <a:lumOff val="35000"/>
                  </a:schemeClr>
                </a:solidFill>
                <a:ea typeface="Calibri"/>
                <a:cs typeface="Times New Roman"/>
              </a:rPr>
              <a:t>kept (6856)</a:t>
            </a:r>
            <a:endParaRPr lang="en-GB" sz="1600" dirty="0">
              <a:solidFill>
                <a:schemeClr val="tx1">
                  <a:lumMod val="65000"/>
                  <a:lumOff val="35000"/>
                </a:schemeClr>
              </a:solidFill>
              <a:ea typeface="Calibri"/>
              <a:cs typeface="Times New Roman"/>
            </a:endParaRPr>
          </a:p>
        </p:txBody>
      </p:sp>
      <p:pic>
        <p:nvPicPr>
          <p:cNvPr id="10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62758" y="5517232"/>
            <a:ext cx="72390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7"/>
          <p:cNvPicPr preferRelativeResize="0">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100" y="1412776"/>
            <a:ext cx="18000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8"/>
          <p:cNvPicPr preferRelativeResize="0">
            <a:picLocks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76456" y="1412776"/>
            <a:ext cx="18000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1"/>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81808" y="4365104"/>
            <a:ext cx="72009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1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72283" y="2708920"/>
            <a:ext cx="72199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 name="Rectangle 109"/>
          <p:cNvSpPr/>
          <p:nvPr/>
        </p:nvSpPr>
        <p:spPr>
          <a:xfrm>
            <a:off x="314151" y="3717032"/>
            <a:ext cx="7454285" cy="461665"/>
          </a:xfrm>
          <a:prstGeom prst="rect">
            <a:avLst/>
          </a:prstGeom>
        </p:spPr>
        <p:txBody>
          <a:bodyPr wrap="none">
            <a:spAutoFit/>
          </a:bodyPr>
          <a:lstStyle/>
          <a:p>
            <a:pPr>
              <a:lnSpc>
                <a:spcPct val="150000"/>
              </a:lnSpc>
              <a:spcAft>
                <a:spcPts val="0"/>
              </a:spcAft>
            </a:pPr>
            <a:r>
              <a:rPr lang="en-US" sz="1600" u="sng" dirty="0">
                <a:solidFill>
                  <a:schemeClr val="tx1">
                    <a:lumMod val="65000"/>
                    <a:lumOff val="35000"/>
                  </a:schemeClr>
                </a:solidFill>
              </a:rPr>
              <a:t>Models </a:t>
            </a:r>
            <a:r>
              <a:rPr lang="en-US" sz="1600" u="sng" dirty="0" smtClean="0">
                <a:solidFill>
                  <a:schemeClr val="tx1">
                    <a:lumMod val="65000"/>
                    <a:lumOff val="35000"/>
                  </a:schemeClr>
                </a:solidFill>
              </a:rPr>
              <a:t>updated: </a:t>
            </a:r>
            <a:r>
              <a:rPr lang="fr-FR" sz="1600" dirty="0">
                <a:solidFill>
                  <a:schemeClr val="tx1">
                    <a:lumMod val="65000"/>
                    <a:lumOff val="35000"/>
                  </a:schemeClr>
                </a:solidFill>
                <a:ea typeface="Calibri"/>
                <a:cs typeface="Times New Roman"/>
              </a:rPr>
              <a:t>More/</a:t>
            </a:r>
            <a:r>
              <a:rPr lang="fr-FR" sz="1600" dirty="0" err="1">
                <a:solidFill>
                  <a:schemeClr val="tx1">
                    <a:lumMod val="65000"/>
                    <a:lumOff val="35000"/>
                  </a:schemeClr>
                </a:solidFill>
                <a:ea typeface="Calibri"/>
                <a:cs typeface="Times New Roman"/>
              </a:rPr>
              <a:t>same</a:t>
            </a:r>
            <a:r>
              <a:rPr lang="fr-FR" sz="1600" dirty="0">
                <a:solidFill>
                  <a:schemeClr val="tx1">
                    <a:lumMod val="65000"/>
                    <a:lumOff val="35000"/>
                  </a:schemeClr>
                </a:solidFill>
                <a:ea typeface="Calibri"/>
                <a:cs typeface="Times New Roman"/>
              </a:rPr>
              <a:t>/</a:t>
            </a:r>
            <a:r>
              <a:rPr lang="fr-FR" sz="1600" dirty="0" err="1">
                <a:solidFill>
                  <a:schemeClr val="tx1">
                    <a:lumMod val="65000"/>
                    <a:lumOff val="35000"/>
                  </a:schemeClr>
                </a:solidFill>
                <a:ea typeface="Calibri"/>
                <a:cs typeface="Times New Roman"/>
              </a:rPr>
              <a:t>less</a:t>
            </a:r>
            <a:r>
              <a:rPr lang="fr-FR" sz="1600" dirty="0">
                <a:solidFill>
                  <a:schemeClr val="tx1">
                    <a:lumMod val="65000"/>
                    <a:lumOff val="35000"/>
                  </a:schemeClr>
                </a:solidFill>
                <a:ea typeface="Calibri"/>
                <a:cs typeface="Times New Roman"/>
              </a:rPr>
              <a:t> exons and not the </a:t>
            </a:r>
            <a:r>
              <a:rPr lang="fr-FR" sz="1600" dirty="0" err="1" smtClean="0">
                <a:solidFill>
                  <a:schemeClr val="tx1">
                    <a:lumMod val="65000"/>
                    <a:lumOff val="35000"/>
                  </a:schemeClr>
                </a:solidFill>
                <a:ea typeface="Calibri"/>
                <a:cs typeface="Times New Roman"/>
              </a:rPr>
              <a:t>same</a:t>
            </a:r>
            <a:r>
              <a:rPr lang="fr-FR" sz="1600" dirty="0" smtClean="0">
                <a:solidFill>
                  <a:schemeClr val="tx1">
                    <a:lumMod val="65000"/>
                    <a:lumOff val="35000"/>
                  </a:schemeClr>
                </a:solidFill>
                <a:ea typeface="Calibri"/>
                <a:cs typeface="Times New Roman"/>
              </a:rPr>
              <a:t> CDS structure</a:t>
            </a:r>
            <a:r>
              <a:rPr lang="fr-FR" sz="1600" dirty="0">
                <a:solidFill>
                  <a:schemeClr val="tx1">
                    <a:lumMod val="65000"/>
                    <a:lumOff val="35000"/>
                  </a:schemeClr>
                </a:solidFill>
                <a:ea typeface="Calibri"/>
                <a:cs typeface="Times New Roman"/>
              </a:rPr>
              <a:t> </a:t>
            </a:r>
            <a:r>
              <a:rPr lang="fr-FR" sz="1600" dirty="0" smtClean="0">
                <a:solidFill>
                  <a:schemeClr val="tx1">
                    <a:lumMod val="65000"/>
                    <a:lumOff val="35000"/>
                  </a:schemeClr>
                </a:solidFill>
                <a:ea typeface="Calibri"/>
                <a:cs typeface="Times New Roman"/>
              </a:rPr>
              <a:t>(4851)</a:t>
            </a:r>
            <a:endParaRPr lang="fr-FR" sz="1600" dirty="0">
              <a:solidFill>
                <a:schemeClr val="tx1">
                  <a:lumMod val="65000"/>
                  <a:lumOff val="35000"/>
                </a:schemeClr>
              </a:solidFill>
              <a:ea typeface="Calibri"/>
              <a:cs typeface="Times New Roman"/>
            </a:endParaRPr>
          </a:p>
        </p:txBody>
      </p:sp>
      <p:sp>
        <p:nvSpPr>
          <p:cNvPr id="23" name="Rectangle 2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Comparison </a:t>
            </a:r>
            <a:r>
              <a:rPr lang="en-GB" dirty="0" smtClean="0"/>
              <a:t>of predictions with the reference</a:t>
            </a:r>
            <a:endParaRPr lang="fr-FR" kern="0" dirty="0"/>
          </a:p>
        </p:txBody>
      </p:sp>
      <p:cxnSp>
        <p:nvCxnSpPr>
          <p:cNvPr id="25" name="Connecteur droit 2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3" descr="Z:\Dropbox\Photos\Logo\SBR_logo_blanc.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898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FA64F5-C1DA-44D3-98D8-4DF6E2B5E1F4}" type="slidenum">
              <a:rPr lang="fr-FR" smtClean="0"/>
              <a:pPr/>
              <a:t>76</a:t>
            </a:fld>
            <a:endParaRPr lang="fr-FR"/>
          </a:p>
        </p:txBody>
      </p:sp>
      <p:pic>
        <p:nvPicPr>
          <p:cNvPr id="24"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17643" y="3717032"/>
            <a:ext cx="72009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17643" y="1916832"/>
            <a:ext cx="72009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54284" y="980728"/>
            <a:ext cx="8910773" cy="461665"/>
          </a:xfrm>
          <a:prstGeom prst="rect">
            <a:avLst/>
          </a:prstGeom>
        </p:spPr>
        <p:txBody>
          <a:bodyPr wrap="none">
            <a:spAutoFit/>
          </a:bodyPr>
          <a:lstStyle/>
          <a:p>
            <a:pPr>
              <a:lnSpc>
                <a:spcPct val="150000"/>
              </a:lnSpc>
              <a:spcAft>
                <a:spcPts val="0"/>
              </a:spcAft>
            </a:pPr>
            <a:r>
              <a:rPr lang="en-GB" sz="1600" u="sng" dirty="0" smtClean="0">
                <a:solidFill>
                  <a:schemeClr val="tx1">
                    <a:lumMod val="65000"/>
                    <a:lumOff val="35000"/>
                  </a:schemeClr>
                </a:solidFill>
                <a:ea typeface="Calibri"/>
                <a:cs typeface="Times New Roman"/>
              </a:rPr>
              <a:t>Models fused: </a:t>
            </a:r>
            <a:r>
              <a:rPr lang="en-GB" sz="1600" dirty="0" smtClean="0">
                <a:solidFill>
                  <a:schemeClr val="tx1">
                    <a:lumMod val="65000"/>
                    <a:lumOff val="35000"/>
                  </a:schemeClr>
                </a:solidFill>
                <a:ea typeface="Calibri"/>
                <a:cs typeface="Times New Roman"/>
              </a:rPr>
              <a:t>Two or more reference genes correspond to one gene (381 fusions for 786 genes)</a:t>
            </a:r>
            <a:endParaRPr lang="en-GB" sz="1600" dirty="0">
              <a:solidFill>
                <a:schemeClr val="tx1">
                  <a:lumMod val="65000"/>
                  <a:lumOff val="35000"/>
                </a:schemeClr>
              </a:solidFill>
              <a:ea typeface="Calibri"/>
              <a:cs typeface="Times New Roman"/>
            </a:endParaRPr>
          </a:p>
        </p:txBody>
      </p:sp>
      <p:sp>
        <p:nvSpPr>
          <p:cNvPr id="27" name="Rectangle 26"/>
          <p:cNvSpPr/>
          <p:nvPr/>
        </p:nvSpPr>
        <p:spPr>
          <a:xfrm>
            <a:off x="54284" y="2852936"/>
            <a:ext cx="9017212" cy="461665"/>
          </a:xfrm>
          <a:prstGeom prst="rect">
            <a:avLst/>
          </a:prstGeom>
        </p:spPr>
        <p:txBody>
          <a:bodyPr wrap="none">
            <a:spAutoFit/>
          </a:bodyPr>
          <a:lstStyle/>
          <a:p>
            <a:pPr>
              <a:lnSpc>
                <a:spcPct val="150000"/>
              </a:lnSpc>
              <a:spcAft>
                <a:spcPts val="0"/>
              </a:spcAft>
            </a:pPr>
            <a:r>
              <a:rPr lang="en-GB" sz="1600" u="sng" dirty="0" smtClean="0">
                <a:solidFill>
                  <a:schemeClr val="tx1">
                    <a:lumMod val="65000"/>
                    <a:lumOff val="35000"/>
                  </a:schemeClr>
                </a:solidFill>
                <a:ea typeface="Calibri"/>
                <a:cs typeface="Times New Roman"/>
              </a:rPr>
              <a:t>Models </a:t>
            </a:r>
            <a:r>
              <a:rPr lang="en-GB" sz="1600" u="sng" dirty="0" err="1" smtClean="0">
                <a:solidFill>
                  <a:schemeClr val="tx1">
                    <a:lumMod val="65000"/>
                    <a:lumOff val="35000"/>
                  </a:schemeClr>
                </a:solidFill>
                <a:ea typeface="Calibri"/>
                <a:cs typeface="Times New Roman"/>
              </a:rPr>
              <a:t>splitted</a:t>
            </a:r>
            <a:r>
              <a:rPr lang="en-GB" sz="1600" u="sng" dirty="0" smtClean="0">
                <a:solidFill>
                  <a:schemeClr val="tx1">
                    <a:lumMod val="65000"/>
                    <a:lumOff val="35000"/>
                  </a:schemeClr>
                </a:solidFill>
                <a:ea typeface="Calibri"/>
                <a:cs typeface="Times New Roman"/>
              </a:rPr>
              <a:t>: </a:t>
            </a:r>
            <a:r>
              <a:rPr lang="en-GB" sz="1600" dirty="0" smtClean="0">
                <a:solidFill>
                  <a:schemeClr val="tx1">
                    <a:lumMod val="65000"/>
                    <a:lumOff val="35000"/>
                  </a:schemeClr>
                </a:solidFill>
                <a:ea typeface="Calibri"/>
                <a:cs typeface="Times New Roman"/>
              </a:rPr>
              <a:t>One reference genes correspond to two or more genes (18 genes </a:t>
            </a:r>
            <a:r>
              <a:rPr lang="en-GB" sz="1600" dirty="0" err="1" smtClean="0">
                <a:solidFill>
                  <a:schemeClr val="tx1">
                    <a:lumMod val="65000"/>
                    <a:lumOff val="35000"/>
                  </a:schemeClr>
                </a:solidFill>
                <a:ea typeface="Calibri"/>
                <a:cs typeface="Times New Roman"/>
              </a:rPr>
              <a:t>splitted</a:t>
            </a:r>
            <a:r>
              <a:rPr lang="en-GB" sz="1600" dirty="0" smtClean="0">
                <a:solidFill>
                  <a:schemeClr val="tx1">
                    <a:lumMod val="65000"/>
                    <a:lumOff val="35000"/>
                  </a:schemeClr>
                </a:solidFill>
                <a:ea typeface="Calibri"/>
                <a:cs typeface="Times New Roman"/>
              </a:rPr>
              <a:t> into 37)</a:t>
            </a:r>
            <a:endParaRPr lang="en-GB" sz="1600" dirty="0">
              <a:solidFill>
                <a:schemeClr val="tx1">
                  <a:lumMod val="65000"/>
                  <a:lumOff val="35000"/>
                </a:schemeClr>
              </a:solidFill>
              <a:ea typeface="Calibri"/>
              <a:cs typeface="Times New Roman"/>
            </a:endParaRPr>
          </a:p>
        </p:txBody>
      </p:sp>
      <p:sp>
        <p:nvSpPr>
          <p:cNvPr id="28" name="Rectangle 27"/>
          <p:cNvSpPr/>
          <p:nvPr/>
        </p:nvSpPr>
        <p:spPr>
          <a:xfrm>
            <a:off x="54284" y="5373216"/>
            <a:ext cx="6296917" cy="416011"/>
          </a:xfrm>
          <a:prstGeom prst="rect">
            <a:avLst/>
          </a:prstGeom>
        </p:spPr>
        <p:txBody>
          <a:bodyPr wrap="none">
            <a:spAutoFit/>
          </a:bodyPr>
          <a:lstStyle/>
          <a:p>
            <a:pPr>
              <a:lnSpc>
                <a:spcPct val="150000"/>
              </a:lnSpc>
              <a:spcAft>
                <a:spcPts val="0"/>
              </a:spcAft>
            </a:pPr>
            <a:r>
              <a:rPr lang="en-US" sz="1600" u="sng" dirty="0">
                <a:solidFill>
                  <a:schemeClr val="tx1">
                    <a:lumMod val="65000"/>
                    <a:lumOff val="35000"/>
                  </a:schemeClr>
                </a:solidFill>
                <a:ea typeface="Calibri"/>
                <a:cs typeface="Times New Roman"/>
              </a:rPr>
              <a:t>Models removed: </a:t>
            </a:r>
            <a:r>
              <a:rPr lang="fr-FR" sz="1600" dirty="0">
                <a:solidFill>
                  <a:schemeClr val="tx1">
                    <a:lumMod val="65000"/>
                    <a:lumOff val="35000"/>
                  </a:schemeClr>
                </a:solidFill>
                <a:ea typeface="Calibri"/>
                <a:cs typeface="Times New Roman"/>
              </a:rPr>
              <a:t>RNA-</a:t>
            </a:r>
            <a:r>
              <a:rPr lang="fr-FR" sz="1600" dirty="0" err="1">
                <a:solidFill>
                  <a:schemeClr val="tx1">
                    <a:lumMod val="65000"/>
                    <a:lumOff val="35000"/>
                  </a:schemeClr>
                </a:solidFill>
                <a:ea typeface="Calibri"/>
                <a:cs typeface="Times New Roman"/>
              </a:rPr>
              <a:t>seq</a:t>
            </a:r>
            <a:r>
              <a:rPr lang="fr-FR" sz="1600" dirty="0">
                <a:solidFill>
                  <a:schemeClr val="tx1">
                    <a:lumMod val="65000"/>
                    <a:lumOff val="35000"/>
                  </a:schemeClr>
                </a:solidFill>
                <a:ea typeface="Calibri"/>
                <a:cs typeface="Times New Roman"/>
              </a:rPr>
              <a:t> </a:t>
            </a:r>
            <a:r>
              <a:rPr lang="fr-FR" sz="1600" dirty="0" err="1">
                <a:solidFill>
                  <a:schemeClr val="tx1">
                    <a:lumMod val="65000"/>
                    <a:lumOff val="35000"/>
                  </a:schemeClr>
                </a:solidFill>
                <a:ea typeface="Calibri"/>
                <a:cs typeface="Times New Roman"/>
              </a:rPr>
              <a:t>mapping</a:t>
            </a:r>
            <a:r>
              <a:rPr lang="fr-FR" sz="1600" dirty="0">
                <a:solidFill>
                  <a:schemeClr val="tx1">
                    <a:lumMod val="65000"/>
                    <a:lumOff val="35000"/>
                  </a:schemeClr>
                </a:solidFill>
                <a:ea typeface="Calibri"/>
                <a:cs typeface="Times New Roman"/>
              </a:rPr>
              <a:t> discordant </a:t>
            </a:r>
            <a:r>
              <a:rPr lang="fr-FR" sz="1600" dirty="0" err="1">
                <a:solidFill>
                  <a:schemeClr val="tx1">
                    <a:lumMod val="65000"/>
                    <a:lumOff val="35000"/>
                  </a:schemeClr>
                </a:solidFill>
                <a:ea typeface="Calibri"/>
                <a:cs typeface="Times New Roman"/>
              </a:rPr>
              <a:t>with</a:t>
            </a:r>
            <a:r>
              <a:rPr lang="fr-FR" sz="1600" dirty="0">
                <a:solidFill>
                  <a:schemeClr val="tx1">
                    <a:lumMod val="65000"/>
                    <a:lumOff val="35000"/>
                  </a:schemeClr>
                </a:solidFill>
                <a:ea typeface="Calibri"/>
                <a:cs typeface="Times New Roman"/>
              </a:rPr>
              <a:t> the model (76)</a:t>
            </a:r>
          </a:p>
        </p:txBody>
      </p:sp>
      <p:sp>
        <p:nvSpPr>
          <p:cNvPr id="29" name="Rectangle 28"/>
          <p:cNvSpPr/>
          <p:nvPr/>
        </p:nvSpPr>
        <p:spPr>
          <a:xfrm>
            <a:off x="54284" y="4869160"/>
            <a:ext cx="6445482" cy="416011"/>
          </a:xfrm>
          <a:prstGeom prst="rect">
            <a:avLst/>
          </a:prstGeom>
        </p:spPr>
        <p:txBody>
          <a:bodyPr wrap="none">
            <a:spAutoFit/>
          </a:bodyPr>
          <a:lstStyle/>
          <a:p>
            <a:pPr>
              <a:lnSpc>
                <a:spcPct val="150000"/>
              </a:lnSpc>
              <a:spcAft>
                <a:spcPts val="0"/>
              </a:spcAft>
            </a:pPr>
            <a:r>
              <a:rPr lang="en-GB" sz="1600" u="sng" dirty="0">
                <a:solidFill>
                  <a:schemeClr val="tx1">
                    <a:lumMod val="65000"/>
                    <a:lumOff val="35000"/>
                  </a:schemeClr>
                </a:solidFill>
                <a:ea typeface="Calibri"/>
                <a:cs typeface="Times New Roman"/>
              </a:rPr>
              <a:t>Models reference: </a:t>
            </a:r>
            <a:r>
              <a:rPr lang="en-GB" sz="1600" dirty="0">
                <a:solidFill>
                  <a:schemeClr val="tx1">
                    <a:lumMod val="65000"/>
                    <a:lumOff val="35000"/>
                  </a:schemeClr>
                </a:solidFill>
                <a:ea typeface="Calibri"/>
                <a:cs typeface="Times New Roman"/>
              </a:rPr>
              <a:t>The reference model is better/no prediction (2788)</a:t>
            </a:r>
          </a:p>
        </p:txBody>
      </p:sp>
      <p:sp>
        <p:nvSpPr>
          <p:cNvPr id="30" name="Rectangle 29"/>
          <p:cNvSpPr/>
          <p:nvPr/>
        </p:nvSpPr>
        <p:spPr>
          <a:xfrm>
            <a:off x="54284" y="5877272"/>
            <a:ext cx="1848583" cy="416011"/>
          </a:xfrm>
          <a:prstGeom prst="rect">
            <a:avLst/>
          </a:prstGeom>
        </p:spPr>
        <p:txBody>
          <a:bodyPr wrap="none">
            <a:spAutoFit/>
          </a:bodyPr>
          <a:lstStyle/>
          <a:p>
            <a:pPr>
              <a:lnSpc>
                <a:spcPct val="150000"/>
              </a:lnSpc>
              <a:spcAft>
                <a:spcPts val="0"/>
              </a:spcAft>
            </a:pPr>
            <a:r>
              <a:rPr lang="en-US" sz="1600" u="sng" dirty="0">
                <a:solidFill>
                  <a:schemeClr val="tx1">
                    <a:lumMod val="65000"/>
                    <a:lumOff val="35000"/>
                  </a:schemeClr>
                </a:solidFill>
                <a:ea typeface="Calibri"/>
                <a:cs typeface="Times New Roman"/>
              </a:rPr>
              <a:t>New models (964)</a:t>
            </a:r>
            <a:endParaRPr lang="fr-FR" sz="1600" u="sng" dirty="0">
              <a:solidFill>
                <a:schemeClr val="tx1">
                  <a:lumMod val="65000"/>
                  <a:lumOff val="35000"/>
                </a:schemeClr>
              </a:solidFill>
              <a:ea typeface="Calibri"/>
              <a:cs typeface="Times New Roman"/>
            </a:endParaRPr>
          </a:p>
        </p:txBody>
      </p:sp>
      <p:sp>
        <p:nvSpPr>
          <p:cNvPr id="15" name="Rectangle 14"/>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Comparison </a:t>
            </a:r>
            <a:r>
              <a:rPr lang="en-GB" dirty="0" smtClean="0"/>
              <a:t>of predictions with the reference</a:t>
            </a:r>
            <a:endParaRPr lang="fr-FR" kern="0" dirty="0"/>
          </a:p>
        </p:txBody>
      </p:sp>
      <p:cxnSp>
        <p:nvCxnSpPr>
          <p:cNvPr id="17" name="Connecteur droit 1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2543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FA64F5-C1DA-44D3-98D8-4DF6E2B5E1F4}" type="slidenum">
              <a:rPr lang="fr-FR" smtClean="0"/>
              <a:pPr/>
              <a:t>77</a:t>
            </a:fld>
            <a:endParaRPr lang="fr-FR"/>
          </a:p>
        </p:txBody>
      </p:sp>
      <p:pic>
        <p:nvPicPr>
          <p:cNvPr id="8194" name="Picture 2" descr="\\vmware-host\Shared Folders\Bureau\Capture du 2015-03-19 17^%30^%24.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26" y="1268760"/>
            <a:ext cx="9152053" cy="5004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avec flèche 9"/>
          <p:cNvCxnSpPr/>
          <p:nvPr/>
        </p:nvCxnSpPr>
        <p:spPr>
          <a:xfrm>
            <a:off x="4499992" y="1825012"/>
            <a:ext cx="0" cy="28803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8838760" y="1825012"/>
            <a:ext cx="0" cy="28803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Comparison </a:t>
            </a:r>
            <a:r>
              <a:rPr lang="en-GB" dirty="0" smtClean="0"/>
              <a:t>of predictions with the reference</a:t>
            </a:r>
            <a:endParaRPr lang="fr-FR" kern="0" dirty="0"/>
          </a:p>
        </p:txBody>
      </p:sp>
      <p:cxnSp>
        <p:nvCxnSpPr>
          <p:cNvPr id="15" name="Connecteur droit 1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7850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FA64F5-C1DA-44D3-98D8-4DF6E2B5E1F4}" type="slidenum">
              <a:rPr lang="fr-FR" smtClean="0"/>
              <a:pPr/>
              <a:t>78</a:t>
            </a:fld>
            <a:endParaRPr lang="fr-FR"/>
          </a:p>
        </p:txBody>
      </p:sp>
      <p:pic>
        <p:nvPicPr>
          <p:cNvPr id="9218" name="Picture 2" descr="\\vmware-host\Shared Folders\Bureau\Capture du 2015-03-19 17^%32^%53.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69" y="1521240"/>
            <a:ext cx="9147938" cy="4068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avec flèche 9"/>
          <p:cNvCxnSpPr/>
          <p:nvPr/>
        </p:nvCxnSpPr>
        <p:spPr>
          <a:xfrm>
            <a:off x="5777848" y="1955322"/>
            <a:ext cx="0" cy="28803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6174464" y="1955322"/>
            <a:ext cx="0" cy="28803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Comparison </a:t>
            </a:r>
            <a:r>
              <a:rPr lang="en-GB" dirty="0" smtClean="0"/>
              <a:t>of predictions with the reference</a:t>
            </a:r>
            <a:endParaRPr lang="fr-FR" kern="0" dirty="0"/>
          </a:p>
        </p:txBody>
      </p:sp>
      <p:cxnSp>
        <p:nvCxnSpPr>
          <p:cNvPr id="15" name="Connecteur droit 1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2629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0325" y="836712"/>
            <a:ext cx="4592325" cy="1828800"/>
          </a:xfrm>
        </p:spPr>
        <p:txBody>
          <a:bodyPr>
            <a:normAutofit/>
          </a:bodyPr>
          <a:lstStyle/>
          <a:p>
            <a:r>
              <a:rPr lang="en-GB" sz="2400" dirty="0" err="1" smtClean="0">
                <a:solidFill>
                  <a:schemeClr val="tx1">
                    <a:lumMod val="75000"/>
                    <a:lumOff val="25000"/>
                  </a:schemeClr>
                </a:solidFill>
              </a:rPr>
              <a:t>lncRNA</a:t>
            </a:r>
            <a:endParaRPr lang="en-GB" sz="2400" dirty="0" smtClean="0">
              <a:solidFill>
                <a:schemeClr val="tx1">
                  <a:lumMod val="75000"/>
                  <a:lumOff val="25000"/>
                </a:schemeClr>
              </a:solidFill>
            </a:endParaRPr>
          </a:p>
          <a:p>
            <a:pPr lvl="1"/>
            <a:r>
              <a:rPr lang="en-GB" sz="2000" dirty="0" smtClean="0">
                <a:solidFill>
                  <a:schemeClr val="tx1">
                    <a:lumMod val="75000"/>
                    <a:lumOff val="25000"/>
                  </a:schemeClr>
                </a:solidFill>
              </a:rPr>
              <a:t>Size &gt;200 nucleotides (arbitrary</a:t>
            </a:r>
            <a:r>
              <a:rPr lang="en-GB" sz="2000" dirty="0" smtClean="0">
                <a:solidFill>
                  <a:schemeClr val="tx1">
                    <a:lumMod val="75000"/>
                    <a:lumOff val="25000"/>
                  </a:schemeClr>
                </a:solidFill>
              </a:rPr>
              <a:t>)</a:t>
            </a:r>
            <a:endParaRPr lang="en-US" sz="2000" dirty="0" smtClean="0">
              <a:solidFill>
                <a:schemeClr val="tx1">
                  <a:lumMod val="75000"/>
                  <a:lumOff val="25000"/>
                </a:schemeClr>
              </a:solidFill>
            </a:endParaRPr>
          </a:p>
          <a:p>
            <a:r>
              <a:rPr lang="en-GB" sz="2400" dirty="0" err="1" smtClean="0">
                <a:solidFill>
                  <a:schemeClr val="tx1">
                    <a:lumMod val="75000"/>
                    <a:lumOff val="25000"/>
                  </a:schemeClr>
                </a:solidFill>
              </a:rPr>
              <a:t>snoRNA</a:t>
            </a:r>
            <a:endParaRPr lang="en-GB" sz="2400" dirty="0">
              <a:solidFill>
                <a:schemeClr val="tx1">
                  <a:lumMod val="75000"/>
                  <a:lumOff val="25000"/>
                </a:schemeClr>
              </a:solidFill>
            </a:endParaRPr>
          </a:p>
        </p:txBody>
      </p:sp>
      <p:sp>
        <p:nvSpPr>
          <p:cNvPr id="6" name="Espace réservé du numéro de diapositive 5"/>
          <p:cNvSpPr>
            <a:spLocks noGrp="1"/>
          </p:cNvSpPr>
          <p:nvPr>
            <p:ph type="sldNum" sz="quarter" idx="12"/>
          </p:nvPr>
        </p:nvSpPr>
        <p:spPr/>
        <p:txBody>
          <a:bodyPr/>
          <a:lstStyle/>
          <a:p>
            <a:fld id="{2BFA64F5-C1DA-44D3-98D8-4DF6E2B5E1F4}" type="slidenum">
              <a:rPr lang="fr-FR" smtClean="0"/>
              <a:pPr/>
              <a:t>79</a:t>
            </a:fld>
            <a:endParaRPr lang="fr-FR"/>
          </a:p>
        </p:txBody>
      </p:sp>
      <p:sp>
        <p:nvSpPr>
          <p:cNvPr id="12" name="Rectangle 11"/>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Prediction </a:t>
            </a:r>
            <a:r>
              <a:rPr lang="en-GB" dirty="0" smtClean="0"/>
              <a:t>of non-protein-coding genes</a:t>
            </a:r>
            <a:endParaRPr lang="fr-FR" kern="0" dirty="0"/>
          </a:p>
        </p:txBody>
      </p:sp>
      <p:cxnSp>
        <p:nvCxnSpPr>
          <p:cNvPr id="14" name="Connecteur droit 13"/>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2"/>
          <p:cNvGrpSpPr/>
          <p:nvPr/>
        </p:nvGrpSpPr>
        <p:grpSpPr>
          <a:xfrm>
            <a:off x="4729323" y="692696"/>
            <a:ext cx="4307173" cy="816022"/>
            <a:chOff x="2299463" y="429894"/>
            <a:chExt cx="5095303" cy="965338"/>
          </a:xfrm>
          <a:effectLst/>
        </p:grpSpPr>
        <p:sp>
          <p:nvSpPr>
            <p:cNvPr id="11" name="Rectangle 10"/>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 name="Rectangle 15"/>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 name="Rectangle 16"/>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 name="Rectangle 17"/>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9" name="Rectangle 18"/>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0" name="Rectangle 19"/>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 name="Rectangle 20"/>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 name="Rectangle 21"/>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 name="Rectangle 22"/>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 name="Rectangle 23"/>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 name="Rectangle 24"/>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 name="Rectangle 25"/>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 name="Rectangle 26"/>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 name="Rectangle 27"/>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9" name="Rectangle 28"/>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 name="Rectangle 29"/>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 name="Rectangle 30"/>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 name="Rectangle 31"/>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 name="Rectangle 32"/>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 name="Rectangle 33"/>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 name="Rectangle 34"/>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 name="Rectangle 35"/>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7" name="Rectangle 36"/>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8" name="Rectangle 37"/>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9" name="Rectangle 38"/>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0" name="Rectangle 39"/>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1" name="Rectangle 40"/>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2" name="Rectangle 41"/>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3" name="Rectangle 42"/>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4" name="Rectangle 43"/>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5" name="Rectangle 44"/>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6" name="Rectangle 45"/>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7" name="Rectangle 46"/>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8" name="Rectangle 47"/>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49" name="Rectangle 48"/>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0" name="Rectangle 49"/>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1" name="Rectangle 50"/>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2" name="Rectangle 51"/>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4" name="Rectangle 53"/>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5" name="Rectangle 54"/>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9" name="Rectangle 58"/>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0" name="Rectangle 59"/>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1" name="Rectangle 60"/>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3" name="Rectangle 62"/>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4" name="Rectangle 63"/>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5" name="Rectangle 64"/>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6" name="Rectangle 65"/>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7" name="Rectangle 66"/>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8" name="Rectangle 67"/>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80" name="Rectangle 79"/>
          <p:cNvSpPr/>
          <p:nvPr/>
        </p:nvSpPr>
        <p:spPr>
          <a:xfrm>
            <a:off x="2483768" y="4935027"/>
            <a:ext cx="6508377" cy="10599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81" name="Group 195"/>
          <p:cNvGrpSpPr/>
          <p:nvPr/>
        </p:nvGrpSpPr>
        <p:grpSpPr>
          <a:xfrm>
            <a:off x="5201248" y="4437112"/>
            <a:ext cx="2958297" cy="382111"/>
            <a:chOff x="3484775" y="4610993"/>
            <a:chExt cx="5090925" cy="838947"/>
          </a:xfrm>
        </p:grpSpPr>
        <p:grpSp>
          <p:nvGrpSpPr>
            <p:cNvPr id="82" name="Group 176"/>
            <p:cNvGrpSpPr/>
            <p:nvPr/>
          </p:nvGrpSpPr>
          <p:grpSpPr>
            <a:xfrm>
              <a:off x="4548135" y="4610993"/>
              <a:ext cx="4027565" cy="191927"/>
              <a:chOff x="1596687" y="5063704"/>
              <a:chExt cx="6351789" cy="191927"/>
            </a:xfrm>
          </p:grpSpPr>
          <p:cxnSp>
            <p:nvCxnSpPr>
              <p:cNvPr id="98" name="Straight Connector 147"/>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a:off x="4146438" y="5063704"/>
                <a:ext cx="1469721" cy="19192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100" name="Group 45"/>
              <p:cNvGrpSpPr/>
              <p:nvPr/>
            </p:nvGrpSpPr>
            <p:grpSpPr>
              <a:xfrm>
                <a:off x="1596687" y="5068471"/>
                <a:ext cx="1095861" cy="182404"/>
                <a:chOff x="1031227" y="2273996"/>
                <a:chExt cx="1322360" cy="217115"/>
              </a:xfrm>
            </p:grpSpPr>
            <p:sp>
              <p:nvSpPr>
                <p:cNvPr id="103" name="Rectangle 102"/>
                <p:cNvSpPr/>
                <p:nvPr/>
              </p:nvSpPr>
              <p:spPr>
                <a:xfrm>
                  <a:off x="1031227" y="2273996"/>
                  <a:ext cx="1322360" cy="217112"/>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4" name="Rectangle 103"/>
                <p:cNvSpPr/>
                <p:nvPr/>
              </p:nvSpPr>
              <p:spPr>
                <a:xfrm>
                  <a:off x="1856209" y="2273999"/>
                  <a:ext cx="497378" cy="217112"/>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01" name="Rectangle 100"/>
              <p:cNvSpPr/>
              <p:nvPr/>
            </p:nvSpPr>
            <p:spPr>
              <a:xfrm>
                <a:off x="6311253" y="5068468"/>
                <a:ext cx="1637223" cy="18240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02" name="Rectangle 101"/>
              <p:cNvSpPr/>
              <p:nvPr/>
            </p:nvSpPr>
            <p:spPr>
              <a:xfrm>
                <a:off x="6311253" y="5068468"/>
                <a:ext cx="305856" cy="18240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83" name="Group 177"/>
            <p:cNvGrpSpPr/>
            <p:nvPr/>
          </p:nvGrpSpPr>
          <p:grpSpPr>
            <a:xfrm>
              <a:off x="4548135" y="4930997"/>
              <a:ext cx="4027562" cy="182407"/>
              <a:chOff x="1613129" y="5068468"/>
              <a:chExt cx="6351786" cy="182407"/>
            </a:xfrm>
          </p:grpSpPr>
          <p:cxnSp>
            <p:nvCxnSpPr>
              <p:cNvPr id="91" name="Straight Connector 178"/>
              <p:cNvCxnSpPr/>
              <p:nvPr/>
            </p:nvCxnSpPr>
            <p:spPr>
              <a:xfrm>
                <a:off x="2566252" y="5159000"/>
                <a:ext cx="4156027" cy="1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3472007" y="5068468"/>
                <a:ext cx="216059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93" name="Group 45"/>
              <p:cNvGrpSpPr/>
              <p:nvPr/>
            </p:nvGrpSpPr>
            <p:grpSpPr>
              <a:xfrm>
                <a:off x="1613129" y="5068471"/>
                <a:ext cx="1095861" cy="182404"/>
                <a:chOff x="1051067" y="2273996"/>
                <a:chExt cx="1322360" cy="217115"/>
              </a:xfrm>
            </p:grpSpPr>
            <p:sp>
              <p:nvSpPr>
                <p:cNvPr id="96" name="Rectangle 95"/>
                <p:cNvSpPr/>
                <p:nvPr/>
              </p:nvSpPr>
              <p:spPr>
                <a:xfrm>
                  <a:off x="1051067" y="2273996"/>
                  <a:ext cx="1322360" cy="217112"/>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7" name="Rectangle 96"/>
                <p:cNvSpPr/>
                <p:nvPr/>
              </p:nvSpPr>
              <p:spPr>
                <a:xfrm>
                  <a:off x="1876049" y="2273999"/>
                  <a:ext cx="497378" cy="217112"/>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94" name="Rectangle 93"/>
              <p:cNvSpPr/>
              <p:nvPr/>
            </p:nvSpPr>
            <p:spPr>
              <a:xfrm>
                <a:off x="6327692" y="5068468"/>
                <a:ext cx="1637223" cy="1824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5" name="Rectangle 94"/>
              <p:cNvSpPr/>
              <p:nvPr/>
            </p:nvSpPr>
            <p:spPr>
              <a:xfrm>
                <a:off x="6327695" y="5068468"/>
                <a:ext cx="305856" cy="182400"/>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84" name="Straight Connector 186"/>
            <p:cNvCxnSpPr/>
            <p:nvPr/>
          </p:nvCxnSpPr>
          <p:spPr>
            <a:xfrm rot="10800000" flipH="1">
              <a:off x="3684702" y="5358530"/>
              <a:ext cx="4092206" cy="4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6186171" y="5272295"/>
              <a:ext cx="910645" cy="17287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86" name="Group 45"/>
            <p:cNvGrpSpPr/>
            <p:nvPr/>
          </p:nvGrpSpPr>
          <p:grpSpPr>
            <a:xfrm>
              <a:off x="3484775" y="5267536"/>
              <a:ext cx="694867" cy="182404"/>
              <a:chOff x="1031227" y="2273996"/>
              <a:chExt cx="1322360" cy="217115"/>
            </a:xfrm>
          </p:grpSpPr>
          <p:sp>
            <p:nvSpPr>
              <p:cNvPr id="89" name="Rectangle 88"/>
              <p:cNvSpPr/>
              <p:nvPr/>
            </p:nvSpPr>
            <p:spPr>
              <a:xfrm>
                <a:off x="1031227" y="2273996"/>
                <a:ext cx="1322360" cy="217112"/>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90" name="Rectangle 89"/>
              <p:cNvSpPr/>
              <p:nvPr/>
            </p:nvSpPr>
            <p:spPr>
              <a:xfrm>
                <a:off x="1411696" y="2273999"/>
                <a:ext cx="941888" cy="21711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87" name="Rectangle 86"/>
            <p:cNvSpPr/>
            <p:nvPr/>
          </p:nvSpPr>
          <p:spPr>
            <a:xfrm>
              <a:off x="7537564" y="5267533"/>
              <a:ext cx="1038136" cy="1824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88" name="Rectangle 87"/>
            <p:cNvSpPr/>
            <p:nvPr/>
          </p:nvSpPr>
          <p:spPr>
            <a:xfrm>
              <a:off x="7537564" y="5267533"/>
              <a:ext cx="193938" cy="1824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11" name="TextBox 418"/>
          <p:cNvSpPr txBox="1"/>
          <p:nvPr/>
        </p:nvSpPr>
        <p:spPr>
          <a:xfrm>
            <a:off x="539552" y="3800073"/>
            <a:ext cx="2670475" cy="276999"/>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Calibri"/>
              </a:rPr>
              <a:t>Screening for guide and </a:t>
            </a:r>
            <a:r>
              <a:rPr lang="en-US" sz="1200" dirty="0" err="1" smtClean="0">
                <a:solidFill>
                  <a:schemeClr val="tx1">
                    <a:lumMod val="65000"/>
                    <a:lumOff val="35000"/>
                  </a:schemeClr>
                </a:solidFill>
                <a:latin typeface="+mj-lt"/>
                <a:cs typeface="Calibri"/>
              </a:rPr>
              <a:t>oprhan</a:t>
            </a:r>
            <a:r>
              <a:rPr lang="en-US" sz="1200" dirty="0" smtClean="0">
                <a:solidFill>
                  <a:schemeClr val="tx1">
                    <a:lumMod val="65000"/>
                    <a:lumOff val="35000"/>
                  </a:schemeClr>
                </a:solidFill>
                <a:latin typeface="+mj-lt"/>
                <a:cs typeface="Calibri"/>
              </a:rPr>
              <a:t> </a:t>
            </a:r>
            <a:r>
              <a:rPr lang="en-US" sz="1200" dirty="0" err="1" smtClean="0">
                <a:solidFill>
                  <a:schemeClr val="tx1">
                    <a:lumMod val="65000"/>
                    <a:lumOff val="35000"/>
                  </a:schemeClr>
                </a:solidFill>
                <a:latin typeface="+mj-lt"/>
                <a:cs typeface="Calibri"/>
              </a:rPr>
              <a:t>snoRNA</a:t>
            </a:r>
            <a:endParaRPr lang="en-US" sz="1200" dirty="0">
              <a:solidFill>
                <a:schemeClr val="tx1">
                  <a:lumMod val="65000"/>
                  <a:lumOff val="35000"/>
                </a:schemeClr>
              </a:solidFill>
              <a:latin typeface="+mj-lt"/>
              <a:cs typeface="Calibri"/>
            </a:endParaRPr>
          </a:p>
        </p:txBody>
      </p:sp>
      <p:cxnSp>
        <p:nvCxnSpPr>
          <p:cNvPr id="190" name="Connecteur droit avec flèche 189"/>
          <p:cNvCxnSpPr/>
          <p:nvPr/>
        </p:nvCxnSpPr>
        <p:spPr>
          <a:xfrm>
            <a:off x="6882909" y="1700808"/>
            <a:ext cx="0" cy="54000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2" name="Groupe 109"/>
          <p:cNvGrpSpPr/>
          <p:nvPr/>
        </p:nvGrpSpPr>
        <p:grpSpPr>
          <a:xfrm>
            <a:off x="5345452" y="2348880"/>
            <a:ext cx="3074914" cy="766817"/>
            <a:chOff x="18796" y="2773008"/>
            <a:chExt cx="3074914" cy="766817"/>
          </a:xfrm>
        </p:grpSpPr>
        <p:cxnSp>
          <p:nvCxnSpPr>
            <p:cNvPr id="113"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241"/>
            <p:cNvCxnSpPr>
              <a:stCxn id="131"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4" name="Rectangle 123"/>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5" name="Rectangle 124"/>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6" name="Rectangle 125"/>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7" name="Rectangle 126"/>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8" name="Rectangle 127"/>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9" name="Rectangle 128"/>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0" name="Rectangle 129"/>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1" name="Rectangle 130"/>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2" name="Rectangle 131"/>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133"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34" name="Rectangle 133"/>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5" name="Rectangle 134"/>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6" name="Rectangle 135"/>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7" name="Rectangle 136"/>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8" name="Rectangle 137"/>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39" name="Rectangle 138"/>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0" name="Rectangle 139"/>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1" name="Rectangle 140"/>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2" name="Rectangle 141"/>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3" name="Rectangle 142"/>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4" name="Rectangle 143"/>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5" name="Rectangle 144"/>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6" name="Rectangle 145"/>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7" name="Rectangle 146"/>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8" name="Rectangle 147"/>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49" name="Rectangle 148"/>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0" name="Rectangle 149"/>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1" name="Rectangle 150"/>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2" name="Rectangle 151"/>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3" name="Rectangle 152"/>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4" name="Rectangle 153"/>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5" name="Rectangle 154"/>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6" name="Rectangle 155"/>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7" name="Rectangle 156"/>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8" name="Rectangle 157"/>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59" name="Rectangle 158"/>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0" name="Rectangle 159"/>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1" name="Rectangle 160"/>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2" name="Rectangle 161"/>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3" name="Rectangle 162"/>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4" name="Rectangle 163"/>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5" name="Rectangle 164"/>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6" name="Rectangle 165"/>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7" name="Rectangle 166"/>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8" name="Rectangle 167"/>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69" name="Rectangle 168"/>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0" name="Rectangle 169"/>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1" name="Rectangle 170"/>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2" name="Rectangle 171"/>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3" name="Rectangle 172"/>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4" name="Rectangle 173"/>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5" name="Rectangle 174"/>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6" name="Rectangle 175"/>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7" name="Rectangle 176"/>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8" name="Rectangle 177"/>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79" name="Rectangle 178"/>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0" name="Rectangle 179"/>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1" name="Rectangle 180"/>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2" name="Rectangle 181"/>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3" name="Rectangle 182"/>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4" name="Rectangle 183"/>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5" name="Rectangle 184"/>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6" name="Rectangle 185"/>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7" name="Rectangle 186"/>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8" name="Rectangle 187"/>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89" name="Rectangle 188"/>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194" name="ZoneTexte 193"/>
          <p:cNvSpPr txBox="1"/>
          <p:nvPr/>
        </p:nvSpPr>
        <p:spPr>
          <a:xfrm>
            <a:off x="1177044" y="3415992"/>
            <a:ext cx="1147045" cy="369332"/>
          </a:xfrm>
          <a:prstGeom prst="rect">
            <a:avLst/>
          </a:prstGeom>
          <a:noFill/>
        </p:spPr>
        <p:txBody>
          <a:bodyPr wrap="none" rtlCol="0">
            <a:spAutoFit/>
          </a:bodyPr>
          <a:lstStyle/>
          <a:p>
            <a:r>
              <a:rPr lang="en-GB" dirty="0" err="1" smtClean="0">
                <a:solidFill>
                  <a:schemeClr val="tx1">
                    <a:lumMod val="65000"/>
                    <a:lumOff val="35000"/>
                  </a:schemeClr>
                </a:solidFill>
              </a:rPr>
              <a:t>snoSeeker</a:t>
            </a:r>
            <a:endParaRPr lang="en-GB" dirty="0">
              <a:solidFill>
                <a:schemeClr val="tx1">
                  <a:lumMod val="65000"/>
                  <a:lumOff val="35000"/>
                </a:schemeClr>
              </a:solidFill>
            </a:endParaRPr>
          </a:p>
        </p:txBody>
      </p:sp>
      <p:cxnSp>
        <p:nvCxnSpPr>
          <p:cNvPr id="195" name="Connecteur droit avec flèche 194"/>
          <p:cNvCxnSpPr/>
          <p:nvPr/>
        </p:nvCxnSpPr>
        <p:spPr>
          <a:xfrm>
            <a:off x="6882909" y="3284984"/>
            <a:ext cx="0" cy="54000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6" name="Connecteur droit avec flèche 195"/>
          <p:cNvCxnSpPr>
            <a:endCxn id="194" idx="3"/>
          </p:cNvCxnSpPr>
          <p:nvPr/>
        </p:nvCxnSpPr>
        <p:spPr>
          <a:xfrm flipH="1">
            <a:off x="2324089" y="3284984"/>
            <a:ext cx="4555711" cy="315674"/>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Straight Connector 178"/>
          <p:cNvCxnSpPr/>
          <p:nvPr/>
        </p:nvCxnSpPr>
        <p:spPr>
          <a:xfrm>
            <a:off x="3069622" y="4776497"/>
            <a:ext cx="1008000" cy="6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4" name="Rectangle 203"/>
          <p:cNvSpPr/>
          <p:nvPr/>
        </p:nvSpPr>
        <p:spPr>
          <a:xfrm>
            <a:off x="3403357" y="4735263"/>
            <a:ext cx="796095" cy="83077"/>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05" name="Rectangle 204"/>
          <p:cNvSpPr/>
          <p:nvPr/>
        </p:nvSpPr>
        <p:spPr>
          <a:xfrm>
            <a:off x="2970341" y="4735265"/>
            <a:ext cx="151874" cy="8307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207" name="Connecteur droit avec flèche 206"/>
          <p:cNvCxnSpPr/>
          <p:nvPr/>
        </p:nvCxnSpPr>
        <p:spPr>
          <a:xfrm>
            <a:off x="5556940" y="5157192"/>
            <a:ext cx="0" cy="54000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8" name="ZoneTexte 207"/>
          <p:cNvSpPr txBox="1"/>
          <p:nvPr/>
        </p:nvSpPr>
        <p:spPr>
          <a:xfrm>
            <a:off x="5112316" y="5805264"/>
            <a:ext cx="832279" cy="369332"/>
          </a:xfrm>
          <a:prstGeom prst="rect">
            <a:avLst/>
          </a:prstGeom>
          <a:noFill/>
        </p:spPr>
        <p:txBody>
          <a:bodyPr wrap="none" rtlCol="0">
            <a:spAutoFit/>
          </a:bodyPr>
          <a:lstStyle/>
          <a:p>
            <a:r>
              <a:rPr lang="en-GB" dirty="0" err="1" smtClean="0">
                <a:solidFill>
                  <a:schemeClr val="tx1">
                    <a:lumMod val="65000"/>
                    <a:lumOff val="35000"/>
                  </a:schemeClr>
                </a:solidFill>
              </a:rPr>
              <a:t>FEELnc</a:t>
            </a:r>
            <a:endParaRPr lang="en-GB" dirty="0">
              <a:solidFill>
                <a:schemeClr val="tx1">
                  <a:lumMod val="65000"/>
                  <a:lumOff val="35000"/>
                </a:schemeClr>
              </a:solidFill>
            </a:endParaRPr>
          </a:p>
        </p:txBody>
      </p:sp>
      <p:sp>
        <p:nvSpPr>
          <p:cNvPr id="209" name="TextBox 418"/>
          <p:cNvSpPr txBox="1"/>
          <p:nvPr/>
        </p:nvSpPr>
        <p:spPr>
          <a:xfrm>
            <a:off x="3880396" y="6245525"/>
            <a:ext cx="3435749" cy="276999"/>
          </a:xfrm>
          <a:prstGeom prst="rect">
            <a:avLst/>
          </a:prstGeom>
          <a:noFill/>
        </p:spPr>
        <p:txBody>
          <a:bodyPr wrap="none" rtlCol="0">
            <a:spAutoFit/>
          </a:bodyPr>
          <a:lstStyle/>
          <a:p>
            <a:r>
              <a:rPr lang="en-US" sz="1200" dirty="0" smtClean="0">
                <a:solidFill>
                  <a:schemeClr val="tx1">
                    <a:lumMod val="65000"/>
                    <a:lumOff val="35000"/>
                  </a:schemeClr>
                </a:solidFill>
                <a:latin typeface="+mj-lt"/>
                <a:cs typeface="Calibri"/>
              </a:rPr>
              <a:t>Identification of </a:t>
            </a:r>
            <a:r>
              <a:rPr lang="en-US" sz="1200" dirty="0" err="1" smtClean="0">
                <a:solidFill>
                  <a:schemeClr val="tx1">
                    <a:lumMod val="65000"/>
                    <a:lumOff val="35000"/>
                  </a:schemeClr>
                </a:solidFill>
                <a:latin typeface="+mj-lt"/>
                <a:cs typeface="Calibri"/>
              </a:rPr>
              <a:t>lncRNA</a:t>
            </a:r>
            <a:r>
              <a:rPr lang="en-US" sz="1200" dirty="0" smtClean="0">
                <a:solidFill>
                  <a:schemeClr val="tx1">
                    <a:lumMod val="65000"/>
                    <a:lumOff val="35000"/>
                  </a:schemeClr>
                </a:solidFill>
                <a:latin typeface="+mj-lt"/>
                <a:cs typeface="Calibri"/>
              </a:rPr>
              <a:t> in assembled transcriptome</a:t>
            </a:r>
            <a:endParaRPr lang="en-US" sz="1200" dirty="0">
              <a:solidFill>
                <a:schemeClr val="tx1">
                  <a:lumMod val="65000"/>
                  <a:lumOff val="35000"/>
                </a:schemeClr>
              </a:solidFill>
              <a:latin typeface="+mj-lt"/>
              <a:cs typeface="Calibri"/>
            </a:endParaRPr>
          </a:p>
        </p:txBody>
      </p:sp>
    </p:spTree>
    <p:extLst>
      <p:ext uri="{BB962C8B-B14F-4D97-AF65-F5344CB8AC3E}">
        <p14:creationId xmlns:p14="http://schemas.microsoft.com/office/powerpoint/2010/main" val="1213756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8</a:t>
            </a:fld>
            <a:endParaRPr lang="fr-FR">
              <a:latin typeface="+mn-lt"/>
            </a:endParaRPr>
          </a:p>
        </p:txBody>
      </p:sp>
      <p:sp>
        <p:nvSpPr>
          <p:cNvPr id="4" name="Rectangle 3"/>
          <p:cNvSpPr/>
          <p:nvPr/>
        </p:nvSpPr>
        <p:spPr>
          <a:xfrm>
            <a:off x="300706" y="861675"/>
            <a:ext cx="7151613" cy="2923877"/>
          </a:xfrm>
          <a:prstGeom prst="rect">
            <a:avLst/>
          </a:prstGeom>
        </p:spPr>
        <p:txBody>
          <a:bodyPr wrap="square">
            <a:spAutoFit/>
          </a:bodyPr>
          <a:lstStyle/>
          <a:p>
            <a:r>
              <a:rPr lang="en-GB" sz="2000" dirty="0">
                <a:solidFill>
                  <a:schemeClr val="tx1">
                    <a:lumMod val="65000"/>
                    <a:lumOff val="35000"/>
                  </a:schemeClr>
                </a:solidFill>
              </a:rPr>
              <a:t>Y</a:t>
            </a:r>
            <a:r>
              <a:rPr lang="en-GB" sz="2000" dirty="0" smtClean="0">
                <a:solidFill>
                  <a:schemeClr val="tx1">
                    <a:lumMod val="65000"/>
                    <a:lumOff val="35000"/>
                  </a:schemeClr>
                </a:solidFill>
                <a:latin typeface="+mn-lt"/>
              </a:rPr>
              <a:t> </a:t>
            </a:r>
            <a:r>
              <a:rPr lang="en-GB" sz="2000" dirty="0" smtClean="0">
                <a:solidFill>
                  <a:schemeClr val="tx1">
                    <a:lumMod val="65000"/>
                    <a:lumOff val="35000"/>
                  </a:schemeClr>
                </a:solidFill>
                <a:latin typeface="+mn-lt"/>
              </a:rPr>
              <a:t>evolution: </a:t>
            </a:r>
          </a:p>
          <a:p>
            <a:pPr marL="742950" lvl="1" indent="-285750" eaLnBrk="0" hangingPunct="0">
              <a:spcBef>
                <a:spcPct val="20000"/>
              </a:spcBef>
              <a:buFont typeface="Arial" panose="020B0604020202020204" pitchFamily="34" charset="0"/>
              <a:buChar char="–"/>
            </a:pPr>
            <a:r>
              <a:rPr lang="en-GB" dirty="0">
                <a:solidFill>
                  <a:schemeClr val="tx1">
                    <a:lumMod val="65000"/>
                    <a:lumOff val="35000"/>
                  </a:schemeClr>
                </a:solidFill>
                <a:latin typeface="+mn-lt"/>
              </a:rPr>
              <a:t>integration of sexual antagonist genes into the SDR </a:t>
            </a:r>
            <a:r>
              <a:rPr lang="en-GB" dirty="0" smtClean="0">
                <a:solidFill>
                  <a:schemeClr val="tx1">
                    <a:lumMod val="65000"/>
                    <a:lumOff val="35000"/>
                  </a:schemeClr>
                </a:solidFill>
                <a:latin typeface="+mn-lt"/>
              </a:rPr>
              <a:t>by recombination suppression: </a:t>
            </a:r>
            <a:r>
              <a:rPr lang="en-GB" dirty="0" smtClean="0">
                <a:solidFill>
                  <a:schemeClr val="tx1">
                    <a:lumMod val="65000"/>
                    <a:lumOff val="35000"/>
                  </a:schemeClr>
                </a:solidFill>
                <a:latin typeface="+mn-lt"/>
              </a:rPr>
              <a:t>PAR relative </a:t>
            </a:r>
            <a:r>
              <a:rPr lang="en-GB" dirty="0" smtClean="0">
                <a:solidFill>
                  <a:schemeClr val="tx1">
                    <a:lumMod val="65000"/>
                    <a:lumOff val="35000"/>
                  </a:schemeClr>
                </a:solidFill>
                <a:latin typeface="+mn-lt"/>
              </a:rPr>
              <a:t>size </a:t>
            </a:r>
            <a:r>
              <a:rPr lang="en-GB" dirty="0" smtClean="0">
                <a:solidFill>
                  <a:schemeClr val="tx1">
                    <a:lumMod val="65000"/>
                    <a:lumOff val="35000"/>
                  </a:schemeClr>
                </a:solidFill>
                <a:latin typeface="Calibri"/>
              </a:rPr>
              <a:t>↘ and SDR relative </a:t>
            </a:r>
            <a:r>
              <a:rPr lang="en-GB" dirty="0">
                <a:solidFill>
                  <a:schemeClr val="tx1">
                    <a:lumMod val="65000"/>
                    <a:lumOff val="35000"/>
                  </a:schemeClr>
                </a:solidFill>
              </a:rPr>
              <a:t>size </a:t>
            </a:r>
            <a:r>
              <a:rPr lang="en-GB" dirty="0" smtClean="0">
                <a:solidFill>
                  <a:schemeClr val="tx1">
                    <a:lumMod val="65000"/>
                    <a:lumOff val="35000"/>
                  </a:schemeClr>
                </a:solidFill>
              </a:rPr>
              <a:t>↗</a:t>
            </a:r>
          </a:p>
          <a:p>
            <a:pPr marL="742950" lvl="1" indent="-285750" eaLnBrk="0" hangingPunct="0">
              <a:spcBef>
                <a:spcPct val="20000"/>
              </a:spcBef>
              <a:buFont typeface="Arial" panose="020B0604020202020204" pitchFamily="34" charset="0"/>
              <a:buChar char="–"/>
            </a:pPr>
            <a:endParaRPr lang="en-GB" dirty="0">
              <a:solidFill>
                <a:schemeClr val="tx1">
                  <a:lumMod val="65000"/>
                  <a:lumOff val="35000"/>
                </a:schemeClr>
              </a:solidFill>
              <a:latin typeface="Calibri"/>
            </a:endParaRPr>
          </a:p>
          <a:p>
            <a:r>
              <a:rPr lang="en-US" sz="2000" dirty="0">
                <a:solidFill>
                  <a:schemeClr val="tx1">
                    <a:lumMod val="65000"/>
                    <a:lumOff val="35000"/>
                  </a:schemeClr>
                </a:solidFill>
              </a:rPr>
              <a:t>Maintenance of the PAR?</a:t>
            </a:r>
          </a:p>
          <a:p>
            <a:pPr marL="742950" lvl="1" indent="-285750" eaLnBrk="0" hangingPunct="0">
              <a:spcBef>
                <a:spcPct val="20000"/>
              </a:spcBef>
              <a:buFont typeface="Arial" panose="020B0604020202020204" pitchFamily="34" charset="0"/>
              <a:buChar char="–"/>
            </a:pPr>
            <a:r>
              <a:rPr lang="en-US" dirty="0">
                <a:solidFill>
                  <a:schemeClr val="tx1">
                    <a:lumMod val="65000"/>
                    <a:lumOff val="35000"/>
                  </a:schemeClr>
                </a:solidFill>
              </a:rPr>
              <a:t>For correct chromosome segregation</a:t>
            </a:r>
          </a:p>
          <a:p>
            <a:pPr marL="742950" lvl="1" indent="-285750" eaLnBrk="0" hangingPunct="0">
              <a:spcBef>
                <a:spcPct val="20000"/>
              </a:spcBef>
              <a:buFont typeface="Arial" panose="020B0604020202020204" pitchFamily="34" charset="0"/>
              <a:buChar char="–"/>
            </a:pPr>
            <a:r>
              <a:rPr lang="en-US" dirty="0">
                <a:solidFill>
                  <a:schemeClr val="tx1">
                    <a:lumMod val="65000"/>
                    <a:lumOff val="35000"/>
                  </a:schemeClr>
                </a:solidFill>
              </a:rPr>
              <a:t>Translocation of regions with sex beneficial genes</a:t>
            </a:r>
          </a:p>
          <a:p>
            <a:pPr marL="742950" lvl="1" indent="-285750" eaLnBrk="0" hangingPunct="0">
              <a:spcBef>
                <a:spcPct val="20000"/>
              </a:spcBef>
              <a:buFont typeface="Arial" panose="020B0604020202020204" pitchFamily="34" charset="0"/>
              <a:buChar char="–"/>
            </a:pPr>
            <a:r>
              <a:rPr lang="en-US" dirty="0">
                <a:solidFill>
                  <a:schemeClr val="tx1">
                    <a:lumMod val="65000"/>
                    <a:lumOff val="35000"/>
                  </a:schemeClr>
                </a:solidFill>
              </a:rPr>
              <a:t>Differential gene </a:t>
            </a:r>
            <a:r>
              <a:rPr lang="en-US" dirty="0" smtClean="0">
                <a:solidFill>
                  <a:schemeClr val="tx1">
                    <a:lumMod val="65000"/>
                    <a:lumOff val="35000"/>
                  </a:schemeClr>
                </a:solidFill>
              </a:rPr>
              <a:t>expression</a:t>
            </a:r>
          </a:p>
        </p:txBody>
      </p:sp>
      <p:sp>
        <p:nvSpPr>
          <p:cNvPr id="9" name="Rectangle 8"/>
          <p:cNvSpPr/>
          <p:nvPr/>
        </p:nvSpPr>
        <p:spPr>
          <a:xfrm>
            <a:off x="-5605" y="6593375"/>
            <a:ext cx="6276925" cy="261610"/>
          </a:xfrm>
          <a:prstGeom prst="rect">
            <a:avLst/>
          </a:prstGeom>
        </p:spPr>
        <p:txBody>
          <a:bodyPr wrap="square">
            <a:spAutoFit/>
          </a:bodyPr>
          <a:lstStyle/>
          <a:p>
            <a:r>
              <a:rPr lang="en-US" sz="1100" dirty="0" err="1" smtClean="0">
                <a:solidFill>
                  <a:schemeClr val="tx1">
                    <a:lumMod val="65000"/>
                    <a:lumOff val="35000"/>
                  </a:schemeClr>
                </a:solidFill>
                <a:latin typeface="+mn-lt"/>
              </a:rPr>
              <a:t>Lacefield</a:t>
            </a:r>
            <a:r>
              <a:rPr lang="en-US" sz="1100" dirty="0" smtClean="0">
                <a:solidFill>
                  <a:schemeClr val="tx1">
                    <a:lumMod val="65000"/>
                    <a:lumOff val="35000"/>
                  </a:schemeClr>
                </a:solidFill>
                <a:latin typeface="+mn-lt"/>
              </a:rPr>
              <a:t> and Murray </a:t>
            </a:r>
            <a:r>
              <a:rPr lang="en-US" sz="1100" b="1" i="1" dirty="0" smtClean="0">
                <a:solidFill>
                  <a:schemeClr val="tx1">
                    <a:lumMod val="65000"/>
                    <a:lumOff val="35000"/>
                  </a:schemeClr>
                </a:solidFill>
                <a:latin typeface="+mn-lt"/>
              </a:rPr>
              <a:t>Nature. </a:t>
            </a:r>
            <a:r>
              <a:rPr lang="en-US" sz="1100" dirty="0" smtClean="0">
                <a:solidFill>
                  <a:schemeClr val="tx1">
                    <a:lumMod val="65000"/>
                    <a:lumOff val="35000"/>
                  </a:schemeClr>
                </a:solidFill>
                <a:latin typeface="+mn-lt"/>
              </a:rPr>
              <a:t>(2005)</a:t>
            </a:r>
            <a:endParaRPr lang="en-GB" sz="1100" b="1" i="1" dirty="0">
              <a:solidFill>
                <a:schemeClr val="tx1">
                  <a:lumMod val="65000"/>
                  <a:lumOff val="35000"/>
                </a:schemeClr>
              </a:solidFill>
              <a:latin typeface="+mn-lt"/>
            </a:endParaRPr>
          </a:p>
        </p:txBody>
      </p:sp>
      <p:sp>
        <p:nvSpPr>
          <p:cNvPr id="11" name="Rectangle 10"/>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a:t>Sex chromosome structure</a:t>
            </a:r>
          </a:p>
        </p:txBody>
      </p:sp>
      <p:cxnSp>
        <p:nvCxnSpPr>
          <p:cNvPr id="13" name="Connecteur droit 1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7705281" y="1728000"/>
            <a:ext cx="335348"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Y</a:t>
            </a:r>
            <a:endParaRPr lang="en-GB" sz="2400" dirty="0">
              <a:solidFill>
                <a:schemeClr val="tx1">
                  <a:lumMod val="65000"/>
                  <a:lumOff val="35000"/>
                </a:schemeClr>
              </a:solidFill>
              <a:latin typeface="+mn-lt"/>
            </a:endParaRPr>
          </a:p>
        </p:txBody>
      </p:sp>
      <p:pic>
        <p:nvPicPr>
          <p:cNvPr id="17"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4023" t="47128" r="5847"/>
          <a:stretch/>
        </p:blipFill>
        <p:spPr bwMode="auto">
          <a:xfrm>
            <a:off x="7668344" y="2189664"/>
            <a:ext cx="390525" cy="2679495"/>
          </a:xfrm>
          <a:prstGeom prst="rect">
            <a:avLst/>
          </a:prstGeom>
          <a:noFill/>
          <a:extLst>
            <a:ext uri="{909E8E84-426E-40DD-AFC4-6F175D3DCCD1}">
              <a14:hiddenFill xmlns:a14="http://schemas.microsoft.com/office/drawing/2010/main">
                <a:solidFill>
                  <a:srgbClr val="FFFFFF"/>
                </a:solidFill>
              </a14:hiddenFill>
            </a:ext>
          </a:extLst>
        </p:spPr>
      </p:pic>
      <p:sp>
        <p:nvSpPr>
          <p:cNvPr id="18" name="Accolade fermante 17"/>
          <p:cNvSpPr/>
          <p:nvPr/>
        </p:nvSpPr>
        <p:spPr>
          <a:xfrm>
            <a:off x="8058869" y="2651982"/>
            <a:ext cx="164778" cy="144919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ZoneTexte 18"/>
          <p:cNvSpPr txBox="1"/>
          <p:nvPr/>
        </p:nvSpPr>
        <p:spPr>
          <a:xfrm>
            <a:off x="8221340" y="2296047"/>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PAR1</a:t>
            </a:r>
            <a:endParaRPr lang="en-GB" dirty="0">
              <a:solidFill>
                <a:schemeClr val="tx1">
                  <a:lumMod val="65000"/>
                  <a:lumOff val="35000"/>
                </a:schemeClr>
              </a:solidFill>
              <a:latin typeface="+mn-lt"/>
            </a:endParaRPr>
          </a:p>
        </p:txBody>
      </p:sp>
      <p:sp>
        <p:nvSpPr>
          <p:cNvPr id="20" name="ZoneTexte 19"/>
          <p:cNvSpPr txBox="1"/>
          <p:nvPr/>
        </p:nvSpPr>
        <p:spPr>
          <a:xfrm>
            <a:off x="8221340" y="4283898"/>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PAR2</a:t>
            </a:r>
            <a:endParaRPr lang="en-GB" dirty="0">
              <a:solidFill>
                <a:schemeClr val="tx1">
                  <a:lumMod val="65000"/>
                  <a:lumOff val="35000"/>
                </a:schemeClr>
              </a:solidFill>
              <a:latin typeface="+mn-lt"/>
            </a:endParaRPr>
          </a:p>
        </p:txBody>
      </p:sp>
      <p:sp>
        <p:nvSpPr>
          <p:cNvPr id="21" name="ZoneTexte 20"/>
          <p:cNvSpPr txBox="1"/>
          <p:nvPr/>
        </p:nvSpPr>
        <p:spPr>
          <a:xfrm>
            <a:off x="8221340" y="3191911"/>
            <a:ext cx="558166" cy="369332"/>
          </a:xfrm>
          <a:prstGeom prst="rect">
            <a:avLst/>
          </a:prstGeom>
          <a:noFill/>
        </p:spPr>
        <p:txBody>
          <a:bodyPr wrap="none" rtlCol="0">
            <a:spAutoFit/>
          </a:bodyPr>
          <a:lstStyle/>
          <a:p>
            <a:r>
              <a:rPr lang="en-GB" dirty="0" smtClean="0">
                <a:solidFill>
                  <a:schemeClr val="tx1">
                    <a:lumMod val="65000"/>
                    <a:lumOff val="35000"/>
                  </a:schemeClr>
                </a:solidFill>
                <a:latin typeface="+mn-lt"/>
              </a:rPr>
              <a:t>SDR</a:t>
            </a:r>
            <a:endParaRPr lang="en-GB" dirty="0">
              <a:solidFill>
                <a:schemeClr val="tx1">
                  <a:lumMod val="65000"/>
                  <a:lumOff val="35000"/>
                </a:schemeClr>
              </a:solidFill>
              <a:latin typeface="+mn-lt"/>
            </a:endParaRPr>
          </a:p>
        </p:txBody>
      </p:sp>
      <p:sp>
        <p:nvSpPr>
          <p:cNvPr id="22" name="Accolade fermante 21"/>
          <p:cNvSpPr/>
          <p:nvPr/>
        </p:nvSpPr>
        <p:spPr>
          <a:xfrm>
            <a:off x="8058869" y="4144564"/>
            <a:ext cx="164778" cy="64800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ccolade fermante 22"/>
          <p:cNvSpPr/>
          <p:nvPr/>
        </p:nvSpPr>
        <p:spPr>
          <a:xfrm>
            <a:off x="8058869" y="2347667"/>
            <a:ext cx="164778" cy="266092"/>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500742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699170"/>
            <a:ext cx="3970784" cy="1217662"/>
          </a:xfrm>
        </p:spPr>
        <p:txBody>
          <a:bodyPr>
            <a:normAutofit/>
          </a:bodyPr>
          <a:lstStyle/>
          <a:p>
            <a:r>
              <a:rPr lang="en-GB" sz="2800" dirty="0" smtClean="0">
                <a:solidFill>
                  <a:schemeClr val="tx1">
                    <a:lumMod val="75000"/>
                    <a:lumOff val="25000"/>
                  </a:schemeClr>
                </a:solidFill>
              </a:rPr>
              <a:t>miRNA</a:t>
            </a:r>
          </a:p>
          <a:p>
            <a:pPr lvl="1"/>
            <a:r>
              <a:rPr lang="en-GB" sz="2400" dirty="0" smtClean="0">
                <a:solidFill>
                  <a:schemeClr val="tx1">
                    <a:lumMod val="75000"/>
                    <a:lumOff val="25000"/>
                  </a:schemeClr>
                </a:solidFill>
              </a:rPr>
              <a:t>Size : btw 21 and 25bp</a:t>
            </a:r>
            <a:endParaRPr lang="en-GB" sz="2400" dirty="0" smtClean="0">
              <a:solidFill>
                <a:schemeClr val="tx1">
                  <a:lumMod val="75000"/>
                  <a:lumOff val="25000"/>
                </a:schemeClr>
              </a:solidFill>
            </a:endParaRPr>
          </a:p>
        </p:txBody>
      </p:sp>
      <p:sp>
        <p:nvSpPr>
          <p:cNvPr id="6" name="Espace réservé du numéro de diapositive 5"/>
          <p:cNvSpPr>
            <a:spLocks noGrp="1"/>
          </p:cNvSpPr>
          <p:nvPr>
            <p:ph type="sldNum" sz="quarter" idx="12"/>
          </p:nvPr>
        </p:nvSpPr>
        <p:spPr/>
        <p:txBody>
          <a:bodyPr/>
          <a:lstStyle/>
          <a:p>
            <a:fld id="{2BFA64F5-C1DA-44D3-98D8-4DF6E2B5E1F4}" type="slidenum">
              <a:rPr lang="fr-FR" smtClean="0"/>
              <a:pPr/>
              <a:t>80</a:t>
            </a:fld>
            <a:endParaRPr lang="fr-FR"/>
          </a:p>
        </p:txBody>
      </p:sp>
      <p:sp>
        <p:nvSpPr>
          <p:cNvPr id="12" name="Rectangle 11"/>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Prediction </a:t>
            </a:r>
            <a:r>
              <a:rPr lang="en-GB" dirty="0" smtClean="0"/>
              <a:t>of non-protein-coding genes</a:t>
            </a:r>
            <a:endParaRPr lang="fr-FR" kern="0" dirty="0"/>
          </a:p>
        </p:txBody>
      </p:sp>
      <p:cxnSp>
        <p:nvCxnSpPr>
          <p:cNvPr id="14" name="Connecteur droit 13"/>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3" descr="Z:\Dropbox\Photos\Logo\SBR_logo_blanc.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66.media.tumblr.com/eba7b2a2dcbc25798290dce970a71eaf/tumblr_inline_msrbmf39bk1qz4rg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836712"/>
            <a:ext cx="4762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561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H:\Dropbox\Alex_thesis\manuscrit\figures\f16_miRNA-biogene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613723"/>
            <a:ext cx="4633972" cy="624427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p:cNvSpPr>
            <a:spLocks noGrp="1"/>
          </p:cNvSpPr>
          <p:nvPr>
            <p:ph idx="1"/>
          </p:nvPr>
        </p:nvSpPr>
        <p:spPr>
          <a:xfrm>
            <a:off x="107504" y="699170"/>
            <a:ext cx="3970784" cy="1217662"/>
          </a:xfrm>
        </p:spPr>
        <p:txBody>
          <a:bodyPr>
            <a:normAutofit/>
          </a:bodyPr>
          <a:lstStyle/>
          <a:p>
            <a:r>
              <a:rPr lang="en-GB" sz="2800" dirty="0" smtClean="0">
                <a:solidFill>
                  <a:schemeClr val="tx1">
                    <a:lumMod val="75000"/>
                    <a:lumOff val="25000"/>
                  </a:schemeClr>
                </a:solidFill>
              </a:rPr>
              <a:t>miRNA</a:t>
            </a:r>
          </a:p>
          <a:p>
            <a:pPr lvl="1"/>
            <a:r>
              <a:rPr lang="en-GB" sz="2400" dirty="0" smtClean="0">
                <a:solidFill>
                  <a:schemeClr val="tx1">
                    <a:lumMod val="75000"/>
                    <a:lumOff val="25000"/>
                  </a:schemeClr>
                </a:solidFill>
              </a:rPr>
              <a:t>Size : btw 21 and 25bp</a:t>
            </a:r>
            <a:endParaRPr lang="en-GB" sz="2400" dirty="0" smtClean="0">
              <a:solidFill>
                <a:schemeClr val="tx1">
                  <a:lumMod val="75000"/>
                  <a:lumOff val="25000"/>
                </a:schemeClr>
              </a:solidFill>
            </a:endParaRPr>
          </a:p>
        </p:txBody>
      </p:sp>
      <p:sp>
        <p:nvSpPr>
          <p:cNvPr id="6" name="Espace réservé du numéro de diapositive 5"/>
          <p:cNvSpPr>
            <a:spLocks noGrp="1"/>
          </p:cNvSpPr>
          <p:nvPr>
            <p:ph type="sldNum" sz="quarter" idx="12"/>
          </p:nvPr>
        </p:nvSpPr>
        <p:spPr/>
        <p:txBody>
          <a:bodyPr/>
          <a:lstStyle/>
          <a:p>
            <a:fld id="{2BFA64F5-C1DA-44D3-98D8-4DF6E2B5E1F4}" type="slidenum">
              <a:rPr lang="fr-FR" smtClean="0"/>
              <a:pPr/>
              <a:t>81</a:t>
            </a:fld>
            <a:endParaRPr lang="fr-FR"/>
          </a:p>
        </p:txBody>
      </p:sp>
      <p:sp>
        <p:nvSpPr>
          <p:cNvPr id="12" name="Rectangle 11"/>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smtClean="0"/>
              <a:t>1 - Prediction </a:t>
            </a:r>
            <a:r>
              <a:rPr lang="en-GB" dirty="0" smtClean="0"/>
              <a:t>of non-protein-coding genes</a:t>
            </a:r>
            <a:endParaRPr lang="fr-FR" kern="0" dirty="0"/>
          </a:p>
        </p:txBody>
      </p:sp>
      <p:cxnSp>
        <p:nvCxnSpPr>
          <p:cNvPr id="14" name="Connecteur droit 13"/>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1539174" y="5621759"/>
            <a:ext cx="2140715" cy="615553"/>
          </a:xfrm>
          <a:prstGeom prst="rect">
            <a:avLst/>
          </a:prstGeom>
          <a:noFill/>
        </p:spPr>
        <p:txBody>
          <a:bodyPr wrap="none" rtlCol="0">
            <a:spAutoFit/>
          </a:bodyPr>
          <a:lstStyle/>
          <a:p>
            <a:pPr algn="ctr"/>
            <a:r>
              <a:rPr lang="fr-FR" dirty="0" smtClean="0">
                <a:solidFill>
                  <a:schemeClr val="tx1">
                    <a:lumMod val="75000"/>
                    <a:lumOff val="25000"/>
                  </a:schemeClr>
                </a:solidFill>
              </a:rPr>
              <a:t>Validation</a:t>
            </a:r>
          </a:p>
          <a:p>
            <a:pPr algn="ctr"/>
            <a:r>
              <a:rPr lang="fr-FR" sz="1600" dirty="0" err="1" smtClean="0">
                <a:solidFill>
                  <a:schemeClr val="tx1">
                    <a:lumMod val="75000"/>
                    <a:lumOff val="25000"/>
                  </a:schemeClr>
                </a:solidFill>
              </a:rPr>
              <a:t>Folding</a:t>
            </a:r>
            <a:r>
              <a:rPr lang="fr-FR" sz="1600" dirty="0">
                <a:solidFill>
                  <a:schemeClr val="tx1">
                    <a:lumMod val="75000"/>
                    <a:lumOff val="25000"/>
                  </a:schemeClr>
                </a:solidFill>
              </a:rPr>
              <a:t> </a:t>
            </a:r>
            <a:r>
              <a:rPr lang="fr-FR" sz="1600" dirty="0" smtClean="0">
                <a:solidFill>
                  <a:schemeClr val="tx1">
                    <a:lumMod val="75000"/>
                    <a:lumOff val="25000"/>
                  </a:schemeClr>
                </a:solidFill>
              </a:rPr>
              <a:t>+ </a:t>
            </a:r>
            <a:r>
              <a:rPr lang="fr-FR" sz="1600" dirty="0" err="1" smtClean="0">
                <a:solidFill>
                  <a:schemeClr val="tx1">
                    <a:lumMod val="75000"/>
                    <a:lumOff val="25000"/>
                  </a:schemeClr>
                </a:solidFill>
              </a:rPr>
              <a:t>Northern</a:t>
            </a:r>
            <a:r>
              <a:rPr lang="fr-FR" sz="1600" dirty="0" smtClean="0">
                <a:solidFill>
                  <a:schemeClr val="tx1">
                    <a:lumMod val="75000"/>
                    <a:lumOff val="25000"/>
                  </a:schemeClr>
                </a:solidFill>
              </a:rPr>
              <a:t> Blot</a:t>
            </a:r>
            <a:endParaRPr lang="fr-FR" sz="1600" dirty="0">
              <a:solidFill>
                <a:schemeClr val="tx1">
                  <a:lumMod val="75000"/>
                  <a:lumOff val="25000"/>
                </a:schemeClr>
              </a:solidFill>
            </a:endParaRPr>
          </a:p>
        </p:txBody>
      </p:sp>
      <p:sp>
        <p:nvSpPr>
          <p:cNvPr id="2" name="Rectangle 1"/>
          <p:cNvSpPr/>
          <p:nvPr/>
        </p:nvSpPr>
        <p:spPr>
          <a:xfrm>
            <a:off x="323528" y="2564904"/>
            <a:ext cx="4572000" cy="615553"/>
          </a:xfrm>
          <a:prstGeom prst="rect">
            <a:avLst/>
          </a:prstGeom>
        </p:spPr>
        <p:txBody>
          <a:bodyPr>
            <a:spAutoFit/>
          </a:bodyPr>
          <a:lstStyle/>
          <a:p>
            <a:pPr algn="ctr"/>
            <a:r>
              <a:rPr lang="fr-FR" dirty="0">
                <a:solidFill>
                  <a:schemeClr val="tx1">
                    <a:lumMod val="75000"/>
                    <a:lumOff val="25000"/>
                  </a:schemeClr>
                </a:solidFill>
              </a:rPr>
              <a:t>Small RNA-</a:t>
            </a:r>
            <a:r>
              <a:rPr lang="fr-FR" dirty="0" err="1">
                <a:solidFill>
                  <a:schemeClr val="tx1">
                    <a:lumMod val="75000"/>
                    <a:lumOff val="25000"/>
                  </a:schemeClr>
                </a:solidFill>
              </a:rPr>
              <a:t>seq</a:t>
            </a:r>
            <a:r>
              <a:rPr lang="fr-FR" dirty="0">
                <a:solidFill>
                  <a:schemeClr val="tx1">
                    <a:lumMod val="75000"/>
                    <a:lumOff val="25000"/>
                  </a:schemeClr>
                </a:solidFill>
              </a:rPr>
              <a:t> </a:t>
            </a:r>
            <a:r>
              <a:rPr lang="fr-FR" dirty="0" err="1">
                <a:solidFill>
                  <a:schemeClr val="tx1">
                    <a:lumMod val="75000"/>
                    <a:lumOff val="25000"/>
                  </a:schemeClr>
                </a:solidFill>
              </a:rPr>
              <a:t>library</a:t>
            </a:r>
            <a:r>
              <a:rPr lang="fr-FR" dirty="0">
                <a:solidFill>
                  <a:schemeClr val="tx1">
                    <a:lumMod val="75000"/>
                    <a:lumOff val="25000"/>
                  </a:schemeClr>
                </a:solidFill>
              </a:rPr>
              <a:t> construction</a:t>
            </a:r>
          </a:p>
          <a:p>
            <a:pPr algn="ctr"/>
            <a:r>
              <a:rPr lang="fr-FR" sz="1600" dirty="0" err="1" smtClean="0">
                <a:solidFill>
                  <a:schemeClr val="tx1">
                    <a:lumMod val="75000"/>
                    <a:lumOff val="25000"/>
                  </a:schemeClr>
                </a:solidFill>
              </a:rPr>
              <a:t>Frag</a:t>
            </a:r>
            <a:r>
              <a:rPr lang="fr-FR" sz="1600" dirty="0" smtClean="0">
                <a:solidFill>
                  <a:schemeClr val="tx1">
                    <a:lumMod val="75000"/>
                    <a:lumOff val="25000"/>
                  </a:schemeClr>
                </a:solidFill>
              </a:rPr>
              <a:t> </a:t>
            </a:r>
            <a:r>
              <a:rPr lang="fr-FR" sz="1600" dirty="0">
                <a:solidFill>
                  <a:schemeClr val="tx1">
                    <a:lumMod val="75000"/>
                    <a:lumOff val="25000"/>
                  </a:schemeClr>
                </a:solidFill>
              </a:rPr>
              <a:t>size &lt; 31bp</a:t>
            </a:r>
          </a:p>
        </p:txBody>
      </p:sp>
      <p:sp>
        <p:nvSpPr>
          <p:cNvPr id="4" name="Rectangle 3"/>
          <p:cNvSpPr/>
          <p:nvPr/>
        </p:nvSpPr>
        <p:spPr>
          <a:xfrm>
            <a:off x="1304510" y="4093331"/>
            <a:ext cx="2610036" cy="615553"/>
          </a:xfrm>
          <a:prstGeom prst="rect">
            <a:avLst/>
          </a:prstGeom>
        </p:spPr>
        <p:txBody>
          <a:bodyPr wrap="square">
            <a:spAutoFit/>
          </a:bodyPr>
          <a:lstStyle/>
          <a:p>
            <a:pPr algn="ctr"/>
            <a:r>
              <a:rPr lang="fr-FR" dirty="0" err="1">
                <a:solidFill>
                  <a:schemeClr val="tx1">
                    <a:lumMod val="75000"/>
                    <a:lumOff val="25000"/>
                  </a:schemeClr>
                </a:solidFill>
              </a:rPr>
              <a:t>Mapping</a:t>
            </a:r>
            <a:r>
              <a:rPr lang="fr-FR" dirty="0">
                <a:solidFill>
                  <a:schemeClr val="tx1">
                    <a:lumMod val="75000"/>
                    <a:lumOff val="25000"/>
                  </a:schemeClr>
                </a:solidFill>
              </a:rPr>
              <a:t> </a:t>
            </a:r>
            <a:r>
              <a:rPr lang="fr-FR" dirty="0" err="1">
                <a:solidFill>
                  <a:schemeClr val="tx1">
                    <a:lumMod val="75000"/>
                    <a:lumOff val="25000"/>
                  </a:schemeClr>
                </a:solidFill>
              </a:rPr>
              <a:t>very</a:t>
            </a:r>
            <a:r>
              <a:rPr lang="fr-FR" dirty="0">
                <a:solidFill>
                  <a:schemeClr val="tx1">
                    <a:lumMod val="75000"/>
                    <a:lumOff val="25000"/>
                  </a:schemeClr>
                </a:solidFill>
              </a:rPr>
              <a:t> </a:t>
            </a:r>
            <a:r>
              <a:rPr lang="fr-FR" dirty="0" err="1">
                <a:solidFill>
                  <a:schemeClr val="tx1">
                    <a:lumMod val="75000"/>
                    <a:lumOff val="25000"/>
                  </a:schemeClr>
                </a:solidFill>
              </a:rPr>
              <a:t>stringente</a:t>
            </a:r>
            <a:endParaRPr lang="fr-FR" dirty="0">
              <a:solidFill>
                <a:schemeClr val="tx1">
                  <a:lumMod val="75000"/>
                  <a:lumOff val="25000"/>
                </a:schemeClr>
              </a:solidFill>
            </a:endParaRPr>
          </a:p>
          <a:p>
            <a:pPr algn="ctr"/>
            <a:r>
              <a:rPr lang="fr-FR" sz="1600" dirty="0" err="1">
                <a:solidFill>
                  <a:schemeClr val="tx1">
                    <a:lumMod val="75000"/>
                    <a:lumOff val="25000"/>
                  </a:schemeClr>
                </a:solidFill>
              </a:rPr>
              <a:t>Allow</a:t>
            </a:r>
            <a:r>
              <a:rPr lang="fr-FR" sz="1600" dirty="0">
                <a:solidFill>
                  <a:schemeClr val="tx1">
                    <a:lumMod val="75000"/>
                    <a:lumOff val="25000"/>
                  </a:schemeClr>
                </a:solidFill>
              </a:rPr>
              <a:t> few </a:t>
            </a:r>
            <a:r>
              <a:rPr lang="fr-FR" sz="1600" dirty="0" err="1">
                <a:solidFill>
                  <a:schemeClr val="tx1">
                    <a:lumMod val="75000"/>
                    <a:lumOff val="25000"/>
                  </a:schemeClr>
                </a:solidFill>
              </a:rPr>
              <a:t>mismatch</a:t>
            </a:r>
            <a:endParaRPr lang="fr-FR" sz="1600" dirty="0">
              <a:solidFill>
                <a:schemeClr val="tx1">
                  <a:lumMod val="75000"/>
                  <a:lumOff val="25000"/>
                </a:schemeClr>
              </a:solidFill>
            </a:endParaRPr>
          </a:p>
        </p:txBody>
      </p:sp>
      <p:cxnSp>
        <p:nvCxnSpPr>
          <p:cNvPr id="7" name="Connecteur droit avec flèche 6"/>
          <p:cNvCxnSpPr>
            <a:stCxn id="2" idx="2"/>
            <a:endCxn id="4" idx="0"/>
          </p:cNvCxnSpPr>
          <p:nvPr/>
        </p:nvCxnSpPr>
        <p:spPr>
          <a:xfrm>
            <a:off x="2609528" y="3180457"/>
            <a:ext cx="0" cy="91287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4" idx="2"/>
            <a:endCxn id="16" idx="0"/>
          </p:cNvCxnSpPr>
          <p:nvPr/>
        </p:nvCxnSpPr>
        <p:spPr>
          <a:xfrm>
            <a:off x="2609528" y="4708884"/>
            <a:ext cx="4" cy="912875"/>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4885403" y="652587"/>
            <a:ext cx="766557" cy="307777"/>
          </a:xfrm>
          <a:prstGeom prst="rect">
            <a:avLst/>
          </a:prstGeom>
          <a:noFill/>
        </p:spPr>
        <p:txBody>
          <a:bodyPr wrap="none" rtlCol="0">
            <a:spAutoFit/>
          </a:bodyPr>
          <a:lstStyle/>
          <a:p>
            <a:r>
              <a:rPr lang="fr-FR" sz="1400" dirty="0" err="1" smtClean="0">
                <a:solidFill>
                  <a:schemeClr val="tx1">
                    <a:lumMod val="75000"/>
                    <a:lumOff val="25000"/>
                  </a:schemeClr>
                </a:solidFill>
              </a:rPr>
              <a:t>Animals</a:t>
            </a:r>
            <a:endParaRPr lang="fr-FR" sz="1400" dirty="0">
              <a:solidFill>
                <a:schemeClr val="tx1">
                  <a:lumMod val="75000"/>
                  <a:lumOff val="25000"/>
                </a:schemeClr>
              </a:solidFill>
            </a:endParaRPr>
          </a:p>
        </p:txBody>
      </p:sp>
      <p:sp>
        <p:nvSpPr>
          <p:cNvPr id="17" name="ZoneTexte 16"/>
          <p:cNvSpPr txBox="1"/>
          <p:nvPr/>
        </p:nvSpPr>
        <p:spPr>
          <a:xfrm>
            <a:off x="6955373" y="666680"/>
            <a:ext cx="630237" cy="307777"/>
          </a:xfrm>
          <a:prstGeom prst="rect">
            <a:avLst/>
          </a:prstGeom>
          <a:noFill/>
        </p:spPr>
        <p:txBody>
          <a:bodyPr wrap="none" rtlCol="0">
            <a:spAutoFit/>
          </a:bodyPr>
          <a:lstStyle/>
          <a:p>
            <a:r>
              <a:rPr lang="fr-FR" sz="1400" dirty="0" smtClean="0">
                <a:solidFill>
                  <a:schemeClr val="tx1">
                    <a:lumMod val="75000"/>
                    <a:lumOff val="25000"/>
                  </a:schemeClr>
                </a:solidFill>
              </a:rPr>
              <a:t>Plants</a:t>
            </a:r>
            <a:endParaRPr lang="fr-FR" sz="1400" dirty="0">
              <a:solidFill>
                <a:schemeClr val="tx1">
                  <a:lumMod val="75000"/>
                  <a:lumOff val="25000"/>
                </a:schemeClr>
              </a:solidFill>
            </a:endParaRPr>
          </a:p>
        </p:txBody>
      </p:sp>
    </p:spTree>
    <p:extLst>
      <p:ext uri="{BB962C8B-B14F-4D97-AF65-F5344CB8AC3E}">
        <p14:creationId xmlns:p14="http://schemas.microsoft.com/office/powerpoint/2010/main" val="13073724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7921B202-E8A6-41D8-BF7D-6D6521F32DB2}" type="slidenum">
              <a:rPr lang="fr-FR" smtClean="0"/>
              <a:pPr/>
              <a:t>82</a:t>
            </a:fld>
            <a:endParaRPr lang="fr-FR"/>
          </a:p>
        </p:txBody>
      </p:sp>
      <p:sp>
        <p:nvSpPr>
          <p:cNvPr id="7" name="ZoneTexte 6"/>
          <p:cNvSpPr txBox="1"/>
          <p:nvPr/>
        </p:nvSpPr>
        <p:spPr>
          <a:xfrm>
            <a:off x="119385" y="908720"/>
            <a:ext cx="4024556" cy="923330"/>
          </a:xfrm>
          <a:prstGeom prst="rect">
            <a:avLst/>
          </a:prstGeom>
          <a:noFill/>
        </p:spPr>
        <p:txBody>
          <a:bodyPr wrap="square" rtlCol="0">
            <a:spAutoFit/>
          </a:bodyPr>
          <a:lstStyle/>
          <a:p>
            <a:r>
              <a:rPr lang="en-GB" dirty="0" smtClean="0">
                <a:solidFill>
                  <a:schemeClr val="tx1">
                    <a:lumMod val="65000"/>
                    <a:lumOff val="35000"/>
                  </a:schemeClr>
                </a:solidFill>
                <a:latin typeface="Calibri" panose="020F0502020204030204" pitchFamily="34" charset="0"/>
              </a:rPr>
              <a:t>Increased gene completeness:</a:t>
            </a:r>
          </a:p>
          <a:p>
            <a:pPr marL="285750" indent="-285750">
              <a:buFont typeface="Arial" panose="020B0604020202020204" pitchFamily="34" charset="0"/>
              <a:buChar char="•"/>
            </a:pPr>
            <a:r>
              <a:rPr lang="en-GB" dirty="0" smtClean="0">
                <a:solidFill>
                  <a:schemeClr val="tx1">
                    <a:lumMod val="65000"/>
                    <a:lumOff val="35000"/>
                  </a:schemeClr>
                </a:solidFill>
                <a:latin typeface="Calibri" panose="020F0502020204030204" pitchFamily="34" charset="0"/>
              </a:rPr>
              <a:t>56% of the genes have their complete structure</a:t>
            </a:r>
            <a:endParaRPr lang="en-GB" dirty="0">
              <a:latin typeface="Calibri" panose="020F0502020204030204" pitchFamily="34" charset="0"/>
            </a:endParaRPr>
          </a:p>
        </p:txBody>
      </p:sp>
      <p:sp>
        <p:nvSpPr>
          <p:cNvPr id="10" name="ZoneTexte 9"/>
          <p:cNvSpPr txBox="1"/>
          <p:nvPr/>
        </p:nvSpPr>
        <p:spPr>
          <a:xfrm>
            <a:off x="4788024" y="3463840"/>
            <a:ext cx="3888432" cy="1477328"/>
          </a:xfrm>
          <a:prstGeom prst="rect">
            <a:avLst/>
          </a:prstGeom>
          <a:noFill/>
        </p:spPr>
        <p:txBody>
          <a:bodyPr wrap="square" rtlCol="0">
            <a:spAutoFit/>
          </a:bodyPr>
          <a:lstStyle/>
          <a:p>
            <a:r>
              <a:rPr lang="en-GB" dirty="0">
                <a:solidFill>
                  <a:schemeClr val="tx1">
                    <a:lumMod val="65000"/>
                    <a:lumOff val="35000"/>
                  </a:schemeClr>
                </a:solidFill>
                <a:latin typeface="Calibri" panose="020F0502020204030204" pitchFamily="34" charset="0"/>
              </a:rPr>
              <a:t>Moreover, </a:t>
            </a:r>
            <a:r>
              <a:rPr lang="en-GB" dirty="0" smtClean="0">
                <a:solidFill>
                  <a:schemeClr val="tx1">
                    <a:lumMod val="65000"/>
                    <a:lumOff val="35000"/>
                  </a:schemeClr>
                </a:solidFill>
                <a:latin typeface="Calibri" panose="020F0502020204030204" pitchFamily="34" charset="0"/>
              </a:rPr>
              <a:t>predictions for non-coding-protein genes:</a:t>
            </a:r>
          </a:p>
          <a:p>
            <a:pPr marL="742950" lvl="1" indent="-285750">
              <a:buFont typeface="Wingdings" panose="05000000000000000000" pitchFamily="2" charset="2"/>
              <a:buChar char="§"/>
            </a:pPr>
            <a:r>
              <a:rPr lang="en-GB" dirty="0" smtClean="0">
                <a:solidFill>
                  <a:schemeClr val="tx1">
                    <a:lumMod val="65000"/>
                    <a:lumOff val="35000"/>
                  </a:schemeClr>
                </a:solidFill>
                <a:latin typeface="Calibri" panose="020F0502020204030204" pitchFamily="34" charset="0"/>
              </a:rPr>
              <a:t>miRNA - 64</a:t>
            </a:r>
          </a:p>
          <a:p>
            <a:pPr marL="742950" lvl="1" indent="-285750">
              <a:buFont typeface="Wingdings" panose="05000000000000000000" pitchFamily="2" charset="2"/>
              <a:buChar char="§"/>
            </a:pPr>
            <a:r>
              <a:rPr lang="en-GB" dirty="0" err="1" smtClean="0">
                <a:solidFill>
                  <a:schemeClr val="tx1">
                    <a:lumMod val="65000"/>
                    <a:lumOff val="35000"/>
                  </a:schemeClr>
                </a:solidFill>
                <a:latin typeface="Calibri" panose="020F0502020204030204" pitchFamily="34" charset="0"/>
              </a:rPr>
              <a:t>snoRNA</a:t>
            </a:r>
            <a:r>
              <a:rPr lang="en-GB" dirty="0" smtClean="0">
                <a:solidFill>
                  <a:schemeClr val="tx1">
                    <a:lumMod val="65000"/>
                    <a:lumOff val="35000"/>
                  </a:schemeClr>
                </a:solidFill>
                <a:latin typeface="Calibri" panose="020F0502020204030204" pitchFamily="34" charset="0"/>
              </a:rPr>
              <a:t> - 656</a:t>
            </a:r>
          </a:p>
          <a:p>
            <a:pPr marL="742950" lvl="1" indent="-285750">
              <a:buFont typeface="Wingdings" panose="05000000000000000000" pitchFamily="2" charset="2"/>
              <a:buChar char="§"/>
            </a:pPr>
            <a:r>
              <a:rPr lang="en-GB" dirty="0" smtClean="0">
                <a:solidFill>
                  <a:schemeClr val="tx1">
                    <a:lumMod val="65000"/>
                    <a:lumOff val="35000"/>
                  </a:schemeClr>
                </a:solidFill>
                <a:latin typeface="Calibri" panose="020F0502020204030204" pitchFamily="34" charset="0"/>
              </a:rPr>
              <a:t>lncRNA – 1,828</a:t>
            </a:r>
            <a:endParaRPr lang="en-GB" i="1" dirty="0">
              <a:solidFill>
                <a:schemeClr val="tx1">
                  <a:lumMod val="65000"/>
                  <a:lumOff val="35000"/>
                </a:schemeClr>
              </a:solidFill>
              <a:latin typeface="Calibri" panose="020F0502020204030204" pitchFamily="34" charset="0"/>
            </a:endParaRPr>
          </a:p>
        </p:txBody>
      </p:sp>
      <p:graphicFrame>
        <p:nvGraphicFramePr>
          <p:cNvPr id="13" name="Graphique 12"/>
          <p:cNvGraphicFramePr>
            <a:graphicFrameLocks/>
          </p:cNvGraphicFramePr>
          <p:nvPr>
            <p:extLst>
              <p:ext uri="{D42A27DB-BD31-4B8C-83A1-F6EECF244321}">
                <p14:modId xmlns:p14="http://schemas.microsoft.com/office/powerpoint/2010/main" val="3414665399"/>
              </p:ext>
            </p:extLst>
          </p:nvPr>
        </p:nvGraphicFramePr>
        <p:xfrm>
          <a:off x="428404" y="2060848"/>
          <a:ext cx="2520000"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raphique 13"/>
          <p:cNvGraphicFramePr>
            <a:graphicFrameLocks/>
          </p:cNvGraphicFramePr>
          <p:nvPr>
            <p:extLst>
              <p:ext uri="{D42A27DB-BD31-4B8C-83A1-F6EECF244321}">
                <p14:modId xmlns:p14="http://schemas.microsoft.com/office/powerpoint/2010/main" val="2220765390"/>
              </p:ext>
            </p:extLst>
          </p:nvPr>
        </p:nvGraphicFramePr>
        <p:xfrm>
          <a:off x="428404" y="4334905"/>
          <a:ext cx="2520000" cy="2340000"/>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e 20"/>
          <p:cNvGrpSpPr/>
          <p:nvPr/>
        </p:nvGrpSpPr>
        <p:grpSpPr>
          <a:xfrm>
            <a:off x="3229248" y="3797622"/>
            <a:ext cx="914693" cy="1315889"/>
            <a:chOff x="8299213" y="1121646"/>
            <a:chExt cx="914693" cy="1315889"/>
          </a:xfrm>
        </p:grpSpPr>
        <p:sp>
          <p:nvSpPr>
            <p:cNvPr id="6" name="ZoneTexte 5"/>
            <p:cNvSpPr txBox="1"/>
            <p:nvPr/>
          </p:nvSpPr>
          <p:spPr>
            <a:xfrm>
              <a:off x="8415289" y="1121646"/>
              <a:ext cx="662361" cy="307777"/>
            </a:xfrm>
            <a:prstGeom prst="rect">
              <a:avLst/>
            </a:prstGeom>
            <a:noFill/>
          </p:spPr>
          <p:txBody>
            <a:bodyPr wrap="none" rtlCol="0">
              <a:spAutoFit/>
            </a:bodyPr>
            <a:lstStyle/>
            <a:p>
              <a:r>
                <a:rPr lang="en-GB" sz="1400" dirty="0" smtClean="0">
                  <a:solidFill>
                    <a:schemeClr val="tx1">
                      <a:lumMod val="65000"/>
                      <a:lumOff val="35000"/>
                    </a:schemeClr>
                  </a:solidFill>
                  <a:latin typeface="Calibri" panose="020F0502020204030204" pitchFamily="34" charset="0"/>
                </a:rPr>
                <a:t>3’ UTR</a:t>
              </a:r>
              <a:endParaRPr lang="en-GB" sz="1400" dirty="0">
                <a:solidFill>
                  <a:schemeClr val="tx1">
                    <a:lumMod val="65000"/>
                    <a:lumOff val="35000"/>
                  </a:schemeClr>
                </a:solidFill>
                <a:latin typeface="Calibri" panose="020F0502020204030204" pitchFamily="34" charset="0"/>
              </a:endParaRPr>
            </a:p>
          </p:txBody>
        </p:sp>
        <p:sp>
          <p:nvSpPr>
            <p:cNvPr id="18" name="ZoneTexte 17"/>
            <p:cNvSpPr txBox="1"/>
            <p:nvPr/>
          </p:nvSpPr>
          <p:spPr>
            <a:xfrm>
              <a:off x="8415289" y="1457683"/>
              <a:ext cx="662361" cy="307777"/>
            </a:xfrm>
            <a:prstGeom prst="rect">
              <a:avLst/>
            </a:prstGeom>
            <a:noFill/>
          </p:spPr>
          <p:txBody>
            <a:bodyPr wrap="none" rtlCol="0">
              <a:spAutoFit/>
            </a:bodyPr>
            <a:lstStyle/>
            <a:p>
              <a:r>
                <a:rPr lang="en-GB" sz="1400" dirty="0">
                  <a:solidFill>
                    <a:schemeClr val="tx1">
                      <a:lumMod val="65000"/>
                      <a:lumOff val="35000"/>
                    </a:schemeClr>
                  </a:solidFill>
                  <a:latin typeface="Calibri" panose="020F0502020204030204" pitchFamily="34" charset="0"/>
                </a:rPr>
                <a:t>5</a:t>
              </a:r>
              <a:r>
                <a:rPr lang="en-GB" sz="1400" dirty="0" smtClean="0">
                  <a:solidFill>
                    <a:schemeClr val="tx1">
                      <a:lumMod val="65000"/>
                      <a:lumOff val="35000"/>
                    </a:schemeClr>
                  </a:solidFill>
                  <a:latin typeface="Calibri" panose="020F0502020204030204" pitchFamily="34" charset="0"/>
                </a:rPr>
                <a:t>’ UTR</a:t>
              </a:r>
              <a:endParaRPr lang="en-GB" sz="1400" dirty="0">
                <a:solidFill>
                  <a:schemeClr val="tx1">
                    <a:lumMod val="65000"/>
                    <a:lumOff val="35000"/>
                  </a:schemeClr>
                </a:solidFill>
                <a:latin typeface="Calibri" panose="020F0502020204030204" pitchFamily="34" charset="0"/>
              </a:endParaRPr>
            </a:p>
          </p:txBody>
        </p:sp>
        <p:sp>
          <p:nvSpPr>
            <p:cNvPr id="19" name="ZoneTexte 18"/>
            <p:cNvSpPr txBox="1"/>
            <p:nvPr/>
          </p:nvSpPr>
          <p:spPr>
            <a:xfrm>
              <a:off x="8415289" y="1793720"/>
              <a:ext cx="798617" cy="307777"/>
            </a:xfrm>
            <a:prstGeom prst="rect">
              <a:avLst/>
            </a:prstGeom>
            <a:noFill/>
          </p:spPr>
          <p:txBody>
            <a:bodyPr wrap="none" rtlCol="0">
              <a:spAutoFit/>
            </a:bodyPr>
            <a:lstStyle/>
            <a:p>
              <a:r>
                <a:rPr lang="en-GB" sz="1400" dirty="0" smtClean="0">
                  <a:solidFill>
                    <a:schemeClr val="tx1">
                      <a:lumMod val="65000"/>
                      <a:lumOff val="35000"/>
                    </a:schemeClr>
                  </a:solidFill>
                  <a:latin typeface="Calibri" panose="020F0502020204030204" pitchFamily="34" charset="0"/>
                </a:rPr>
                <a:t>5’3’ UTR</a:t>
              </a:r>
              <a:endParaRPr lang="en-GB" sz="1400" dirty="0">
                <a:solidFill>
                  <a:schemeClr val="tx1">
                    <a:lumMod val="65000"/>
                    <a:lumOff val="35000"/>
                  </a:schemeClr>
                </a:solidFill>
                <a:latin typeface="Calibri" panose="020F0502020204030204" pitchFamily="34" charset="0"/>
              </a:endParaRPr>
            </a:p>
          </p:txBody>
        </p:sp>
        <p:sp>
          <p:nvSpPr>
            <p:cNvPr id="20" name="ZoneTexte 19"/>
            <p:cNvSpPr txBox="1"/>
            <p:nvPr/>
          </p:nvSpPr>
          <p:spPr>
            <a:xfrm>
              <a:off x="8415289" y="2129758"/>
              <a:ext cx="736099" cy="307777"/>
            </a:xfrm>
            <a:prstGeom prst="rect">
              <a:avLst/>
            </a:prstGeom>
            <a:noFill/>
          </p:spPr>
          <p:txBody>
            <a:bodyPr wrap="none" rtlCol="0">
              <a:spAutoFit/>
            </a:bodyPr>
            <a:lstStyle/>
            <a:p>
              <a:r>
                <a:rPr lang="en-GB" sz="1400" dirty="0" smtClean="0">
                  <a:solidFill>
                    <a:schemeClr val="tx1">
                      <a:lumMod val="65000"/>
                      <a:lumOff val="35000"/>
                    </a:schemeClr>
                  </a:solidFill>
                  <a:latin typeface="Calibri" panose="020F0502020204030204" pitchFamily="34" charset="0"/>
                </a:rPr>
                <a:t>No UTR</a:t>
              </a:r>
              <a:endParaRPr lang="en-GB" sz="1400" dirty="0">
                <a:solidFill>
                  <a:schemeClr val="tx1">
                    <a:lumMod val="65000"/>
                    <a:lumOff val="35000"/>
                  </a:schemeClr>
                </a:solidFill>
                <a:latin typeface="Calibri" panose="020F0502020204030204" pitchFamily="34" charset="0"/>
              </a:endParaRPr>
            </a:p>
          </p:txBody>
        </p:sp>
        <p:sp>
          <p:nvSpPr>
            <p:cNvPr id="8" name="Rectangle 7"/>
            <p:cNvSpPr/>
            <p:nvPr/>
          </p:nvSpPr>
          <p:spPr>
            <a:xfrm>
              <a:off x="8299213" y="1221088"/>
              <a:ext cx="108000" cy="108000"/>
            </a:xfrm>
            <a:prstGeom prst="rect">
              <a:avLst/>
            </a:prstGeom>
            <a:solidFill>
              <a:srgbClr val="C3D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latin typeface="Calibri" panose="020F0502020204030204" pitchFamily="34" charset="0"/>
              </a:endParaRPr>
            </a:p>
          </p:txBody>
        </p:sp>
        <p:sp>
          <p:nvSpPr>
            <p:cNvPr id="22" name="Rectangle 21"/>
            <p:cNvSpPr/>
            <p:nvPr/>
          </p:nvSpPr>
          <p:spPr>
            <a:xfrm>
              <a:off x="8299213" y="1557125"/>
              <a:ext cx="108000" cy="108000"/>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latin typeface="Calibri" panose="020F0502020204030204" pitchFamily="34" charset="0"/>
              </a:endParaRPr>
            </a:p>
          </p:txBody>
        </p:sp>
        <p:sp>
          <p:nvSpPr>
            <p:cNvPr id="23" name="Rectangle 22"/>
            <p:cNvSpPr/>
            <p:nvPr/>
          </p:nvSpPr>
          <p:spPr>
            <a:xfrm>
              <a:off x="8299213" y="1893162"/>
              <a:ext cx="108000" cy="108000"/>
            </a:xfrm>
            <a:prstGeom prst="rect">
              <a:avLst/>
            </a:prstGeom>
            <a:solidFill>
              <a:srgbClr val="4F6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latin typeface="Calibri" panose="020F0502020204030204" pitchFamily="34" charset="0"/>
              </a:endParaRPr>
            </a:p>
          </p:txBody>
        </p:sp>
        <p:sp>
          <p:nvSpPr>
            <p:cNvPr id="24" name="Rectangle 23"/>
            <p:cNvSpPr/>
            <p:nvPr/>
          </p:nvSpPr>
          <p:spPr>
            <a:xfrm>
              <a:off x="8299213" y="2229200"/>
              <a:ext cx="108000" cy="10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latin typeface="Calibri" panose="020F0502020204030204" pitchFamily="34" charset="0"/>
              </a:endParaRPr>
            </a:p>
          </p:txBody>
        </p:sp>
      </p:grpSp>
      <p:sp>
        <p:nvSpPr>
          <p:cNvPr id="25" name="ZoneTexte 24"/>
          <p:cNvSpPr txBox="1"/>
          <p:nvPr/>
        </p:nvSpPr>
        <p:spPr>
          <a:xfrm>
            <a:off x="162247" y="3046182"/>
            <a:ext cx="433132" cy="369332"/>
          </a:xfrm>
          <a:prstGeom prst="rect">
            <a:avLst/>
          </a:prstGeom>
          <a:noFill/>
        </p:spPr>
        <p:txBody>
          <a:bodyPr wrap="none" rtlCol="0">
            <a:spAutoFit/>
          </a:bodyPr>
          <a:lstStyle/>
          <a:p>
            <a:r>
              <a:rPr lang="en-GB" dirty="0" smtClean="0">
                <a:solidFill>
                  <a:schemeClr val="tx1">
                    <a:lumMod val="65000"/>
                    <a:lumOff val="35000"/>
                  </a:schemeClr>
                </a:solidFill>
                <a:latin typeface="Calibri" panose="020F0502020204030204" pitchFamily="34" charset="0"/>
              </a:rPr>
              <a:t>V1</a:t>
            </a:r>
            <a:endParaRPr lang="en-GB" dirty="0">
              <a:solidFill>
                <a:schemeClr val="tx1">
                  <a:lumMod val="65000"/>
                  <a:lumOff val="35000"/>
                </a:schemeClr>
              </a:solidFill>
              <a:latin typeface="Calibri" panose="020F0502020204030204" pitchFamily="34" charset="0"/>
            </a:endParaRPr>
          </a:p>
        </p:txBody>
      </p:sp>
      <p:sp>
        <p:nvSpPr>
          <p:cNvPr id="27" name="ZoneTexte 26"/>
          <p:cNvSpPr txBox="1"/>
          <p:nvPr/>
        </p:nvSpPr>
        <p:spPr>
          <a:xfrm>
            <a:off x="162247" y="5320239"/>
            <a:ext cx="433132" cy="369332"/>
          </a:xfrm>
          <a:prstGeom prst="rect">
            <a:avLst/>
          </a:prstGeom>
          <a:noFill/>
        </p:spPr>
        <p:txBody>
          <a:bodyPr wrap="none" rtlCol="0">
            <a:spAutoFit/>
          </a:bodyPr>
          <a:lstStyle/>
          <a:p>
            <a:r>
              <a:rPr lang="en-GB" dirty="0" smtClean="0">
                <a:solidFill>
                  <a:schemeClr val="tx1">
                    <a:lumMod val="65000"/>
                    <a:lumOff val="35000"/>
                  </a:schemeClr>
                </a:solidFill>
                <a:latin typeface="Calibri" panose="020F0502020204030204" pitchFamily="34" charset="0"/>
              </a:rPr>
              <a:t>V2</a:t>
            </a:r>
            <a:endParaRPr lang="en-GB" dirty="0">
              <a:solidFill>
                <a:schemeClr val="tx1">
                  <a:lumMod val="65000"/>
                  <a:lumOff val="35000"/>
                </a:schemeClr>
              </a:solidFill>
              <a:latin typeface="Calibri" panose="020F0502020204030204" pitchFamily="34" charset="0"/>
            </a:endParaRPr>
          </a:p>
        </p:txBody>
      </p:sp>
      <p:sp>
        <p:nvSpPr>
          <p:cNvPr id="2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Comparison of predictions with the reference</a:t>
            </a:r>
            <a:endParaRPr lang="en-GB" kern="0" dirty="0">
              <a:latin typeface="+mn-lt"/>
            </a:endParaRPr>
          </a:p>
        </p:txBody>
      </p:sp>
      <p:sp>
        <p:nvSpPr>
          <p:cNvPr id="2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Comparison of predictions with the reference</a:t>
            </a:r>
            <a:endParaRPr lang="en-GB" kern="0" dirty="0"/>
          </a:p>
        </p:txBody>
      </p:sp>
      <p:sp>
        <p:nvSpPr>
          <p:cNvPr id="29"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Gene prediction – Annotation v1</a:t>
            </a:r>
            <a:endParaRPr lang="en-GB" kern="0" dirty="0"/>
          </a:p>
        </p:txBody>
      </p:sp>
      <p:sp>
        <p:nvSpPr>
          <p:cNvPr id="30"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Transcriptome assembly and alignment</a:t>
            </a:r>
            <a:endParaRPr lang="en-GB" kern="0" dirty="0"/>
          </a:p>
        </p:txBody>
      </p:sp>
      <p:sp>
        <p:nvSpPr>
          <p:cNvPr id="31"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Transcriptome assembly and alignment</a:t>
            </a:r>
            <a:endParaRPr lang="en-GB" kern="0" dirty="0"/>
          </a:p>
        </p:txBody>
      </p:sp>
      <p:sp>
        <p:nvSpPr>
          <p:cNvPr id="32"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t>RNA-seq data used for </a:t>
            </a:r>
            <a:r>
              <a:rPr lang="en-GB" sz="2800" i="1" kern="0" smtClean="0"/>
              <a:t>Ectocarpus</a:t>
            </a:r>
            <a:r>
              <a:rPr lang="en-GB" sz="2800" kern="0" smtClean="0"/>
              <a:t> re-annotation</a:t>
            </a:r>
            <a:endParaRPr lang="en-GB" sz="2800" i="1" kern="0" dirty="0"/>
          </a:p>
        </p:txBody>
      </p:sp>
      <p:sp>
        <p:nvSpPr>
          <p:cNvPr id="33"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RNA-seq and genome re-annotation</a:t>
            </a:r>
            <a:endParaRPr lang="en-GB" kern="0" dirty="0"/>
          </a:p>
        </p:txBody>
      </p:sp>
      <p:sp>
        <p:nvSpPr>
          <p:cNvPr id="3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Limits and weaknesses of the first annotation</a:t>
            </a:r>
            <a:endParaRPr lang="en-GB" kern="0" dirty="0"/>
          </a:p>
        </p:txBody>
      </p:sp>
      <p:sp>
        <p:nvSpPr>
          <p:cNvPr id="3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as a model</a:t>
            </a:r>
            <a:endParaRPr lang="en-GB" sz="2800" kern="0" dirty="0">
              <a:latin typeface="+mn-lt"/>
            </a:endParaRPr>
          </a:p>
        </p:txBody>
      </p:sp>
      <p:sp>
        <p:nvSpPr>
          <p:cNvPr id="3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Conclusion and perspectives</a:t>
            </a:r>
            <a:endParaRPr lang="en-GB" kern="0" dirty="0"/>
          </a:p>
        </p:txBody>
      </p:sp>
      <p:sp>
        <p:nvSpPr>
          <p:cNvPr id="3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3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39" name="Rectangle 38"/>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Re-annotation </a:t>
            </a:r>
            <a:r>
              <a:rPr lang="en-US" kern="0" dirty="0" smtClean="0"/>
              <a:t>project | Structural</a:t>
            </a:r>
          </a:p>
        </p:txBody>
      </p:sp>
      <p:cxnSp>
        <p:nvCxnSpPr>
          <p:cNvPr id="41" name="Connecteur droit 4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3" descr="Z:\Dropbox\Photos\Logo\SBR_logo_blanc.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p:cNvGraphicFramePr>
            <a:graphicFrameLocks noGrp="1"/>
          </p:cNvGraphicFramePr>
          <p:nvPr>
            <p:extLst>
              <p:ext uri="{D42A27DB-BD31-4B8C-83A1-F6EECF244321}">
                <p14:modId xmlns:p14="http://schemas.microsoft.com/office/powerpoint/2010/main" val="1752893521"/>
              </p:ext>
            </p:extLst>
          </p:nvPr>
        </p:nvGraphicFramePr>
        <p:xfrm>
          <a:off x="4572000" y="1012706"/>
          <a:ext cx="4248472" cy="1840230"/>
        </p:xfrm>
        <a:graphic>
          <a:graphicData uri="http://schemas.openxmlformats.org/drawingml/2006/table">
            <a:tbl>
              <a:tblPr firstRow="1" firstCol="1" bandRow="1">
                <a:tableStyleId>{2D5ABB26-0587-4C30-8999-92F81FD0307C}</a:tableStyleId>
              </a:tblPr>
              <a:tblGrid>
                <a:gridCol w="2780818"/>
                <a:gridCol w="1467654"/>
              </a:tblGrid>
              <a:tr h="190500">
                <a:tc>
                  <a:txBody>
                    <a:bodyPr/>
                    <a:lstStyle/>
                    <a:p>
                      <a:pPr>
                        <a:lnSpc>
                          <a:spcPct val="115000"/>
                        </a:lnSpc>
                        <a:spcBef>
                          <a:spcPts val="600"/>
                        </a:spcBef>
                        <a:spcAft>
                          <a:spcPts val="0"/>
                        </a:spcAft>
                      </a:pPr>
                      <a:endParaRPr lang="fr-FR" sz="1500" dirty="0">
                        <a:solidFill>
                          <a:schemeClr val="tx1">
                            <a:lumMod val="65000"/>
                            <a:lumOff val="35000"/>
                          </a:schemeClr>
                        </a:solidFill>
                        <a:effectLst/>
                        <a:latin typeface="Calibri"/>
                        <a:ea typeface="Calibri"/>
                        <a:cs typeface="Times New Roman"/>
                      </a:endParaRPr>
                    </a:p>
                  </a:txBody>
                  <a:tcPr marL="44450" marR="44450" marT="0" marB="0" anchor="b">
                    <a:lnB w="12700" cap="flat" cmpd="sng" algn="ctr">
                      <a:solidFill>
                        <a:schemeClr val="tx1"/>
                      </a:solidFill>
                      <a:prstDash val="solid"/>
                      <a:round/>
                      <a:headEnd type="none" w="med" len="med"/>
                      <a:tailEnd type="none" w="med" len="med"/>
                    </a:lnB>
                  </a:tcPr>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Number of genes</a:t>
                      </a:r>
                      <a:endParaRPr lang="fr-FR" sz="1500" dirty="0">
                        <a:solidFill>
                          <a:schemeClr val="tx1">
                            <a:lumMod val="65000"/>
                            <a:lumOff val="35000"/>
                          </a:schemeClr>
                        </a:solidFill>
                        <a:effectLst/>
                        <a:latin typeface="Calibri"/>
                        <a:ea typeface="Calibri"/>
                        <a:cs typeface="Times New Roman"/>
                      </a:endParaRPr>
                    </a:p>
                  </a:txBody>
                  <a:tcPr marL="44450" marR="44450" marT="0" marB="0" anchor="ctr">
                    <a:lnB w="12700" cap="flat" cmpd="sng" algn="ctr">
                      <a:solidFill>
                        <a:schemeClr val="tx1"/>
                      </a:solidFill>
                      <a:prstDash val="solid"/>
                      <a:round/>
                      <a:headEnd type="none" w="med" len="med"/>
                      <a:tailEnd type="none" w="med" len="med"/>
                    </a:lnB>
                  </a:tcPr>
                </a:tc>
              </a:tr>
              <a:tr h="190500">
                <a:tc>
                  <a:txBody>
                    <a:bodyPr/>
                    <a:lstStyle/>
                    <a:p>
                      <a:pPr>
                        <a:lnSpc>
                          <a:spcPct val="115000"/>
                        </a:lnSpc>
                        <a:spcBef>
                          <a:spcPts val="600"/>
                        </a:spcBef>
                        <a:spcAft>
                          <a:spcPts val="0"/>
                        </a:spcAft>
                      </a:pPr>
                      <a:r>
                        <a:rPr lang="en-GB" sz="1500" dirty="0">
                          <a:solidFill>
                            <a:schemeClr val="tx1">
                              <a:lumMod val="65000"/>
                              <a:lumOff val="35000"/>
                            </a:schemeClr>
                          </a:solidFill>
                          <a:effectLst/>
                        </a:rPr>
                        <a:t>v1 and v2 gene models identical</a:t>
                      </a:r>
                      <a:endParaRPr lang="fr-FR" sz="1500" dirty="0">
                        <a:solidFill>
                          <a:schemeClr val="tx1">
                            <a:lumMod val="65000"/>
                            <a:lumOff val="35000"/>
                          </a:schemeClr>
                        </a:solidFill>
                        <a:effectLst/>
                        <a:latin typeface="Calibri"/>
                        <a:ea typeface="Calibri"/>
                        <a:cs typeface="Times New Roman"/>
                      </a:endParaRPr>
                    </a:p>
                  </a:txBody>
                  <a:tcPr marL="44450" marR="44450" marT="0" marB="0" anchor="b">
                    <a:lnT w="12700" cap="flat" cmpd="sng" algn="ctr">
                      <a:solidFill>
                        <a:schemeClr val="tx1"/>
                      </a:solidFill>
                      <a:prstDash val="solid"/>
                      <a:round/>
                      <a:headEnd type="none" w="med" len="med"/>
                      <a:tailEnd type="none" w="med" len="med"/>
                    </a:lnT>
                  </a:tcPr>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10,426</a:t>
                      </a:r>
                      <a:endParaRPr lang="fr-FR" sz="1500" dirty="0">
                        <a:solidFill>
                          <a:schemeClr val="tx1">
                            <a:lumMod val="65000"/>
                            <a:lumOff val="35000"/>
                          </a:schemeClr>
                        </a:solidFill>
                        <a:effectLst/>
                        <a:latin typeface="Calibri"/>
                        <a:ea typeface="Calibri"/>
                        <a:cs typeface="Times New Roman"/>
                      </a:endParaRPr>
                    </a:p>
                  </a:txBody>
                  <a:tcPr marL="44450" marR="44450" marT="0" marB="0" anchor="b">
                    <a:lnT w="12700" cap="flat" cmpd="sng" algn="ctr">
                      <a:solidFill>
                        <a:schemeClr val="tx1"/>
                      </a:solidFill>
                      <a:prstDash val="solid"/>
                      <a:round/>
                      <a:headEnd type="none" w="med" len="med"/>
                      <a:tailEnd type="none" w="med" len="med"/>
                    </a:lnT>
                  </a:tcPr>
                </a:tc>
              </a:tr>
              <a:tr h="190500">
                <a:tc>
                  <a:txBody>
                    <a:bodyPr/>
                    <a:lstStyle/>
                    <a:p>
                      <a:pPr>
                        <a:lnSpc>
                          <a:spcPct val="115000"/>
                        </a:lnSpc>
                        <a:spcBef>
                          <a:spcPts val="600"/>
                        </a:spcBef>
                        <a:spcAft>
                          <a:spcPts val="0"/>
                        </a:spcAft>
                      </a:pPr>
                      <a:r>
                        <a:rPr lang="en-GB" sz="1500" dirty="0">
                          <a:solidFill>
                            <a:schemeClr val="tx1">
                              <a:lumMod val="65000"/>
                              <a:lumOff val="35000"/>
                            </a:schemeClr>
                          </a:solidFill>
                          <a:effectLst/>
                        </a:rPr>
                        <a:t>v1 gene model updated in v2</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5, 848</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r>
              <a:tr h="190500">
                <a:tc>
                  <a:txBody>
                    <a:bodyPr/>
                    <a:lstStyle/>
                    <a:p>
                      <a:pPr>
                        <a:lnSpc>
                          <a:spcPct val="115000"/>
                        </a:lnSpc>
                        <a:spcBef>
                          <a:spcPts val="600"/>
                        </a:spcBef>
                        <a:spcAft>
                          <a:spcPts val="0"/>
                        </a:spcAft>
                      </a:pPr>
                      <a:r>
                        <a:rPr lang="en-GB" sz="1500" dirty="0">
                          <a:solidFill>
                            <a:schemeClr val="tx1">
                              <a:lumMod val="65000"/>
                              <a:lumOff val="35000"/>
                            </a:schemeClr>
                          </a:solidFill>
                          <a:effectLst/>
                        </a:rPr>
                        <a:t>New gene models in v2</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2,030</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r>
              <a:tr h="190500">
                <a:tc>
                  <a:txBody>
                    <a:bodyPr/>
                    <a:lstStyle/>
                    <a:p>
                      <a:pPr>
                        <a:lnSpc>
                          <a:spcPct val="115000"/>
                        </a:lnSpc>
                        <a:spcBef>
                          <a:spcPts val="600"/>
                        </a:spcBef>
                        <a:spcAft>
                          <a:spcPts val="0"/>
                        </a:spcAft>
                      </a:pPr>
                      <a:r>
                        <a:rPr lang="en-GB" sz="1500" dirty="0">
                          <a:solidFill>
                            <a:schemeClr val="tx1">
                              <a:lumMod val="65000"/>
                              <a:lumOff val="35000"/>
                            </a:schemeClr>
                          </a:solidFill>
                          <a:effectLst/>
                        </a:rPr>
                        <a:t>N° of v1 models fused in the v2</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784</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r>
              <a:tr h="190500">
                <a:tc>
                  <a:txBody>
                    <a:bodyPr/>
                    <a:lstStyle/>
                    <a:p>
                      <a:pPr>
                        <a:lnSpc>
                          <a:spcPct val="115000"/>
                        </a:lnSpc>
                        <a:spcBef>
                          <a:spcPts val="600"/>
                        </a:spcBef>
                        <a:spcAft>
                          <a:spcPts val="0"/>
                        </a:spcAft>
                      </a:pPr>
                      <a:r>
                        <a:rPr lang="en-GB" sz="1500">
                          <a:solidFill>
                            <a:schemeClr val="tx1">
                              <a:lumMod val="65000"/>
                              <a:lumOff val="35000"/>
                            </a:schemeClr>
                          </a:solidFill>
                          <a:effectLst/>
                        </a:rPr>
                        <a:t>N° of v1 models split in the v2</a:t>
                      </a:r>
                      <a:endParaRPr lang="fr-FR" sz="1500">
                        <a:solidFill>
                          <a:schemeClr val="tx1">
                            <a:lumMod val="65000"/>
                            <a:lumOff val="35000"/>
                          </a:schemeClr>
                        </a:solidFill>
                        <a:effectLst/>
                        <a:latin typeface="Calibri"/>
                        <a:ea typeface="Calibri"/>
                        <a:cs typeface="Times New Roman"/>
                      </a:endParaRPr>
                    </a:p>
                  </a:txBody>
                  <a:tcPr marL="44450" marR="44450" marT="0" marB="0" anchor="b"/>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18</a:t>
                      </a:r>
                      <a:endParaRPr lang="fr-FR" sz="1500" dirty="0">
                        <a:solidFill>
                          <a:schemeClr val="tx1">
                            <a:lumMod val="65000"/>
                            <a:lumOff val="35000"/>
                          </a:schemeClr>
                        </a:solidFill>
                        <a:effectLst/>
                        <a:latin typeface="Calibri"/>
                        <a:ea typeface="Calibri"/>
                        <a:cs typeface="Times New Roman"/>
                      </a:endParaRPr>
                    </a:p>
                  </a:txBody>
                  <a:tcPr marL="44450" marR="44450" marT="0" marB="0" anchor="b"/>
                </a:tc>
              </a:tr>
              <a:tr h="190500">
                <a:tc>
                  <a:txBody>
                    <a:bodyPr/>
                    <a:lstStyle/>
                    <a:p>
                      <a:pPr>
                        <a:lnSpc>
                          <a:spcPct val="115000"/>
                        </a:lnSpc>
                        <a:spcBef>
                          <a:spcPts val="600"/>
                        </a:spcBef>
                        <a:spcAft>
                          <a:spcPts val="0"/>
                        </a:spcAft>
                      </a:pPr>
                      <a:r>
                        <a:rPr lang="en-GB" sz="1500" dirty="0">
                          <a:solidFill>
                            <a:schemeClr val="tx1">
                              <a:lumMod val="65000"/>
                              <a:lumOff val="35000"/>
                            </a:schemeClr>
                          </a:solidFill>
                          <a:effectLst/>
                        </a:rPr>
                        <a:t>v1 gene models removed</a:t>
                      </a:r>
                      <a:endParaRPr lang="fr-FR" sz="1500" dirty="0">
                        <a:solidFill>
                          <a:schemeClr val="tx1">
                            <a:lumMod val="65000"/>
                            <a:lumOff val="35000"/>
                          </a:schemeClr>
                        </a:solidFill>
                        <a:effectLst/>
                        <a:latin typeface="Calibri"/>
                        <a:ea typeface="Calibri"/>
                        <a:cs typeface="Times New Roman"/>
                      </a:endParaRPr>
                    </a:p>
                  </a:txBody>
                  <a:tcPr marL="44450" marR="44450" marT="0" marB="0" anchor="b">
                    <a:lnB w="12700" cap="flat" cmpd="sng" algn="ctr">
                      <a:solidFill>
                        <a:schemeClr val="tx1"/>
                      </a:solidFill>
                      <a:prstDash val="solid"/>
                      <a:round/>
                      <a:headEnd type="none" w="med" len="med"/>
                      <a:tailEnd type="none" w="med" len="med"/>
                    </a:lnB>
                  </a:tcPr>
                </a:tc>
                <a:tc>
                  <a:txBody>
                    <a:bodyPr/>
                    <a:lstStyle/>
                    <a:p>
                      <a:pPr algn="r">
                        <a:lnSpc>
                          <a:spcPct val="115000"/>
                        </a:lnSpc>
                        <a:spcBef>
                          <a:spcPts val="600"/>
                        </a:spcBef>
                        <a:spcAft>
                          <a:spcPts val="0"/>
                        </a:spcAft>
                      </a:pPr>
                      <a:r>
                        <a:rPr lang="en-GB" sz="1500" dirty="0">
                          <a:solidFill>
                            <a:schemeClr val="tx1">
                              <a:lumMod val="65000"/>
                              <a:lumOff val="35000"/>
                            </a:schemeClr>
                          </a:solidFill>
                          <a:effectLst/>
                        </a:rPr>
                        <a:t>123</a:t>
                      </a:r>
                      <a:endParaRPr lang="fr-FR" sz="1500" dirty="0">
                        <a:solidFill>
                          <a:schemeClr val="tx1">
                            <a:lumMod val="65000"/>
                            <a:lumOff val="35000"/>
                          </a:schemeClr>
                        </a:solidFill>
                        <a:effectLst/>
                        <a:latin typeface="Calibri"/>
                        <a:ea typeface="Calibri"/>
                        <a:cs typeface="Times New Roman"/>
                      </a:endParaRPr>
                    </a:p>
                  </a:txBody>
                  <a:tcPr marL="44450" marR="44450" marT="0" marB="0" anchor="b">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411789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7921B202-E8A6-41D8-BF7D-6D6521F32DB2}" type="slidenum">
              <a:rPr lang="fr-FR" smtClean="0"/>
              <a:pPr/>
              <a:t>83</a:t>
            </a:fld>
            <a:endParaRPr lang="fr-FR"/>
          </a:p>
        </p:txBody>
      </p:sp>
      <p:sp>
        <p:nvSpPr>
          <p:cNvPr id="2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Comparison of predictions with the reference</a:t>
            </a:r>
            <a:endParaRPr lang="en-GB" kern="0" dirty="0">
              <a:latin typeface="+mn-lt"/>
            </a:endParaRPr>
          </a:p>
        </p:txBody>
      </p:sp>
      <p:sp>
        <p:nvSpPr>
          <p:cNvPr id="2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Comparison of predictions with the reference</a:t>
            </a:r>
            <a:endParaRPr lang="en-GB" kern="0" dirty="0"/>
          </a:p>
        </p:txBody>
      </p:sp>
      <p:sp>
        <p:nvSpPr>
          <p:cNvPr id="29"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Gene prediction – Annotation v1</a:t>
            </a:r>
            <a:endParaRPr lang="en-GB" kern="0" dirty="0"/>
          </a:p>
        </p:txBody>
      </p:sp>
      <p:sp>
        <p:nvSpPr>
          <p:cNvPr id="30"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Transcriptome assembly and alignment</a:t>
            </a:r>
            <a:endParaRPr lang="en-GB" kern="0" dirty="0"/>
          </a:p>
        </p:txBody>
      </p:sp>
      <p:sp>
        <p:nvSpPr>
          <p:cNvPr id="31"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Transcriptome assembly and alignment</a:t>
            </a:r>
            <a:endParaRPr lang="en-GB" kern="0" dirty="0"/>
          </a:p>
        </p:txBody>
      </p:sp>
      <p:sp>
        <p:nvSpPr>
          <p:cNvPr id="32"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t>RNA-seq data used for </a:t>
            </a:r>
            <a:r>
              <a:rPr lang="en-GB" sz="2800" i="1" kern="0" smtClean="0"/>
              <a:t>Ectocarpus</a:t>
            </a:r>
            <a:r>
              <a:rPr lang="en-GB" sz="2800" kern="0" smtClean="0"/>
              <a:t> re-annotation</a:t>
            </a:r>
            <a:endParaRPr lang="en-GB" sz="2800" i="1" kern="0" dirty="0"/>
          </a:p>
        </p:txBody>
      </p:sp>
      <p:sp>
        <p:nvSpPr>
          <p:cNvPr id="33"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RNA-seq and genome re-annotation</a:t>
            </a:r>
            <a:endParaRPr lang="en-GB" kern="0" dirty="0"/>
          </a:p>
        </p:txBody>
      </p:sp>
      <p:sp>
        <p:nvSpPr>
          <p:cNvPr id="3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Limits and weaknesses of the first annotation</a:t>
            </a:r>
            <a:endParaRPr lang="en-GB" kern="0" dirty="0"/>
          </a:p>
        </p:txBody>
      </p:sp>
      <p:sp>
        <p:nvSpPr>
          <p:cNvPr id="3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as a model</a:t>
            </a:r>
            <a:endParaRPr lang="en-GB" sz="2800" kern="0" dirty="0">
              <a:latin typeface="+mn-lt"/>
            </a:endParaRPr>
          </a:p>
        </p:txBody>
      </p:sp>
      <p:sp>
        <p:nvSpPr>
          <p:cNvPr id="3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Conclusion and perspectives</a:t>
            </a:r>
            <a:endParaRPr lang="en-GB" kern="0" dirty="0"/>
          </a:p>
        </p:txBody>
      </p:sp>
      <p:sp>
        <p:nvSpPr>
          <p:cNvPr id="37"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3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39" name="Rectangle 38"/>
          <p:cNvSpPr/>
          <p:nvPr/>
        </p:nvSpPr>
        <p:spPr>
          <a:xfrm>
            <a:off x="0" y="0"/>
            <a:ext cx="9144000" cy="57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1 - Re-annotation </a:t>
            </a:r>
            <a:r>
              <a:rPr lang="en-US" kern="0" dirty="0" smtClean="0"/>
              <a:t>project </a:t>
            </a:r>
            <a:r>
              <a:rPr lang="en-US" kern="0" dirty="0"/>
              <a:t>|</a:t>
            </a:r>
            <a:r>
              <a:rPr lang="en-US" kern="0" dirty="0" smtClean="0"/>
              <a:t> Functional</a:t>
            </a:r>
          </a:p>
        </p:txBody>
      </p:sp>
      <p:cxnSp>
        <p:nvCxnSpPr>
          <p:cNvPr id="41" name="Connecteur droit 4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222063" y="758314"/>
            <a:ext cx="6516828" cy="1446550"/>
          </a:xfrm>
          <a:prstGeom prst="rect">
            <a:avLst/>
          </a:prstGeom>
          <a:noFill/>
        </p:spPr>
        <p:txBody>
          <a:bodyPr wrap="none" rtlCol="0">
            <a:spAutoFit/>
          </a:bodyPr>
          <a:lstStyle/>
          <a:p>
            <a:r>
              <a:rPr lang="en-GB" sz="2800" dirty="0" smtClean="0">
                <a:solidFill>
                  <a:schemeClr val="tx1">
                    <a:lumMod val="65000"/>
                    <a:lumOff val="35000"/>
                  </a:schemeClr>
                </a:solidFill>
              </a:rPr>
              <a:t>Second automatic functional annotation of:</a:t>
            </a:r>
          </a:p>
          <a:p>
            <a:pPr marL="742950" lvl="1" indent="-285750">
              <a:buFont typeface="Arial" panose="020B0604020202020204" pitchFamily="34" charset="0"/>
              <a:buChar char="•"/>
            </a:pPr>
            <a:r>
              <a:rPr lang="en-GB" sz="2000" dirty="0" smtClean="0">
                <a:solidFill>
                  <a:schemeClr val="tx1">
                    <a:lumMod val="65000"/>
                    <a:lumOff val="35000"/>
                  </a:schemeClr>
                </a:solidFill>
              </a:rPr>
              <a:t>New predicted genes</a:t>
            </a:r>
          </a:p>
          <a:p>
            <a:pPr marL="742950" lvl="1" indent="-285750">
              <a:buFont typeface="Arial" panose="020B0604020202020204" pitchFamily="34" charset="0"/>
              <a:buChar char="•"/>
            </a:pPr>
            <a:r>
              <a:rPr lang="en-GB" sz="2000" dirty="0" smtClean="0">
                <a:solidFill>
                  <a:schemeClr val="tx1">
                    <a:lumMod val="65000"/>
                    <a:lumOff val="35000"/>
                  </a:schemeClr>
                </a:solidFill>
              </a:rPr>
              <a:t>Genes </a:t>
            </a:r>
            <a:r>
              <a:rPr lang="en-GB" sz="2000" dirty="0">
                <a:solidFill>
                  <a:schemeClr val="tx1">
                    <a:lumMod val="65000"/>
                    <a:lumOff val="35000"/>
                  </a:schemeClr>
                </a:solidFill>
              </a:rPr>
              <a:t>without </a:t>
            </a:r>
            <a:r>
              <a:rPr lang="en-GB" sz="2000" dirty="0" smtClean="0">
                <a:solidFill>
                  <a:schemeClr val="tx1">
                    <a:lumMod val="65000"/>
                    <a:lumOff val="35000"/>
                  </a:schemeClr>
                </a:solidFill>
              </a:rPr>
              <a:t>annotation</a:t>
            </a:r>
          </a:p>
          <a:p>
            <a:pPr marL="742950" lvl="1" indent="-285750">
              <a:buFont typeface="Arial" panose="020B0604020202020204" pitchFamily="34" charset="0"/>
              <a:buChar char="•"/>
            </a:pPr>
            <a:r>
              <a:rPr lang="en-GB" sz="2000" dirty="0" smtClean="0">
                <a:solidFill>
                  <a:schemeClr val="tx1">
                    <a:lumMod val="65000"/>
                    <a:lumOff val="35000"/>
                  </a:schemeClr>
                </a:solidFill>
              </a:rPr>
              <a:t>Genes with previous </a:t>
            </a:r>
            <a:r>
              <a:rPr lang="en-GB" sz="2000" dirty="0">
                <a:solidFill>
                  <a:schemeClr val="tx1">
                    <a:lumMod val="65000"/>
                    <a:lumOff val="35000"/>
                  </a:schemeClr>
                </a:solidFill>
              </a:rPr>
              <a:t>automatic </a:t>
            </a:r>
            <a:r>
              <a:rPr lang="en-GB" sz="2000" dirty="0" smtClean="0">
                <a:solidFill>
                  <a:schemeClr val="tx1">
                    <a:lumMod val="65000"/>
                    <a:lumOff val="35000"/>
                  </a:schemeClr>
                </a:solidFill>
              </a:rPr>
              <a:t>annotation</a:t>
            </a:r>
            <a:endParaRPr lang="en-GB" sz="2000" dirty="0">
              <a:solidFill>
                <a:schemeClr val="tx1">
                  <a:lumMod val="65000"/>
                  <a:lumOff val="35000"/>
                </a:schemeClr>
              </a:solidFill>
            </a:endParaRPr>
          </a:p>
        </p:txBody>
      </p:sp>
      <p:graphicFrame>
        <p:nvGraphicFramePr>
          <p:cNvPr id="43" name="Graphique 42"/>
          <p:cNvGraphicFramePr>
            <a:graphicFrameLocks/>
          </p:cNvGraphicFramePr>
          <p:nvPr>
            <p:extLst>
              <p:ext uri="{D42A27DB-BD31-4B8C-83A1-F6EECF244321}">
                <p14:modId xmlns:p14="http://schemas.microsoft.com/office/powerpoint/2010/main" val="2495516294"/>
              </p:ext>
            </p:extLst>
          </p:nvPr>
        </p:nvGraphicFramePr>
        <p:xfrm>
          <a:off x="428400" y="2060848"/>
          <a:ext cx="2520000" cy="23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Graphique 43"/>
          <p:cNvGraphicFramePr>
            <a:graphicFrameLocks/>
          </p:cNvGraphicFramePr>
          <p:nvPr>
            <p:extLst>
              <p:ext uri="{D42A27DB-BD31-4B8C-83A1-F6EECF244321}">
                <p14:modId xmlns:p14="http://schemas.microsoft.com/office/powerpoint/2010/main" val="2810599035"/>
              </p:ext>
            </p:extLst>
          </p:nvPr>
        </p:nvGraphicFramePr>
        <p:xfrm>
          <a:off x="428400" y="4334400"/>
          <a:ext cx="2520000" cy="234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45" name="Groupe 44"/>
          <p:cNvGrpSpPr/>
          <p:nvPr/>
        </p:nvGrpSpPr>
        <p:grpSpPr>
          <a:xfrm>
            <a:off x="3229248" y="5301208"/>
            <a:ext cx="1543839" cy="643815"/>
            <a:chOff x="8299213" y="1793720"/>
            <a:chExt cx="1543839" cy="643815"/>
          </a:xfrm>
        </p:grpSpPr>
        <p:sp>
          <p:nvSpPr>
            <p:cNvPr id="48" name="ZoneTexte 47"/>
            <p:cNvSpPr txBox="1"/>
            <p:nvPr/>
          </p:nvSpPr>
          <p:spPr>
            <a:xfrm>
              <a:off x="8415289" y="1793720"/>
              <a:ext cx="1427763" cy="307777"/>
            </a:xfrm>
            <a:prstGeom prst="rect">
              <a:avLst/>
            </a:prstGeom>
            <a:noFill/>
          </p:spPr>
          <p:txBody>
            <a:bodyPr wrap="none" rtlCol="0">
              <a:spAutoFit/>
            </a:bodyPr>
            <a:lstStyle/>
            <a:p>
              <a:r>
                <a:rPr lang="en-GB" sz="1400" dirty="0" smtClean="0">
                  <a:solidFill>
                    <a:schemeClr val="tx1">
                      <a:lumMod val="65000"/>
                      <a:lumOff val="35000"/>
                    </a:schemeClr>
                  </a:solidFill>
                  <a:latin typeface="Calibri" panose="020F0502020204030204" pitchFamily="34" charset="0"/>
                </a:rPr>
                <a:t>Annotated genes</a:t>
              </a:r>
              <a:endParaRPr lang="en-GB" sz="1400" dirty="0">
                <a:solidFill>
                  <a:schemeClr val="tx1">
                    <a:lumMod val="65000"/>
                    <a:lumOff val="35000"/>
                  </a:schemeClr>
                </a:solidFill>
                <a:latin typeface="Calibri" panose="020F0502020204030204" pitchFamily="34" charset="0"/>
              </a:endParaRPr>
            </a:p>
          </p:txBody>
        </p:sp>
        <p:sp>
          <p:nvSpPr>
            <p:cNvPr id="49" name="ZoneTexte 48"/>
            <p:cNvSpPr txBox="1"/>
            <p:nvPr/>
          </p:nvSpPr>
          <p:spPr>
            <a:xfrm>
              <a:off x="8415289" y="2129758"/>
              <a:ext cx="1252907" cy="307777"/>
            </a:xfrm>
            <a:prstGeom prst="rect">
              <a:avLst/>
            </a:prstGeom>
            <a:noFill/>
          </p:spPr>
          <p:txBody>
            <a:bodyPr wrap="none" rtlCol="0">
              <a:spAutoFit/>
            </a:bodyPr>
            <a:lstStyle/>
            <a:p>
              <a:r>
                <a:rPr lang="en-GB" sz="1400" dirty="0" smtClean="0">
                  <a:solidFill>
                    <a:schemeClr val="tx1">
                      <a:lumMod val="65000"/>
                      <a:lumOff val="35000"/>
                    </a:schemeClr>
                  </a:solidFill>
                  <a:latin typeface="Calibri" panose="020F0502020204030204" pitchFamily="34" charset="0"/>
                </a:rPr>
                <a:t>Not annotated</a:t>
              </a:r>
              <a:endParaRPr lang="en-GB" sz="1400" dirty="0">
                <a:solidFill>
                  <a:schemeClr val="tx1">
                    <a:lumMod val="65000"/>
                    <a:lumOff val="35000"/>
                  </a:schemeClr>
                </a:solidFill>
                <a:latin typeface="Calibri" panose="020F0502020204030204" pitchFamily="34" charset="0"/>
              </a:endParaRPr>
            </a:p>
          </p:txBody>
        </p:sp>
        <p:sp>
          <p:nvSpPr>
            <p:cNvPr id="52" name="Rectangle 51"/>
            <p:cNvSpPr/>
            <p:nvPr/>
          </p:nvSpPr>
          <p:spPr>
            <a:xfrm>
              <a:off x="8299213" y="1893162"/>
              <a:ext cx="108000" cy="10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latin typeface="Calibri" panose="020F0502020204030204" pitchFamily="34" charset="0"/>
              </a:endParaRPr>
            </a:p>
          </p:txBody>
        </p:sp>
        <p:sp>
          <p:nvSpPr>
            <p:cNvPr id="53" name="Rectangle 52"/>
            <p:cNvSpPr/>
            <p:nvPr/>
          </p:nvSpPr>
          <p:spPr>
            <a:xfrm>
              <a:off x="8299213" y="2229200"/>
              <a:ext cx="108000" cy="10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latin typeface="Calibri" panose="020F0502020204030204" pitchFamily="34" charset="0"/>
              </a:endParaRPr>
            </a:p>
          </p:txBody>
        </p:sp>
      </p:grpSp>
      <p:sp>
        <p:nvSpPr>
          <p:cNvPr id="47" name="ZoneTexte 46"/>
          <p:cNvSpPr txBox="1"/>
          <p:nvPr/>
        </p:nvSpPr>
        <p:spPr>
          <a:xfrm>
            <a:off x="162247" y="3046182"/>
            <a:ext cx="433132" cy="369332"/>
          </a:xfrm>
          <a:prstGeom prst="rect">
            <a:avLst/>
          </a:prstGeom>
          <a:noFill/>
        </p:spPr>
        <p:txBody>
          <a:bodyPr wrap="none" rtlCol="0">
            <a:spAutoFit/>
          </a:bodyPr>
          <a:lstStyle/>
          <a:p>
            <a:r>
              <a:rPr lang="en-GB" dirty="0" smtClean="0">
                <a:solidFill>
                  <a:schemeClr val="tx1">
                    <a:lumMod val="65000"/>
                    <a:lumOff val="35000"/>
                  </a:schemeClr>
                </a:solidFill>
                <a:latin typeface="Calibri" panose="020F0502020204030204" pitchFamily="34" charset="0"/>
              </a:rPr>
              <a:t>V1</a:t>
            </a:r>
            <a:endParaRPr lang="en-GB" dirty="0">
              <a:solidFill>
                <a:schemeClr val="tx1">
                  <a:lumMod val="65000"/>
                  <a:lumOff val="35000"/>
                </a:schemeClr>
              </a:solidFill>
              <a:latin typeface="Calibri" panose="020F0502020204030204" pitchFamily="34" charset="0"/>
            </a:endParaRPr>
          </a:p>
        </p:txBody>
      </p:sp>
      <p:sp>
        <p:nvSpPr>
          <p:cNvPr id="50" name="ZoneTexte 49"/>
          <p:cNvSpPr txBox="1"/>
          <p:nvPr/>
        </p:nvSpPr>
        <p:spPr>
          <a:xfrm>
            <a:off x="162247" y="5320239"/>
            <a:ext cx="433132" cy="369332"/>
          </a:xfrm>
          <a:prstGeom prst="rect">
            <a:avLst/>
          </a:prstGeom>
          <a:noFill/>
        </p:spPr>
        <p:txBody>
          <a:bodyPr wrap="none" rtlCol="0">
            <a:spAutoFit/>
          </a:bodyPr>
          <a:lstStyle/>
          <a:p>
            <a:r>
              <a:rPr lang="en-GB" dirty="0" smtClean="0">
                <a:solidFill>
                  <a:schemeClr val="tx1">
                    <a:lumMod val="65000"/>
                    <a:lumOff val="35000"/>
                  </a:schemeClr>
                </a:solidFill>
                <a:latin typeface="Calibri" panose="020F0502020204030204" pitchFamily="34" charset="0"/>
              </a:rPr>
              <a:t>V2</a:t>
            </a:r>
            <a:endParaRPr lang="en-GB" dirty="0">
              <a:solidFill>
                <a:schemeClr val="tx1">
                  <a:lumMod val="65000"/>
                  <a:lumOff val="35000"/>
                </a:schemeClr>
              </a:solidFill>
              <a:latin typeface="Calibri" panose="020F0502020204030204" pitchFamily="34"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4185555468"/>
              </p:ext>
            </p:extLst>
          </p:nvPr>
        </p:nvGraphicFramePr>
        <p:xfrm>
          <a:off x="4773087" y="3415514"/>
          <a:ext cx="3924000" cy="1280160"/>
        </p:xfrm>
        <a:graphic>
          <a:graphicData uri="http://schemas.openxmlformats.org/drawingml/2006/table">
            <a:tbl>
              <a:tblPr firstRow="1" bandRow="1">
                <a:tableStyleId>{2D5ABB26-0587-4C30-8999-92F81FD0307C}</a:tableStyleId>
              </a:tblPr>
              <a:tblGrid>
                <a:gridCol w="1980000"/>
                <a:gridCol w="972000"/>
                <a:gridCol w="972000"/>
              </a:tblGrid>
              <a:tr h="312066">
                <a:tc>
                  <a:txBody>
                    <a:bodyPr/>
                    <a:lstStyle/>
                    <a:p>
                      <a:endParaRPr lang="en-GB" sz="1500" dirty="0">
                        <a:solidFill>
                          <a:schemeClr val="tx1">
                            <a:lumMod val="65000"/>
                            <a:lumOff val="35000"/>
                          </a:schemeClr>
                        </a:solidFill>
                      </a:endParaRPr>
                    </a:p>
                  </a:txBody>
                  <a:tcPr>
                    <a:lnB w="12700" cap="flat" cmpd="sng" algn="ctr">
                      <a:solidFill>
                        <a:schemeClr val="tx1"/>
                      </a:solidFill>
                      <a:prstDash val="solid"/>
                      <a:round/>
                      <a:headEnd type="none" w="med" len="med"/>
                      <a:tailEnd type="none" w="med" len="med"/>
                    </a:lnB>
                  </a:tcPr>
                </a:tc>
                <a:tc>
                  <a:txBody>
                    <a:bodyPr/>
                    <a:lstStyle/>
                    <a:p>
                      <a:pPr algn="ctr"/>
                      <a:r>
                        <a:rPr lang="en-GB" sz="1500" dirty="0" smtClean="0">
                          <a:solidFill>
                            <a:schemeClr val="tx1">
                              <a:lumMod val="65000"/>
                              <a:lumOff val="35000"/>
                            </a:schemeClr>
                          </a:solidFill>
                        </a:rPr>
                        <a:t>V1</a:t>
                      </a:r>
                      <a:endParaRPr lang="en-GB" sz="1500" dirty="0">
                        <a:solidFill>
                          <a:schemeClr val="tx1">
                            <a:lumMod val="65000"/>
                            <a:lumOff val="35000"/>
                          </a:schemeClr>
                        </a:solidFill>
                      </a:endParaRPr>
                    </a:p>
                  </a:txBody>
                  <a:tcPr>
                    <a:lnB w="12700" cap="flat" cmpd="sng" algn="ctr">
                      <a:solidFill>
                        <a:schemeClr val="tx1"/>
                      </a:solidFill>
                      <a:prstDash val="solid"/>
                      <a:round/>
                      <a:headEnd type="none" w="med" len="med"/>
                      <a:tailEnd type="none" w="med" len="med"/>
                    </a:lnB>
                  </a:tcPr>
                </a:tc>
                <a:tc>
                  <a:txBody>
                    <a:bodyPr/>
                    <a:lstStyle/>
                    <a:p>
                      <a:pPr algn="ctr"/>
                      <a:r>
                        <a:rPr lang="en-GB" sz="1500" dirty="0" smtClean="0">
                          <a:solidFill>
                            <a:schemeClr val="tx1">
                              <a:lumMod val="65000"/>
                              <a:lumOff val="35000"/>
                            </a:schemeClr>
                          </a:solidFill>
                        </a:rPr>
                        <a:t>V2</a:t>
                      </a:r>
                      <a:endParaRPr lang="en-GB" sz="1500" dirty="0">
                        <a:solidFill>
                          <a:schemeClr val="tx1">
                            <a:lumMod val="65000"/>
                            <a:lumOff val="35000"/>
                          </a:schemeClr>
                        </a:solidFill>
                      </a:endParaRPr>
                    </a:p>
                  </a:txBody>
                  <a:tcPr>
                    <a:lnB w="12700" cap="flat" cmpd="sng" algn="ctr">
                      <a:solidFill>
                        <a:schemeClr val="tx1"/>
                      </a:solidFill>
                      <a:prstDash val="solid"/>
                      <a:round/>
                      <a:headEnd type="none" w="med" len="med"/>
                      <a:tailEnd type="none" w="med" len="med"/>
                    </a:lnB>
                  </a:tcPr>
                </a:tc>
              </a:tr>
              <a:tr h="312066">
                <a:tc>
                  <a:txBody>
                    <a:bodyPr/>
                    <a:lstStyle/>
                    <a:p>
                      <a:r>
                        <a:rPr lang="en-GB" sz="1500" dirty="0" smtClean="0">
                          <a:solidFill>
                            <a:schemeClr val="tx1">
                              <a:lumMod val="65000"/>
                              <a:lumOff val="35000"/>
                            </a:schemeClr>
                          </a:solidFill>
                        </a:rPr>
                        <a:t>Total</a:t>
                      </a:r>
                      <a:r>
                        <a:rPr lang="en-GB" sz="1500" baseline="0" dirty="0" smtClean="0">
                          <a:solidFill>
                            <a:schemeClr val="tx1">
                              <a:lumMod val="65000"/>
                              <a:lumOff val="35000"/>
                            </a:schemeClr>
                          </a:solidFill>
                        </a:rPr>
                        <a:t> number of mRNA</a:t>
                      </a:r>
                      <a:endParaRPr lang="en-GB" sz="1500" dirty="0">
                        <a:solidFill>
                          <a:schemeClr val="tx1">
                            <a:lumMod val="65000"/>
                            <a:lumOff val="3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lang="en-GB" sz="1500" dirty="0" smtClean="0">
                          <a:solidFill>
                            <a:schemeClr val="tx1">
                              <a:lumMod val="65000"/>
                              <a:lumOff val="35000"/>
                            </a:schemeClr>
                          </a:solidFill>
                        </a:rPr>
                        <a:t>16,256</a:t>
                      </a:r>
                      <a:endParaRPr lang="en-GB" sz="1500" dirty="0">
                        <a:solidFill>
                          <a:schemeClr val="tx1">
                            <a:lumMod val="65000"/>
                            <a:lumOff val="3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lang="en-GB" sz="1500" dirty="0" smtClean="0">
                          <a:solidFill>
                            <a:schemeClr val="tx1">
                              <a:lumMod val="65000"/>
                              <a:lumOff val="35000"/>
                            </a:schemeClr>
                          </a:solidFill>
                        </a:rPr>
                        <a:t>17,407</a:t>
                      </a:r>
                      <a:endParaRPr lang="en-GB" sz="1500" dirty="0">
                        <a:solidFill>
                          <a:schemeClr val="tx1">
                            <a:lumMod val="65000"/>
                            <a:lumOff val="35000"/>
                          </a:schemeClr>
                        </a:solidFill>
                      </a:endParaRPr>
                    </a:p>
                  </a:txBody>
                  <a:tcPr>
                    <a:lnT w="12700" cap="flat" cmpd="sng" algn="ctr">
                      <a:solidFill>
                        <a:schemeClr val="tx1"/>
                      </a:solidFill>
                      <a:prstDash val="solid"/>
                      <a:round/>
                      <a:headEnd type="none" w="med" len="med"/>
                      <a:tailEnd type="none" w="med" len="med"/>
                    </a:lnT>
                  </a:tcPr>
                </a:tc>
              </a:tr>
              <a:tr h="312066">
                <a:tc>
                  <a:txBody>
                    <a:bodyPr/>
                    <a:lstStyle/>
                    <a:p>
                      <a:r>
                        <a:rPr lang="en-GB" sz="1500" dirty="0" smtClean="0">
                          <a:solidFill>
                            <a:schemeClr val="tx1">
                              <a:lumMod val="65000"/>
                              <a:lumOff val="35000"/>
                            </a:schemeClr>
                          </a:solidFill>
                        </a:rPr>
                        <a:t>Annotated mRNA</a:t>
                      </a:r>
                      <a:endParaRPr lang="en-GB" sz="1500" dirty="0">
                        <a:solidFill>
                          <a:schemeClr val="tx1">
                            <a:lumMod val="65000"/>
                            <a:lumOff val="35000"/>
                          </a:schemeClr>
                        </a:solidFill>
                      </a:endParaRPr>
                    </a:p>
                  </a:txBody>
                  <a:tcPr/>
                </a:tc>
                <a:tc>
                  <a:txBody>
                    <a:bodyPr/>
                    <a:lstStyle/>
                    <a:p>
                      <a:pPr algn="ctr"/>
                      <a:r>
                        <a:rPr lang="en-GB" sz="1500" dirty="0" smtClean="0">
                          <a:solidFill>
                            <a:schemeClr val="tx1">
                              <a:lumMod val="65000"/>
                              <a:lumOff val="35000"/>
                            </a:schemeClr>
                          </a:solidFill>
                        </a:rPr>
                        <a:t>5,583</a:t>
                      </a:r>
                      <a:endParaRPr lang="en-GB" sz="1500" dirty="0">
                        <a:solidFill>
                          <a:schemeClr val="tx1">
                            <a:lumMod val="65000"/>
                            <a:lumOff val="35000"/>
                          </a:schemeClr>
                        </a:solidFill>
                      </a:endParaRPr>
                    </a:p>
                  </a:txBody>
                  <a:tcPr/>
                </a:tc>
                <a:tc>
                  <a:txBody>
                    <a:bodyPr/>
                    <a:lstStyle/>
                    <a:p>
                      <a:pPr algn="ctr"/>
                      <a:r>
                        <a:rPr lang="en-GB" sz="1500" dirty="0" smtClean="0">
                          <a:solidFill>
                            <a:schemeClr val="tx1">
                              <a:lumMod val="65000"/>
                              <a:lumOff val="35000"/>
                            </a:schemeClr>
                          </a:solidFill>
                        </a:rPr>
                        <a:t>10,688</a:t>
                      </a:r>
                      <a:endParaRPr lang="en-GB" sz="1500" dirty="0">
                        <a:solidFill>
                          <a:schemeClr val="tx1">
                            <a:lumMod val="65000"/>
                            <a:lumOff val="35000"/>
                          </a:schemeClr>
                        </a:solidFill>
                      </a:endParaRPr>
                    </a:p>
                  </a:txBody>
                  <a:tcPr/>
                </a:tc>
              </a:tr>
              <a:tr h="312066">
                <a:tc>
                  <a:txBody>
                    <a:bodyPr/>
                    <a:lstStyle/>
                    <a:p>
                      <a:r>
                        <a:rPr lang="en-GB" sz="1500" dirty="0" smtClean="0">
                          <a:solidFill>
                            <a:schemeClr val="tx1">
                              <a:lumMod val="65000"/>
                              <a:lumOff val="35000"/>
                            </a:schemeClr>
                          </a:solidFill>
                        </a:rPr>
                        <a:t>mRNA with GO terms</a:t>
                      </a:r>
                      <a:endParaRPr lang="en-GB" sz="1500" dirty="0">
                        <a:solidFill>
                          <a:schemeClr val="tx1">
                            <a:lumMod val="65000"/>
                            <a:lumOff val="35000"/>
                          </a:schemeClr>
                        </a:solidFill>
                      </a:endParaRPr>
                    </a:p>
                  </a:txBody>
                  <a:tcPr>
                    <a:lnB w="12700" cap="flat" cmpd="sng" algn="ctr">
                      <a:solidFill>
                        <a:schemeClr val="tx1"/>
                      </a:solidFill>
                      <a:prstDash val="solid"/>
                      <a:round/>
                      <a:headEnd type="none" w="med" len="med"/>
                      <a:tailEnd type="none" w="med" len="med"/>
                    </a:lnB>
                  </a:tcPr>
                </a:tc>
                <a:tc>
                  <a:txBody>
                    <a:bodyPr/>
                    <a:lstStyle/>
                    <a:p>
                      <a:pPr algn="ctr"/>
                      <a:r>
                        <a:rPr lang="en-GB" sz="1500" dirty="0" smtClean="0">
                          <a:solidFill>
                            <a:schemeClr val="tx1">
                              <a:lumMod val="65000"/>
                              <a:lumOff val="35000"/>
                            </a:schemeClr>
                          </a:solidFill>
                        </a:rPr>
                        <a:t>5,989</a:t>
                      </a:r>
                      <a:endParaRPr lang="en-GB" sz="1500" dirty="0">
                        <a:solidFill>
                          <a:schemeClr val="tx1">
                            <a:lumMod val="65000"/>
                            <a:lumOff val="35000"/>
                          </a:schemeClr>
                        </a:solidFill>
                      </a:endParaRPr>
                    </a:p>
                  </a:txBody>
                  <a:tcPr>
                    <a:lnB w="12700" cap="flat" cmpd="sng" algn="ctr">
                      <a:solidFill>
                        <a:schemeClr val="tx1"/>
                      </a:solidFill>
                      <a:prstDash val="solid"/>
                      <a:round/>
                      <a:headEnd type="none" w="med" len="med"/>
                      <a:tailEnd type="none" w="med" len="med"/>
                    </a:lnB>
                  </a:tcPr>
                </a:tc>
                <a:tc>
                  <a:txBody>
                    <a:bodyPr/>
                    <a:lstStyle/>
                    <a:p>
                      <a:pPr algn="ctr"/>
                      <a:r>
                        <a:rPr lang="en-GB" sz="1500" dirty="0" smtClean="0">
                          <a:solidFill>
                            <a:schemeClr val="tx1">
                              <a:lumMod val="65000"/>
                              <a:lumOff val="35000"/>
                            </a:schemeClr>
                          </a:solidFill>
                        </a:rPr>
                        <a:t>7,383</a:t>
                      </a:r>
                      <a:endParaRPr lang="en-GB" sz="1500" dirty="0">
                        <a:solidFill>
                          <a:schemeClr val="tx1">
                            <a:lumMod val="65000"/>
                            <a:lumOff val="35000"/>
                          </a:schemeClr>
                        </a:solidFill>
                      </a:endParaRPr>
                    </a:p>
                  </a:txBody>
                  <a:tcP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220005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84</a:t>
            </a:fld>
            <a:endParaRPr lang="fr-FR">
              <a:latin typeface="+mn-lt"/>
            </a:endParaRPr>
          </a:p>
        </p:txBody>
      </p:sp>
      <p:pic>
        <p:nvPicPr>
          <p:cNvPr id="1026" name="Picture 2" descr="Z:\Dropbox\Alex_thesis\images\UV_chr.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04248" y="980728"/>
            <a:ext cx="1728192" cy="498583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104"/>
          <p:cNvSpPr txBox="1"/>
          <p:nvPr/>
        </p:nvSpPr>
        <p:spPr>
          <a:xfrm>
            <a:off x="7668500" y="5966563"/>
            <a:ext cx="1584020" cy="461665"/>
          </a:xfrm>
          <a:prstGeom prst="rect">
            <a:avLst/>
          </a:prstGeom>
          <a:noFill/>
        </p:spPr>
        <p:txBody>
          <a:bodyPr wrap="square" rtlCol="0">
            <a:spAutoFit/>
          </a:bodyPr>
          <a:lstStyle/>
          <a:p>
            <a:pPr algn="ctr"/>
            <a:r>
              <a:rPr lang="fr-FR" sz="1200" b="1" dirty="0" err="1" smtClean="0">
                <a:latin typeface="+mn-lt"/>
              </a:rPr>
              <a:t>Female</a:t>
            </a:r>
            <a:r>
              <a:rPr lang="fr-FR" sz="1200" b="1" dirty="0" smtClean="0">
                <a:latin typeface="+mn-lt"/>
              </a:rPr>
              <a:t> </a:t>
            </a:r>
            <a:r>
              <a:rPr lang="fr-FR" sz="1200" b="1" dirty="0" err="1" smtClean="0">
                <a:latin typeface="+mn-lt"/>
              </a:rPr>
              <a:t>sex</a:t>
            </a:r>
            <a:r>
              <a:rPr lang="fr-FR" sz="1200" b="1" dirty="0" smtClean="0">
                <a:latin typeface="+mn-lt"/>
              </a:rPr>
              <a:t> chromosome (U)</a:t>
            </a:r>
            <a:endParaRPr lang="en-US" sz="1200" b="1" dirty="0">
              <a:latin typeface="+mn-lt"/>
            </a:endParaRPr>
          </a:p>
        </p:txBody>
      </p:sp>
      <p:sp>
        <p:nvSpPr>
          <p:cNvPr id="8" name="ZoneTexte 105"/>
          <p:cNvSpPr txBox="1"/>
          <p:nvPr/>
        </p:nvSpPr>
        <p:spPr>
          <a:xfrm>
            <a:off x="6012160" y="5966563"/>
            <a:ext cx="1962847" cy="461665"/>
          </a:xfrm>
          <a:prstGeom prst="rect">
            <a:avLst/>
          </a:prstGeom>
          <a:noFill/>
        </p:spPr>
        <p:txBody>
          <a:bodyPr wrap="square" rtlCol="0">
            <a:spAutoFit/>
          </a:bodyPr>
          <a:lstStyle/>
          <a:p>
            <a:pPr algn="ctr"/>
            <a:r>
              <a:rPr lang="fr-FR" sz="1200" b="1" dirty="0" smtClean="0">
                <a:latin typeface="+mn-lt"/>
              </a:rPr>
              <a:t>Male </a:t>
            </a:r>
            <a:r>
              <a:rPr lang="fr-FR" sz="1200" b="1" dirty="0" err="1" smtClean="0">
                <a:latin typeface="+mn-lt"/>
              </a:rPr>
              <a:t>sex</a:t>
            </a:r>
            <a:r>
              <a:rPr lang="fr-FR" sz="1200" b="1" dirty="0" smtClean="0">
                <a:latin typeface="+mn-lt"/>
              </a:rPr>
              <a:t> </a:t>
            </a:r>
          </a:p>
          <a:p>
            <a:pPr algn="ctr"/>
            <a:r>
              <a:rPr lang="fr-FR" sz="1200" b="1" dirty="0" smtClean="0">
                <a:latin typeface="+mn-lt"/>
              </a:rPr>
              <a:t>chromosome (V)</a:t>
            </a:r>
            <a:endParaRPr lang="en-US" sz="1200" b="1" dirty="0">
              <a:latin typeface="+mn-lt"/>
            </a:endParaRPr>
          </a:p>
        </p:txBody>
      </p:sp>
      <p:sp>
        <p:nvSpPr>
          <p:cNvPr id="16" name="Rectangle 15"/>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77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Identification </a:t>
            </a:r>
            <a:r>
              <a:rPr lang="en-US" kern="0" dirty="0" smtClean="0"/>
              <a:t>and analysis of the sex chromosomes</a:t>
            </a:r>
          </a:p>
        </p:txBody>
      </p:sp>
      <p:cxnSp>
        <p:nvCxnSpPr>
          <p:cNvPr id="18" name="Connecteur droit 17"/>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07504" y="1916832"/>
            <a:ext cx="6408712" cy="3046988"/>
          </a:xfrm>
          <a:prstGeom prst="rect">
            <a:avLst/>
          </a:prstGeom>
          <a:noFill/>
        </p:spPr>
        <p:txBody>
          <a:bodyPr wrap="square" rtlCol="0">
            <a:spAutoFit/>
          </a:bodyPr>
          <a:lstStyle/>
          <a:p>
            <a:pPr marL="342900" indent="-342900">
              <a:buFont typeface="Wingdings" panose="05000000000000000000" pitchFamily="2" charset="2"/>
              <a:buChar char="§"/>
            </a:pPr>
            <a:r>
              <a:rPr lang="en-GB" sz="2400" dirty="0">
                <a:solidFill>
                  <a:schemeClr val="tx1">
                    <a:lumMod val="65000"/>
                    <a:lumOff val="35000"/>
                  </a:schemeClr>
                </a:solidFill>
              </a:rPr>
              <a:t>Identification and validation of the female Sex Determining </a:t>
            </a:r>
            <a:r>
              <a:rPr lang="en-GB" sz="2400" dirty="0" smtClean="0">
                <a:solidFill>
                  <a:schemeClr val="tx1">
                    <a:lumMod val="65000"/>
                    <a:lumOff val="35000"/>
                  </a:schemeClr>
                </a:solidFill>
              </a:rPr>
              <a:t>Region (SDR)</a:t>
            </a:r>
            <a:endParaRPr lang="en-GB" sz="2400" dirty="0">
              <a:solidFill>
                <a:schemeClr val="tx1">
                  <a:lumMod val="65000"/>
                  <a:lumOff val="35000"/>
                </a:schemeClr>
              </a:solidFill>
            </a:endParaRPr>
          </a:p>
          <a:p>
            <a:endParaRPr lang="en-GB" sz="2400" dirty="0" smtClean="0">
              <a:solidFill>
                <a:schemeClr val="tx1">
                  <a:lumMod val="65000"/>
                  <a:lumOff val="35000"/>
                </a:schemeClr>
              </a:solidFill>
            </a:endParaRPr>
          </a:p>
          <a:p>
            <a:endParaRPr lang="en-GB" sz="2400" dirty="0">
              <a:solidFill>
                <a:schemeClr val="tx1">
                  <a:lumMod val="65000"/>
                  <a:lumOff val="35000"/>
                </a:schemeClr>
              </a:solidFill>
            </a:endParaRPr>
          </a:p>
          <a:p>
            <a:pPr marL="342900" indent="-342900">
              <a:buFont typeface="Wingdings" panose="05000000000000000000" pitchFamily="2" charset="2"/>
              <a:buChar char="§"/>
            </a:pPr>
            <a:r>
              <a:rPr lang="en-GB" sz="2400" dirty="0" smtClean="0">
                <a:solidFill>
                  <a:schemeClr val="tx1">
                    <a:lumMod val="65000"/>
                    <a:lumOff val="35000"/>
                  </a:schemeClr>
                </a:solidFill>
              </a:rPr>
              <a:t>Gene structure of both SDRs</a:t>
            </a:r>
            <a:endParaRPr lang="en-GB" sz="2400" dirty="0">
              <a:solidFill>
                <a:schemeClr val="tx1">
                  <a:lumMod val="65000"/>
                  <a:lumOff val="35000"/>
                </a:schemeClr>
              </a:solidFill>
            </a:endParaRPr>
          </a:p>
          <a:p>
            <a:endParaRPr lang="en-GB" sz="2400" dirty="0" smtClean="0">
              <a:solidFill>
                <a:schemeClr val="tx1">
                  <a:lumMod val="65000"/>
                  <a:lumOff val="35000"/>
                </a:schemeClr>
              </a:solidFill>
            </a:endParaRPr>
          </a:p>
          <a:p>
            <a:pPr marL="342900" indent="-342900">
              <a:buFont typeface="Wingdings" panose="05000000000000000000" pitchFamily="2" charset="2"/>
              <a:buChar char="§"/>
            </a:pPr>
            <a:endParaRPr lang="en-GB" sz="2400" dirty="0">
              <a:solidFill>
                <a:schemeClr val="tx1">
                  <a:lumMod val="65000"/>
                  <a:lumOff val="35000"/>
                </a:schemeClr>
              </a:solidFill>
            </a:endParaRPr>
          </a:p>
          <a:p>
            <a:pPr marL="342900" indent="-342900">
              <a:buFont typeface="Wingdings" panose="05000000000000000000" pitchFamily="2" charset="2"/>
              <a:buChar char="§"/>
            </a:pPr>
            <a:r>
              <a:rPr lang="en-US" sz="2400" dirty="0" smtClean="0">
                <a:solidFill>
                  <a:schemeClr val="tx1">
                    <a:lumMod val="65000"/>
                    <a:lumOff val="35000"/>
                  </a:schemeClr>
                </a:solidFill>
              </a:rPr>
              <a:t>Compare </a:t>
            </a:r>
            <a:r>
              <a:rPr lang="en-US" sz="2400" dirty="0">
                <a:solidFill>
                  <a:schemeClr val="tx1">
                    <a:lumMod val="65000"/>
                    <a:lumOff val="35000"/>
                  </a:schemeClr>
                </a:solidFill>
              </a:rPr>
              <a:t>genomic </a:t>
            </a:r>
            <a:r>
              <a:rPr lang="en-US" sz="2400" dirty="0" smtClean="0">
                <a:solidFill>
                  <a:schemeClr val="tx1">
                    <a:lumMod val="65000"/>
                    <a:lumOff val="35000"/>
                  </a:schemeClr>
                </a:solidFill>
              </a:rPr>
              <a:t>features </a:t>
            </a:r>
            <a:r>
              <a:rPr lang="en-US" sz="2400" dirty="0">
                <a:solidFill>
                  <a:schemeClr val="tx1">
                    <a:lumMod val="65000"/>
                    <a:lumOff val="35000"/>
                  </a:schemeClr>
                </a:solidFill>
              </a:rPr>
              <a:t>to the </a:t>
            </a:r>
            <a:r>
              <a:rPr lang="en-US" sz="2400" dirty="0" smtClean="0">
                <a:solidFill>
                  <a:schemeClr val="tx1">
                    <a:lumMod val="65000"/>
                    <a:lumOff val="35000"/>
                  </a:schemeClr>
                </a:solidFill>
              </a:rPr>
              <a:t>autosomes</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22564204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BFA64F5-C1DA-44D3-98D8-4DF6E2B5E1F4}" type="slidenum">
              <a:rPr lang="fr-FR" smtClean="0">
                <a:latin typeface="+mn-lt"/>
              </a:rPr>
              <a:pPr/>
              <a:t>85</a:t>
            </a:fld>
            <a:endParaRPr lang="fr-FR">
              <a:latin typeface="+mn-lt"/>
            </a:endParaRPr>
          </a:p>
        </p:txBody>
      </p:sp>
      <p:sp>
        <p:nvSpPr>
          <p:cNvPr id="5" name="Rectangle 4"/>
          <p:cNvSpPr/>
          <p:nvPr/>
        </p:nvSpPr>
        <p:spPr>
          <a:xfrm>
            <a:off x="4846876" y="576000"/>
            <a:ext cx="4297123" cy="6281426"/>
          </a:xfrm>
          <a:prstGeom prst="rect">
            <a:avLst/>
          </a:prstGeom>
          <a:solidFill>
            <a:srgbClr val="FF66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26877" y="576000"/>
            <a:ext cx="4320000" cy="6281426"/>
          </a:xfrm>
          <a:prstGeom prst="rect">
            <a:avLst/>
          </a:prstGeom>
          <a:solidFill>
            <a:srgbClr val="1A7FE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ZoneTexte 6"/>
          <p:cNvSpPr txBox="1"/>
          <p:nvPr/>
        </p:nvSpPr>
        <p:spPr>
          <a:xfrm>
            <a:off x="1476353" y="692696"/>
            <a:ext cx="2421048" cy="400110"/>
          </a:xfrm>
          <a:prstGeom prst="rect">
            <a:avLst/>
          </a:prstGeom>
          <a:noFill/>
        </p:spPr>
        <p:txBody>
          <a:bodyPr wrap="square" rtlCol="0">
            <a:spAutoFit/>
          </a:bodyPr>
          <a:lstStyle/>
          <a:p>
            <a:pPr algn="ctr"/>
            <a:r>
              <a:rPr lang="en-GB" sz="2000" b="1" dirty="0" smtClean="0">
                <a:solidFill>
                  <a:schemeClr val="tx1">
                    <a:lumMod val="65000"/>
                    <a:lumOff val="35000"/>
                  </a:schemeClr>
                </a:solidFill>
                <a:latin typeface="+mn-lt"/>
              </a:rPr>
              <a:t>Male</a:t>
            </a:r>
          </a:p>
        </p:txBody>
      </p:sp>
      <p:sp>
        <p:nvSpPr>
          <p:cNvPr id="14" name="Rectangle 13"/>
          <p:cNvSpPr/>
          <p:nvPr/>
        </p:nvSpPr>
        <p:spPr>
          <a:xfrm>
            <a:off x="526877" y="1198658"/>
            <a:ext cx="2683748" cy="3693319"/>
          </a:xfrm>
          <a:prstGeom prst="rect">
            <a:avLst/>
          </a:prstGeom>
        </p:spPr>
        <p:txBody>
          <a:bodyPr wrap="none">
            <a:spAutoFit/>
          </a:bodyPr>
          <a:lstStyle/>
          <a:p>
            <a:pPr marL="285750" indent="-285750">
              <a:buFont typeface="Arial" panose="020B0604020202020204" pitchFamily="34" charset="0"/>
              <a:buChar char="→"/>
            </a:pPr>
            <a:r>
              <a:rPr lang="en-GB" dirty="0" smtClean="0">
                <a:solidFill>
                  <a:schemeClr val="tx1">
                    <a:lumMod val="65000"/>
                    <a:lumOff val="35000"/>
                  </a:schemeClr>
                </a:solidFill>
              </a:rPr>
              <a:t>Sanger (2005)</a:t>
            </a:r>
          </a:p>
          <a:p>
            <a:pPr marL="285750" indent="-285750">
              <a:buFont typeface="Arial" panose="020B0604020202020204" pitchFamily="34" charset="0"/>
              <a:buChar char="→"/>
            </a:pPr>
            <a:endParaRPr lang="en-GB" dirty="0" smtClean="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Genome (2010)</a:t>
            </a:r>
          </a:p>
          <a:p>
            <a:pPr marL="742950" lvl="1" indent="-285750">
              <a:buFont typeface="Arial" panose="020B0604020202020204" pitchFamily="34" charset="0"/>
              <a:buChar char="•"/>
            </a:pPr>
            <a:r>
              <a:rPr lang="en-GB" dirty="0" smtClean="0">
                <a:solidFill>
                  <a:schemeClr val="tx1">
                    <a:lumMod val="65000"/>
                    <a:lumOff val="35000"/>
                  </a:schemeClr>
                </a:solidFill>
              </a:rPr>
              <a:t>216 </a:t>
            </a:r>
            <a:r>
              <a:rPr lang="en-GB" dirty="0" err="1" smtClean="0">
                <a:solidFill>
                  <a:schemeClr val="tx1">
                    <a:lumMod val="65000"/>
                    <a:lumOff val="35000"/>
                  </a:schemeClr>
                </a:solidFill>
              </a:rPr>
              <a:t>Mbp</a:t>
            </a:r>
            <a:endParaRPr lang="en-GB" dirty="0" smtClean="0">
              <a:solidFill>
                <a:schemeClr val="tx1">
                  <a:lumMod val="65000"/>
                  <a:lumOff val="35000"/>
                </a:schemeClr>
              </a:solidFill>
            </a:endParaRPr>
          </a:p>
          <a:p>
            <a:pPr marL="742950" lvl="1" indent="-285750">
              <a:buFont typeface="Arial" panose="020B0604020202020204" pitchFamily="34" charset="0"/>
              <a:buChar char="•"/>
            </a:pPr>
            <a:r>
              <a:rPr lang="en-GB" dirty="0" smtClean="0">
                <a:solidFill>
                  <a:schemeClr val="tx1">
                    <a:lumMod val="65000"/>
                    <a:lumOff val="35000"/>
                  </a:schemeClr>
                </a:solidFill>
              </a:rPr>
              <a:t>1,561 </a:t>
            </a:r>
            <a:r>
              <a:rPr lang="en-GB" dirty="0" err="1" smtClean="0">
                <a:solidFill>
                  <a:schemeClr val="tx1">
                    <a:lumMod val="65000"/>
                    <a:lumOff val="35000"/>
                  </a:schemeClr>
                </a:solidFill>
              </a:rPr>
              <a:t>sctg</a:t>
            </a:r>
            <a:r>
              <a:rPr lang="en-GB" dirty="0" smtClean="0">
                <a:solidFill>
                  <a:schemeClr val="tx1">
                    <a:lumMod val="65000"/>
                    <a:lumOff val="35000"/>
                  </a:schemeClr>
                </a:solidFill>
              </a:rPr>
              <a:t> (</a:t>
            </a:r>
            <a:r>
              <a:rPr lang="en-GB" dirty="0" smtClean="0">
                <a:solidFill>
                  <a:schemeClr val="tx1">
                    <a:lumMod val="65000"/>
                    <a:lumOff val="35000"/>
                  </a:schemeClr>
                </a:solidFill>
                <a:latin typeface="Calibri"/>
              </a:rPr>
              <a:t>≥</a:t>
            </a:r>
            <a:r>
              <a:rPr lang="en-GB" dirty="0" smtClean="0">
                <a:solidFill>
                  <a:schemeClr val="tx1">
                    <a:lumMod val="65000"/>
                    <a:lumOff val="35000"/>
                  </a:schemeClr>
                </a:solidFill>
              </a:rPr>
              <a:t> 2 kb)</a:t>
            </a:r>
          </a:p>
          <a:p>
            <a:pPr marL="285750" indent="-285750">
              <a:buFont typeface="Arial" panose="020B0604020202020204" pitchFamily="34" charset="0"/>
              <a:buChar char="→"/>
            </a:pPr>
            <a:endParaRPr lang="en-GB" dirty="0" smtClean="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Annotation (2007):</a:t>
            </a:r>
          </a:p>
          <a:p>
            <a:pPr marL="742950" lvl="1" indent="-285750">
              <a:buFont typeface="Arial" panose="020B0604020202020204" pitchFamily="34" charset="0"/>
              <a:buChar char="•"/>
            </a:pPr>
            <a:r>
              <a:rPr lang="en-GB" dirty="0" smtClean="0">
                <a:solidFill>
                  <a:schemeClr val="tx1">
                    <a:lumMod val="65000"/>
                    <a:lumOff val="35000"/>
                  </a:schemeClr>
                </a:solidFill>
              </a:rPr>
              <a:t>16,287 genes</a:t>
            </a:r>
          </a:p>
          <a:p>
            <a:pPr marL="1200150" lvl="2" indent="-285750">
              <a:buFont typeface="Arial" panose="020B0604020202020204" pitchFamily="34" charset="0"/>
              <a:buChar char="•"/>
            </a:pPr>
            <a:r>
              <a:rPr lang="en-GB" dirty="0" smtClean="0">
                <a:solidFill>
                  <a:schemeClr val="tx1">
                    <a:lumMod val="65000"/>
                    <a:lumOff val="35000"/>
                  </a:schemeClr>
                </a:solidFill>
              </a:rPr>
              <a:t>16,256 mRNA</a:t>
            </a:r>
          </a:p>
          <a:p>
            <a:pPr marL="1200150" lvl="2" indent="-285750">
              <a:buFont typeface="Arial" panose="020B0604020202020204" pitchFamily="34" charset="0"/>
              <a:buChar char="•"/>
            </a:pPr>
            <a:r>
              <a:rPr lang="en-GB" dirty="0" smtClean="0">
                <a:solidFill>
                  <a:schemeClr val="tx1">
                    <a:lumMod val="65000"/>
                    <a:lumOff val="35000"/>
                  </a:schemeClr>
                </a:solidFill>
              </a:rPr>
              <a:t>5 </a:t>
            </a:r>
            <a:r>
              <a:rPr lang="en-GB" dirty="0" err="1" smtClean="0">
                <a:solidFill>
                  <a:schemeClr val="tx1">
                    <a:lumMod val="65000"/>
                    <a:lumOff val="35000"/>
                  </a:schemeClr>
                </a:solidFill>
              </a:rPr>
              <a:t>rRNA</a:t>
            </a:r>
            <a:endParaRPr lang="en-GB" dirty="0" smtClean="0">
              <a:solidFill>
                <a:schemeClr val="tx1">
                  <a:lumMod val="65000"/>
                  <a:lumOff val="35000"/>
                </a:schemeClr>
              </a:solidFill>
            </a:endParaRPr>
          </a:p>
          <a:p>
            <a:pPr marL="1200150" lvl="2" indent="-285750">
              <a:buFont typeface="Arial" panose="020B0604020202020204" pitchFamily="34" charset="0"/>
              <a:buChar char="•"/>
            </a:pPr>
            <a:r>
              <a:rPr lang="en-GB" dirty="0" smtClean="0">
                <a:solidFill>
                  <a:schemeClr val="tx1">
                    <a:lumMod val="65000"/>
                    <a:lumOff val="35000"/>
                  </a:schemeClr>
                </a:solidFill>
              </a:rPr>
              <a:t>26 </a:t>
            </a:r>
            <a:r>
              <a:rPr lang="en-GB" dirty="0" err="1" smtClean="0">
                <a:solidFill>
                  <a:schemeClr val="tx1">
                    <a:lumMod val="65000"/>
                    <a:lumOff val="35000"/>
                  </a:schemeClr>
                </a:solidFill>
              </a:rPr>
              <a:t>miRNA</a:t>
            </a:r>
            <a:endParaRPr lang="en-GB" dirty="0" smtClean="0">
              <a:solidFill>
                <a:schemeClr val="tx1">
                  <a:lumMod val="65000"/>
                  <a:lumOff val="35000"/>
                </a:schemeClr>
              </a:solidFill>
            </a:endParaRPr>
          </a:p>
          <a:p>
            <a:pPr marL="285750" indent="-285750"/>
            <a:endParaRPr lang="en-GB" dirty="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Male </a:t>
            </a:r>
            <a:r>
              <a:rPr lang="en-GB" dirty="0" smtClean="0">
                <a:solidFill>
                  <a:schemeClr val="tx1">
                    <a:lumMod val="65000"/>
                    <a:lumOff val="35000"/>
                  </a:schemeClr>
                </a:solidFill>
              </a:rPr>
              <a:t>sex chromosome</a:t>
            </a:r>
            <a:endParaRPr lang="en-GB" dirty="0" smtClean="0">
              <a:solidFill>
                <a:schemeClr val="tx1">
                  <a:lumMod val="65000"/>
                  <a:lumOff val="35000"/>
                </a:schemeClr>
              </a:solidFill>
            </a:endParaRPr>
          </a:p>
        </p:txBody>
      </p:sp>
      <p:sp>
        <p:nvSpPr>
          <p:cNvPr id="16" name="ZoneTexte 15"/>
          <p:cNvSpPr txBox="1"/>
          <p:nvPr/>
        </p:nvSpPr>
        <p:spPr>
          <a:xfrm>
            <a:off x="5784913" y="692696"/>
            <a:ext cx="2421048" cy="400110"/>
          </a:xfrm>
          <a:prstGeom prst="rect">
            <a:avLst/>
          </a:prstGeom>
          <a:noFill/>
        </p:spPr>
        <p:txBody>
          <a:bodyPr wrap="square" rtlCol="0">
            <a:spAutoFit/>
          </a:bodyPr>
          <a:lstStyle/>
          <a:p>
            <a:pPr algn="ctr"/>
            <a:r>
              <a:rPr lang="en-GB" sz="2000" b="1" dirty="0" smtClean="0">
                <a:solidFill>
                  <a:schemeClr val="tx1">
                    <a:lumMod val="65000"/>
                    <a:lumOff val="35000"/>
                  </a:schemeClr>
                </a:solidFill>
                <a:latin typeface="+mn-lt"/>
              </a:rPr>
              <a:t>Female</a:t>
            </a:r>
          </a:p>
        </p:txBody>
      </p:sp>
      <p:sp>
        <p:nvSpPr>
          <p:cNvPr id="17" name="Rectangle 16"/>
          <p:cNvSpPr/>
          <p:nvPr/>
        </p:nvSpPr>
        <p:spPr>
          <a:xfrm>
            <a:off x="4846877" y="1198658"/>
            <a:ext cx="2819056" cy="2031325"/>
          </a:xfrm>
          <a:prstGeom prst="rect">
            <a:avLst/>
          </a:prstGeom>
        </p:spPr>
        <p:txBody>
          <a:bodyPr wrap="square">
            <a:spAutoFit/>
          </a:bodyPr>
          <a:lstStyle/>
          <a:p>
            <a:pPr marL="285750" indent="-285750">
              <a:buFont typeface="Arial" panose="020B0604020202020204" pitchFamily="34" charset="0"/>
              <a:buChar char="→"/>
            </a:pPr>
            <a:r>
              <a:rPr lang="en-GB" dirty="0" smtClean="0">
                <a:solidFill>
                  <a:schemeClr val="tx1">
                    <a:lumMod val="65000"/>
                    <a:lumOff val="35000"/>
                  </a:schemeClr>
                </a:solidFill>
              </a:rPr>
              <a:t>Illumina: MP, PE (2010)</a:t>
            </a:r>
          </a:p>
          <a:p>
            <a:pPr marL="285750" indent="-285750">
              <a:buFont typeface="Arial" panose="020B0604020202020204" pitchFamily="34" charset="0"/>
              <a:buChar char="→"/>
            </a:pPr>
            <a:r>
              <a:rPr lang="en-GB" dirty="0" smtClean="0">
                <a:solidFill>
                  <a:schemeClr val="tx1">
                    <a:lumMod val="65000"/>
                    <a:lumOff val="35000"/>
                  </a:schemeClr>
                </a:solidFill>
              </a:rPr>
              <a:t>Roche: 454 SE (2010)</a:t>
            </a:r>
          </a:p>
          <a:p>
            <a:pPr marL="285750" indent="-285750">
              <a:buFont typeface="Arial" panose="020B0604020202020204" pitchFamily="34" charset="0"/>
              <a:buChar char="→"/>
            </a:pPr>
            <a:endParaRPr lang="en-GB" dirty="0">
              <a:solidFill>
                <a:schemeClr val="tx1">
                  <a:lumMod val="65000"/>
                  <a:lumOff val="35000"/>
                </a:schemeClr>
              </a:solidFill>
            </a:endParaRPr>
          </a:p>
          <a:p>
            <a:pPr marL="285750" indent="-285750">
              <a:buFont typeface="Arial" panose="020B0604020202020204" pitchFamily="34" charset="0"/>
              <a:buChar char="→"/>
            </a:pPr>
            <a:r>
              <a:rPr lang="en-GB" dirty="0" smtClean="0">
                <a:solidFill>
                  <a:schemeClr val="tx1">
                    <a:lumMod val="65000"/>
                    <a:lumOff val="35000"/>
                  </a:schemeClr>
                </a:solidFill>
              </a:rPr>
              <a:t>Draft genome (2011)</a:t>
            </a:r>
          </a:p>
          <a:p>
            <a:pPr marL="742950" lvl="1" indent="-285750">
              <a:buFont typeface="Arial" panose="020B0604020202020204" pitchFamily="34" charset="0"/>
              <a:buChar char="•"/>
            </a:pPr>
            <a:r>
              <a:rPr lang="en-GB" dirty="0" smtClean="0">
                <a:solidFill>
                  <a:schemeClr val="tx1">
                    <a:lumMod val="65000"/>
                    <a:lumOff val="35000"/>
                  </a:schemeClr>
                </a:solidFill>
              </a:rPr>
              <a:t>216Mbp</a:t>
            </a:r>
          </a:p>
          <a:p>
            <a:pPr marL="742950" lvl="1" indent="-285750">
              <a:buFont typeface="Arial" panose="020B0604020202020204" pitchFamily="34" charset="0"/>
              <a:buChar char="•"/>
            </a:pPr>
            <a:r>
              <a:rPr lang="en-GB" dirty="0" smtClean="0">
                <a:solidFill>
                  <a:schemeClr val="tx1">
                    <a:lumMod val="65000"/>
                    <a:lumOff val="35000"/>
                  </a:schemeClr>
                </a:solidFill>
              </a:rPr>
              <a:t>15,608 (</a:t>
            </a:r>
            <a:r>
              <a:rPr lang="en-GB" dirty="0">
                <a:solidFill>
                  <a:schemeClr val="tx1">
                    <a:lumMod val="65000"/>
                    <a:lumOff val="35000"/>
                  </a:schemeClr>
                </a:solidFill>
              </a:rPr>
              <a:t>≥ 2 </a:t>
            </a:r>
            <a:r>
              <a:rPr lang="en-GB" dirty="0" smtClean="0">
                <a:solidFill>
                  <a:schemeClr val="tx1">
                    <a:lumMod val="65000"/>
                    <a:lumOff val="35000"/>
                  </a:schemeClr>
                </a:solidFill>
              </a:rPr>
              <a:t>kb)</a:t>
            </a:r>
          </a:p>
          <a:p>
            <a:pPr marL="742950" lvl="1" indent="-285750">
              <a:buFont typeface="Arial" panose="020B0604020202020204" pitchFamily="34" charset="0"/>
              <a:buChar char="•"/>
            </a:pPr>
            <a:endParaRPr lang="en-GB" dirty="0" smtClean="0">
              <a:solidFill>
                <a:schemeClr val="tx1">
                  <a:lumMod val="65000"/>
                  <a:lumOff val="35000"/>
                </a:schemeClr>
              </a:solidFill>
            </a:endParaRPr>
          </a:p>
        </p:txBody>
      </p:sp>
      <p:grpSp>
        <p:nvGrpSpPr>
          <p:cNvPr id="35" name="Groupe 34"/>
          <p:cNvGrpSpPr/>
          <p:nvPr/>
        </p:nvGrpSpPr>
        <p:grpSpPr>
          <a:xfrm>
            <a:off x="7665933" y="1439327"/>
            <a:ext cx="1080055" cy="3357825"/>
            <a:chOff x="2878545" y="7029400"/>
            <a:chExt cx="1080055" cy="2460538"/>
          </a:xfrm>
        </p:grpSpPr>
        <p:grpSp>
          <p:nvGrpSpPr>
            <p:cNvPr id="36" name="Groupe 35"/>
            <p:cNvGrpSpPr/>
            <p:nvPr/>
          </p:nvGrpSpPr>
          <p:grpSpPr>
            <a:xfrm>
              <a:off x="3957518" y="7029400"/>
              <a:ext cx="1082" cy="765321"/>
              <a:chOff x="3957518" y="7029400"/>
              <a:chExt cx="1082" cy="765321"/>
            </a:xfrm>
          </p:grpSpPr>
          <p:cxnSp>
            <p:nvCxnSpPr>
              <p:cNvPr id="68" name="Connecteur droit 67"/>
              <p:cNvCxnSpPr/>
              <p:nvPr/>
            </p:nvCxnSpPr>
            <p:spPr>
              <a:xfrm flipH="1">
                <a:off x="3957518" y="7245424"/>
                <a:ext cx="1082" cy="54929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3958059" y="7029400"/>
                <a:ext cx="0" cy="144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e 36"/>
            <p:cNvGrpSpPr/>
            <p:nvPr/>
          </p:nvGrpSpPr>
          <p:grpSpPr>
            <a:xfrm>
              <a:off x="2878545" y="7029400"/>
              <a:ext cx="0" cy="2460538"/>
              <a:chOff x="2878545" y="7029400"/>
              <a:chExt cx="0" cy="2460538"/>
            </a:xfrm>
          </p:grpSpPr>
          <p:cxnSp>
            <p:nvCxnSpPr>
              <p:cNvPr id="59" name="Connecteur droit 58"/>
              <p:cNvCxnSpPr/>
              <p:nvPr/>
            </p:nvCxnSpPr>
            <p:spPr>
              <a:xfrm>
                <a:off x="2878545" y="7251467"/>
                <a:ext cx="0" cy="324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2878545" y="7029400"/>
                <a:ext cx="0" cy="144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2878545" y="9093938"/>
                <a:ext cx="0" cy="396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2878545" y="7653534"/>
                <a:ext cx="0" cy="216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2878545" y="8133668"/>
                <a:ext cx="0" cy="216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2878545" y="8613802"/>
                <a:ext cx="0" cy="10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2878545" y="8799869"/>
                <a:ext cx="0" cy="216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2878545" y="8427735"/>
                <a:ext cx="0" cy="10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2878545" y="7947601"/>
                <a:ext cx="0" cy="10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e 37"/>
            <p:cNvGrpSpPr/>
            <p:nvPr/>
          </p:nvGrpSpPr>
          <p:grpSpPr>
            <a:xfrm>
              <a:off x="3238203" y="7029400"/>
              <a:ext cx="0" cy="2460538"/>
              <a:chOff x="3244418" y="7029400"/>
              <a:chExt cx="0" cy="2460538"/>
            </a:xfrm>
          </p:grpSpPr>
          <p:cxnSp>
            <p:nvCxnSpPr>
              <p:cNvPr id="50" name="Connecteur droit 49"/>
              <p:cNvCxnSpPr/>
              <p:nvPr/>
            </p:nvCxnSpPr>
            <p:spPr>
              <a:xfrm>
                <a:off x="3244418" y="7029400"/>
                <a:ext cx="0" cy="72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a:off x="3244418" y="7770530"/>
                <a:ext cx="0" cy="23107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3244418" y="9291938"/>
                <a:ext cx="0" cy="19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a:off x="3244418" y="8043668"/>
                <a:ext cx="0" cy="180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3244418" y="7209210"/>
                <a:ext cx="0" cy="46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3244418" y="8286068"/>
                <a:ext cx="0" cy="216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3244418" y="8766202"/>
                <a:ext cx="0" cy="10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3244418" y="8952269"/>
                <a:ext cx="0" cy="216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244418" y="8580135"/>
                <a:ext cx="0" cy="10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9" name="Groupe 38"/>
            <p:cNvGrpSpPr/>
            <p:nvPr/>
          </p:nvGrpSpPr>
          <p:grpSpPr>
            <a:xfrm>
              <a:off x="3597861" y="7029400"/>
              <a:ext cx="0" cy="2460538"/>
              <a:chOff x="3589528" y="7029400"/>
              <a:chExt cx="0" cy="2460538"/>
            </a:xfrm>
          </p:grpSpPr>
          <p:cxnSp>
            <p:nvCxnSpPr>
              <p:cNvPr id="40" name="Connecteur droit 39"/>
              <p:cNvCxnSpPr/>
              <p:nvPr/>
            </p:nvCxnSpPr>
            <p:spPr>
              <a:xfrm>
                <a:off x="3589528" y="7029400"/>
                <a:ext cx="0" cy="28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3589528" y="7608986"/>
                <a:ext cx="0" cy="1512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589528" y="8188572"/>
                <a:ext cx="0" cy="72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589528" y="9057938"/>
                <a:ext cx="0" cy="432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589528" y="8330765"/>
                <a:ext cx="0" cy="1512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3589528" y="8552158"/>
                <a:ext cx="0" cy="1512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589528" y="7387593"/>
                <a:ext cx="0" cy="1512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3589528" y="7830379"/>
                <a:ext cx="0" cy="288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a:off x="3589528" y="8773551"/>
                <a:ext cx="0" cy="72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3589528" y="8915744"/>
                <a:ext cx="0" cy="7200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
        <p:nvSpPr>
          <p:cNvPr id="71" name="Rectangle 70"/>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Assemblies </a:t>
            </a:r>
            <a:r>
              <a:rPr lang="en-US" kern="0" dirty="0"/>
              <a:t>of male and female genomes</a:t>
            </a:r>
          </a:p>
        </p:txBody>
      </p:sp>
      <p:cxnSp>
        <p:nvCxnSpPr>
          <p:cNvPr id="73" name="Connecteur droit 7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576000"/>
            <a:ext cx="526877" cy="43744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p:cNvSpPr/>
          <p:nvPr/>
        </p:nvSpPr>
        <p:spPr>
          <a:xfrm>
            <a:off x="0" y="4950460"/>
            <a:ext cx="526877" cy="19349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ZoneTexte 76"/>
          <p:cNvSpPr txBox="1"/>
          <p:nvPr/>
        </p:nvSpPr>
        <p:spPr>
          <a:xfrm rot="16200000">
            <a:off x="-314383" y="2563175"/>
            <a:ext cx="1132041" cy="400110"/>
          </a:xfrm>
          <a:prstGeom prst="rect">
            <a:avLst/>
          </a:prstGeom>
          <a:noFill/>
        </p:spPr>
        <p:txBody>
          <a:bodyPr wrap="none" rtlCol="0">
            <a:spAutoFit/>
          </a:bodyPr>
          <a:lstStyle/>
          <a:p>
            <a:r>
              <a:rPr lang="en-GB" sz="2000" b="1" dirty="0" smtClean="0">
                <a:solidFill>
                  <a:schemeClr val="tx1">
                    <a:lumMod val="65000"/>
                    <a:lumOff val="35000"/>
                  </a:schemeClr>
                </a:solidFill>
                <a:latin typeface="+mn-lt"/>
              </a:rPr>
              <a:t>Genomic</a:t>
            </a:r>
            <a:endParaRPr lang="en-GB" sz="2000" b="1" dirty="0">
              <a:solidFill>
                <a:schemeClr val="tx1">
                  <a:lumMod val="65000"/>
                  <a:lumOff val="35000"/>
                </a:schemeClr>
              </a:solidFill>
              <a:latin typeface="+mn-lt"/>
            </a:endParaRPr>
          </a:p>
        </p:txBody>
      </p:sp>
      <p:sp>
        <p:nvSpPr>
          <p:cNvPr id="76" name="ZoneTexte 75"/>
          <p:cNvSpPr txBox="1"/>
          <p:nvPr/>
        </p:nvSpPr>
        <p:spPr>
          <a:xfrm rot="16200000">
            <a:off x="-612026" y="5717869"/>
            <a:ext cx="1750929" cy="400110"/>
          </a:xfrm>
          <a:prstGeom prst="rect">
            <a:avLst/>
          </a:prstGeom>
          <a:noFill/>
        </p:spPr>
        <p:txBody>
          <a:bodyPr wrap="none" rtlCol="0">
            <a:spAutoFit/>
          </a:bodyPr>
          <a:lstStyle/>
          <a:p>
            <a:r>
              <a:rPr lang="en-GB" sz="2000" b="1" dirty="0" smtClean="0">
                <a:solidFill>
                  <a:schemeClr val="bg1"/>
                </a:solidFill>
                <a:latin typeface="+mn-lt"/>
              </a:rPr>
              <a:t>Transcriptomic</a:t>
            </a:r>
            <a:endParaRPr lang="en-GB" sz="2000" b="1" dirty="0">
              <a:solidFill>
                <a:schemeClr val="bg1"/>
              </a:solidFill>
              <a:latin typeface="+mn-lt"/>
            </a:endParaRPr>
          </a:p>
        </p:txBody>
      </p:sp>
      <p:sp>
        <p:nvSpPr>
          <p:cNvPr id="79" name="Rectangle 78"/>
          <p:cNvSpPr/>
          <p:nvPr/>
        </p:nvSpPr>
        <p:spPr>
          <a:xfrm>
            <a:off x="526876" y="5733258"/>
            <a:ext cx="3599833" cy="369332"/>
          </a:xfrm>
          <a:prstGeom prst="rect">
            <a:avLst/>
          </a:prstGeom>
        </p:spPr>
        <p:txBody>
          <a:bodyPr wrap="square">
            <a:spAutoFit/>
          </a:bodyPr>
          <a:lstStyle/>
          <a:p>
            <a:pPr marL="285750" indent="-285750">
              <a:buFont typeface="Arial" panose="020B0604020202020204" pitchFamily="34" charset="0"/>
              <a:buChar char="→"/>
            </a:pPr>
            <a:r>
              <a:rPr lang="en-GB" dirty="0" smtClean="0">
                <a:solidFill>
                  <a:schemeClr val="tx1">
                    <a:lumMod val="65000"/>
                    <a:lumOff val="35000"/>
                  </a:schemeClr>
                </a:solidFill>
              </a:rPr>
              <a:t>Illumina: SE (2010)</a:t>
            </a:r>
          </a:p>
        </p:txBody>
      </p:sp>
      <p:sp>
        <p:nvSpPr>
          <p:cNvPr id="80" name="Rectangle 79"/>
          <p:cNvSpPr/>
          <p:nvPr/>
        </p:nvSpPr>
        <p:spPr>
          <a:xfrm>
            <a:off x="4846877" y="5733258"/>
            <a:ext cx="3359084" cy="369332"/>
          </a:xfrm>
          <a:prstGeom prst="rect">
            <a:avLst/>
          </a:prstGeom>
        </p:spPr>
        <p:txBody>
          <a:bodyPr wrap="square">
            <a:spAutoFit/>
          </a:bodyPr>
          <a:lstStyle/>
          <a:p>
            <a:pPr marL="285750" indent="-285750">
              <a:buFont typeface="Arial" panose="020B0604020202020204" pitchFamily="34" charset="0"/>
              <a:buChar char="→"/>
            </a:pPr>
            <a:r>
              <a:rPr lang="en-GB" dirty="0" smtClean="0">
                <a:solidFill>
                  <a:schemeClr val="tx1">
                    <a:lumMod val="65000"/>
                    <a:lumOff val="35000"/>
                  </a:schemeClr>
                </a:solidFill>
              </a:rPr>
              <a:t>Illumina: SE (2010)</a:t>
            </a:r>
          </a:p>
        </p:txBody>
      </p:sp>
      <p:grpSp>
        <p:nvGrpSpPr>
          <p:cNvPr id="82" name="Groupe 81"/>
          <p:cNvGrpSpPr/>
          <p:nvPr/>
        </p:nvGrpSpPr>
        <p:grpSpPr>
          <a:xfrm>
            <a:off x="3302145" y="1153327"/>
            <a:ext cx="1269855" cy="3643825"/>
            <a:chOff x="3347863" y="1153327"/>
            <a:chExt cx="1269855" cy="3643825"/>
          </a:xfrm>
        </p:grpSpPr>
        <p:cxnSp>
          <p:nvCxnSpPr>
            <p:cNvPr id="10" name="Connecteur droit 9"/>
            <p:cNvCxnSpPr/>
            <p:nvPr/>
          </p:nvCxnSpPr>
          <p:spPr>
            <a:xfrm>
              <a:off x="3347863" y="2051419"/>
              <a:ext cx="0" cy="197256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3347863" y="1153328"/>
              <a:ext cx="0" cy="71136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3347863" y="4210713"/>
              <a:ext cx="0" cy="586439"/>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a:off x="3818575" y="1153328"/>
              <a:ext cx="0" cy="88032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a:off x="3818575" y="2250871"/>
              <a:ext cx="0" cy="69306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3818575" y="3644947"/>
              <a:ext cx="0" cy="115220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a:off x="3818575" y="3161159"/>
              <a:ext cx="0" cy="26656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172427" y="1153328"/>
              <a:ext cx="0" cy="63975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4172427" y="1983867"/>
              <a:ext cx="0" cy="63975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4172427" y="2814406"/>
              <a:ext cx="0" cy="115220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4172427" y="4157401"/>
              <a:ext cx="0" cy="63975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flipH="1">
              <a:off x="4617718" y="3262711"/>
              <a:ext cx="0" cy="95837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4617718" y="3512418"/>
              <a:ext cx="0" cy="3096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a:off x="4617718" y="1153327"/>
              <a:ext cx="0" cy="95837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4617718" y="2254999"/>
              <a:ext cx="0" cy="95837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 name="Ellipse 2"/>
          <p:cNvSpPr/>
          <p:nvPr/>
        </p:nvSpPr>
        <p:spPr>
          <a:xfrm>
            <a:off x="4427984" y="3215262"/>
            <a:ext cx="288032" cy="10778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79376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86</a:t>
            </a:fld>
            <a:endParaRPr lang="fr-FR" dirty="0">
              <a:latin typeface="+mn-lt"/>
            </a:endParaRPr>
          </a:p>
        </p:txBody>
      </p:sp>
      <p:grpSp>
        <p:nvGrpSpPr>
          <p:cNvPr id="5" name="Groupe 4"/>
          <p:cNvGrpSpPr/>
          <p:nvPr/>
        </p:nvGrpSpPr>
        <p:grpSpPr>
          <a:xfrm>
            <a:off x="1407331" y="1612958"/>
            <a:ext cx="1417440" cy="447890"/>
            <a:chOff x="1403648" y="1612958"/>
            <a:chExt cx="1417440" cy="447890"/>
          </a:xfrm>
        </p:grpSpPr>
        <p:cxnSp>
          <p:nvCxnSpPr>
            <p:cNvPr id="72" name="Connecteur droit 71"/>
            <p:cNvCxnSpPr/>
            <p:nvPr/>
          </p:nvCxnSpPr>
          <p:spPr>
            <a:xfrm>
              <a:off x="1706380" y="16129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1858780" y="17653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a:off x="2059161"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1739117"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642538" y="179706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1875475" y="1860706"/>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2002796" y="206084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1403648"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167567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2036259" y="17653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2236640"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1490138"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1474495"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a:off x="1546503" y="205268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2169427" y="16129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2516361" y="193418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a:off x="2461048"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Connecteur droit 101"/>
            <p:cNvCxnSpPr/>
            <p:nvPr/>
          </p:nvCxnSpPr>
          <p:spPr>
            <a:xfrm>
              <a:off x="2260667"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5" name="Connecteur droit 104"/>
            <p:cNvCxnSpPr/>
            <p:nvPr/>
          </p:nvCxnSpPr>
          <p:spPr>
            <a:xfrm>
              <a:off x="1939172" y="162074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06" name="Connecteur droit 105"/>
            <p:cNvCxnSpPr/>
            <p:nvPr/>
          </p:nvCxnSpPr>
          <p:spPr>
            <a:xfrm>
              <a:off x="2044643"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a:off x="224502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a:off x="2339860" y="1860706"/>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a:off x="1922239" y="193036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2484677" y="176786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2252283" y="167698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a:off x="2677072" y="180379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2116651" y="1866189"/>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32004" y="1613720"/>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a:off x="2469360"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a:off x="1778025" y="1997445"/>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grpSp>
      <p:sp>
        <p:nvSpPr>
          <p:cNvPr id="140" name="ZoneTexte 139"/>
          <p:cNvSpPr txBox="1"/>
          <p:nvPr/>
        </p:nvSpPr>
        <p:spPr>
          <a:xfrm>
            <a:off x="958680" y="700423"/>
            <a:ext cx="2232248"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1) Transcriptome</a:t>
            </a:r>
            <a:endParaRPr lang="en-GB" b="1" dirty="0">
              <a:solidFill>
                <a:schemeClr val="tx1">
                  <a:lumMod val="65000"/>
                  <a:lumOff val="35000"/>
                </a:schemeClr>
              </a:solidFill>
              <a:latin typeface="+mn-lt"/>
            </a:endParaRPr>
          </a:p>
        </p:txBody>
      </p:sp>
      <p:sp>
        <p:nvSpPr>
          <p:cNvPr id="94" name="Rectangle 93"/>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Female </a:t>
            </a:r>
            <a:r>
              <a:rPr lang="en-US" kern="0" dirty="0"/>
              <a:t>SDR identification</a:t>
            </a:r>
          </a:p>
        </p:txBody>
      </p:sp>
      <p:cxnSp>
        <p:nvCxnSpPr>
          <p:cNvPr id="98" name="Connecteur droit 97"/>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293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87</a:t>
            </a:fld>
            <a:endParaRPr lang="fr-FR" dirty="0">
              <a:latin typeface="+mn-lt"/>
            </a:endParaRPr>
          </a:p>
        </p:txBody>
      </p:sp>
      <p:grpSp>
        <p:nvGrpSpPr>
          <p:cNvPr id="5" name="Groupe 4"/>
          <p:cNvGrpSpPr/>
          <p:nvPr/>
        </p:nvGrpSpPr>
        <p:grpSpPr>
          <a:xfrm>
            <a:off x="1407331" y="1612958"/>
            <a:ext cx="1417440" cy="447890"/>
            <a:chOff x="1403648" y="1612958"/>
            <a:chExt cx="1417440" cy="447890"/>
          </a:xfrm>
        </p:grpSpPr>
        <p:cxnSp>
          <p:nvCxnSpPr>
            <p:cNvPr id="72" name="Connecteur droit 71"/>
            <p:cNvCxnSpPr/>
            <p:nvPr/>
          </p:nvCxnSpPr>
          <p:spPr>
            <a:xfrm>
              <a:off x="1706380" y="16129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1858780" y="17653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a:off x="2059161"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1739117"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642538" y="179706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1875475" y="1860706"/>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2002796" y="206084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1403648"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167567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2036259" y="17653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2236640"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1490138"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1474495"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a:off x="1546503" y="205268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2169427" y="16129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2516361" y="193418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a:off x="2461048"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Connecteur droit 101"/>
            <p:cNvCxnSpPr/>
            <p:nvPr/>
          </p:nvCxnSpPr>
          <p:spPr>
            <a:xfrm>
              <a:off x="2260667"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5" name="Connecteur droit 104"/>
            <p:cNvCxnSpPr/>
            <p:nvPr/>
          </p:nvCxnSpPr>
          <p:spPr>
            <a:xfrm>
              <a:off x="1939172" y="162074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06" name="Connecteur droit 105"/>
            <p:cNvCxnSpPr/>
            <p:nvPr/>
          </p:nvCxnSpPr>
          <p:spPr>
            <a:xfrm>
              <a:off x="2044643"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a:off x="224502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a:off x="2339860" y="1860706"/>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a:off x="1922239" y="193036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2484677" y="176786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2252283" y="167698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a:off x="2677072" y="180379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2116651" y="1866189"/>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32004" y="1613720"/>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a:off x="2469360"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a:off x="1778025" y="1997445"/>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grpSp>
      <p:sp>
        <p:nvSpPr>
          <p:cNvPr id="140" name="ZoneTexte 139"/>
          <p:cNvSpPr txBox="1"/>
          <p:nvPr/>
        </p:nvSpPr>
        <p:spPr>
          <a:xfrm>
            <a:off x="958680" y="700423"/>
            <a:ext cx="2232248"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1) Transcriptome</a:t>
            </a:r>
            <a:endParaRPr lang="en-GB" b="1" dirty="0">
              <a:solidFill>
                <a:schemeClr val="tx1">
                  <a:lumMod val="65000"/>
                  <a:lumOff val="35000"/>
                </a:schemeClr>
              </a:solidFill>
              <a:latin typeface="+mn-lt"/>
            </a:endParaRPr>
          </a:p>
        </p:txBody>
      </p:sp>
      <p:sp>
        <p:nvSpPr>
          <p:cNvPr id="141" name="ZoneTexte 140"/>
          <p:cNvSpPr txBox="1"/>
          <p:nvPr/>
        </p:nvSpPr>
        <p:spPr>
          <a:xfrm>
            <a:off x="1139127" y="3549164"/>
            <a:ext cx="1920705" cy="307777"/>
          </a:xfrm>
          <a:prstGeom prst="rect">
            <a:avLst/>
          </a:prstGeom>
          <a:noFill/>
        </p:spPr>
        <p:txBody>
          <a:bodyPr wrap="square" rtlCol="0">
            <a:spAutoFit/>
          </a:bodyPr>
          <a:lstStyle/>
          <a:p>
            <a:pPr algn="ctr"/>
            <a:r>
              <a:rPr lang="en-GB" sz="1400" i="1" dirty="0" smtClean="0">
                <a:solidFill>
                  <a:schemeClr val="tx1">
                    <a:lumMod val="65000"/>
                    <a:lumOff val="35000"/>
                  </a:schemeClr>
                </a:solidFill>
                <a:latin typeface="+mn-lt"/>
              </a:rPr>
              <a:t>de novo </a:t>
            </a:r>
            <a:r>
              <a:rPr lang="en-GB" sz="1400" dirty="0" smtClean="0">
                <a:solidFill>
                  <a:schemeClr val="tx1">
                    <a:lumMod val="65000"/>
                    <a:lumOff val="35000"/>
                  </a:schemeClr>
                </a:solidFill>
                <a:latin typeface="+mn-lt"/>
              </a:rPr>
              <a:t>assembly</a:t>
            </a:r>
            <a:endParaRPr lang="en-GB" sz="1400" dirty="0">
              <a:solidFill>
                <a:schemeClr val="tx1">
                  <a:lumMod val="65000"/>
                  <a:lumOff val="35000"/>
                </a:schemeClr>
              </a:solidFill>
              <a:latin typeface="+mn-lt"/>
            </a:endParaRPr>
          </a:p>
        </p:txBody>
      </p:sp>
      <p:pic>
        <p:nvPicPr>
          <p:cNvPr id="142"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1968" y="2636046"/>
            <a:ext cx="1268167" cy="836796"/>
          </a:xfrm>
          <a:prstGeom prst="rect">
            <a:avLst/>
          </a:prstGeom>
        </p:spPr>
      </p:pic>
      <p:grpSp>
        <p:nvGrpSpPr>
          <p:cNvPr id="8" name="Groupe 7"/>
          <p:cNvGrpSpPr/>
          <p:nvPr/>
        </p:nvGrpSpPr>
        <p:grpSpPr>
          <a:xfrm>
            <a:off x="1578087" y="4436912"/>
            <a:ext cx="1075928" cy="216224"/>
            <a:chOff x="1461320" y="4436912"/>
            <a:chExt cx="1075928" cy="216224"/>
          </a:xfrm>
        </p:grpSpPr>
        <p:cxnSp>
          <p:nvCxnSpPr>
            <p:cNvPr id="143" name="Connecteur droit 142"/>
            <p:cNvCxnSpPr/>
            <p:nvPr/>
          </p:nvCxnSpPr>
          <p:spPr>
            <a:xfrm>
              <a:off x="1740968" y="4545074"/>
              <a:ext cx="720080" cy="0"/>
            </a:xfrm>
            <a:prstGeom prst="line">
              <a:avLst/>
            </a:prstGeom>
            <a:ln w="254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144" name="Connecteur droit 143"/>
            <p:cNvCxnSpPr/>
            <p:nvPr/>
          </p:nvCxnSpPr>
          <p:spPr>
            <a:xfrm>
              <a:off x="1745160" y="4653136"/>
              <a:ext cx="79208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Connecteur droit 144"/>
            <p:cNvCxnSpPr/>
            <p:nvPr/>
          </p:nvCxnSpPr>
          <p:spPr>
            <a:xfrm>
              <a:off x="1461320" y="4436912"/>
              <a:ext cx="77532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 name="Connecteur droit avec flèche 6"/>
          <p:cNvCxnSpPr/>
          <p:nvPr/>
        </p:nvCxnSpPr>
        <p:spPr>
          <a:xfrm>
            <a:off x="2116051" y="2204864"/>
            <a:ext cx="0" cy="288032"/>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2116051" y="3933056"/>
            <a:ext cx="0" cy="315044"/>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Female </a:t>
            </a:r>
            <a:r>
              <a:rPr lang="en-US" kern="0" dirty="0"/>
              <a:t>SDR identification</a:t>
            </a:r>
          </a:p>
        </p:txBody>
      </p:sp>
      <p:cxnSp>
        <p:nvCxnSpPr>
          <p:cNvPr id="98" name="Connecteur droit 97"/>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0"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3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88</a:t>
            </a:fld>
            <a:endParaRPr lang="fr-FR" dirty="0">
              <a:latin typeface="+mn-lt"/>
            </a:endParaRPr>
          </a:p>
        </p:txBody>
      </p:sp>
      <p:grpSp>
        <p:nvGrpSpPr>
          <p:cNvPr id="5" name="Groupe 4"/>
          <p:cNvGrpSpPr/>
          <p:nvPr/>
        </p:nvGrpSpPr>
        <p:grpSpPr>
          <a:xfrm>
            <a:off x="1407331" y="1612958"/>
            <a:ext cx="1417440" cy="447890"/>
            <a:chOff x="1403648" y="1612958"/>
            <a:chExt cx="1417440" cy="447890"/>
          </a:xfrm>
        </p:grpSpPr>
        <p:cxnSp>
          <p:nvCxnSpPr>
            <p:cNvPr id="72" name="Connecteur droit 71"/>
            <p:cNvCxnSpPr/>
            <p:nvPr/>
          </p:nvCxnSpPr>
          <p:spPr>
            <a:xfrm>
              <a:off x="1706380" y="16129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1858780" y="17653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a:off x="2059161"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1739117"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642538" y="179706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1875475" y="1860706"/>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2002796" y="206084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1403648"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167567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2036259" y="17653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2236640"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1490138"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1474495"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a:off x="1546503" y="205268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2169427" y="16129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2516361" y="193418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a:off x="2461048"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Connecteur droit 101"/>
            <p:cNvCxnSpPr/>
            <p:nvPr/>
          </p:nvCxnSpPr>
          <p:spPr>
            <a:xfrm>
              <a:off x="2260667"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5" name="Connecteur droit 104"/>
            <p:cNvCxnSpPr/>
            <p:nvPr/>
          </p:nvCxnSpPr>
          <p:spPr>
            <a:xfrm>
              <a:off x="1939172" y="162074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06" name="Connecteur droit 105"/>
            <p:cNvCxnSpPr/>
            <p:nvPr/>
          </p:nvCxnSpPr>
          <p:spPr>
            <a:xfrm>
              <a:off x="2044643"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a:off x="224502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a:off x="2339860" y="1860706"/>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a:off x="1922239" y="193036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2484677" y="176786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2252283" y="167698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a:off x="2677072" y="180379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2116651" y="1866189"/>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32004" y="1613720"/>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a:off x="2469360"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a:off x="1778025" y="1997445"/>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grpSp>
      <p:sp>
        <p:nvSpPr>
          <p:cNvPr id="140" name="ZoneTexte 139"/>
          <p:cNvSpPr txBox="1"/>
          <p:nvPr/>
        </p:nvSpPr>
        <p:spPr>
          <a:xfrm>
            <a:off x="958680" y="700423"/>
            <a:ext cx="2232248"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1) Transcriptome</a:t>
            </a:r>
            <a:endParaRPr lang="en-GB" b="1" dirty="0">
              <a:solidFill>
                <a:schemeClr val="tx1">
                  <a:lumMod val="65000"/>
                  <a:lumOff val="35000"/>
                </a:schemeClr>
              </a:solidFill>
              <a:latin typeface="+mn-lt"/>
            </a:endParaRPr>
          </a:p>
        </p:txBody>
      </p:sp>
      <p:sp>
        <p:nvSpPr>
          <p:cNvPr id="141" name="ZoneTexte 140"/>
          <p:cNvSpPr txBox="1"/>
          <p:nvPr/>
        </p:nvSpPr>
        <p:spPr>
          <a:xfrm>
            <a:off x="1139127" y="3549164"/>
            <a:ext cx="1920705" cy="307777"/>
          </a:xfrm>
          <a:prstGeom prst="rect">
            <a:avLst/>
          </a:prstGeom>
          <a:noFill/>
        </p:spPr>
        <p:txBody>
          <a:bodyPr wrap="square" rtlCol="0">
            <a:spAutoFit/>
          </a:bodyPr>
          <a:lstStyle/>
          <a:p>
            <a:pPr algn="ctr"/>
            <a:r>
              <a:rPr lang="en-GB" sz="1400" i="1" dirty="0" smtClean="0">
                <a:solidFill>
                  <a:schemeClr val="tx1">
                    <a:lumMod val="65000"/>
                    <a:lumOff val="35000"/>
                  </a:schemeClr>
                </a:solidFill>
                <a:latin typeface="+mn-lt"/>
              </a:rPr>
              <a:t>de novo </a:t>
            </a:r>
            <a:r>
              <a:rPr lang="en-GB" sz="1400" dirty="0" smtClean="0">
                <a:solidFill>
                  <a:schemeClr val="tx1">
                    <a:lumMod val="65000"/>
                    <a:lumOff val="35000"/>
                  </a:schemeClr>
                </a:solidFill>
                <a:latin typeface="+mn-lt"/>
              </a:rPr>
              <a:t>assembly</a:t>
            </a:r>
            <a:endParaRPr lang="en-GB" sz="1400" dirty="0">
              <a:solidFill>
                <a:schemeClr val="tx1">
                  <a:lumMod val="65000"/>
                  <a:lumOff val="35000"/>
                </a:schemeClr>
              </a:solidFill>
              <a:latin typeface="+mn-lt"/>
            </a:endParaRPr>
          </a:p>
        </p:txBody>
      </p:sp>
      <p:pic>
        <p:nvPicPr>
          <p:cNvPr id="142"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1968" y="2636046"/>
            <a:ext cx="1268167" cy="836796"/>
          </a:xfrm>
          <a:prstGeom prst="rect">
            <a:avLst/>
          </a:prstGeom>
        </p:spPr>
      </p:pic>
      <p:grpSp>
        <p:nvGrpSpPr>
          <p:cNvPr id="8" name="Groupe 7"/>
          <p:cNvGrpSpPr/>
          <p:nvPr/>
        </p:nvGrpSpPr>
        <p:grpSpPr>
          <a:xfrm>
            <a:off x="1578087" y="4436912"/>
            <a:ext cx="1075928" cy="216224"/>
            <a:chOff x="1461320" y="4436912"/>
            <a:chExt cx="1075928" cy="216224"/>
          </a:xfrm>
        </p:grpSpPr>
        <p:cxnSp>
          <p:nvCxnSpPr>
            <p:cNvPr id="143" name="Connecteur droit 142"/>
            <p:cNvCxnSpPr/>
            <p:nvPr/>
          </p:nvCxnSpPr>
          <p:spPr>
            <a:xfrm>
              <a:off x="1740968" y="4545074"/>
              <a:ext cx="720080" cy="0"/>
            </a:xfrm>
            <a:prstGeom prst="line">
              <a:avLst/>
            </a:prstGeom>
            <a:ln w="254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144" name="Connecteur droit 143"/>
            <p:cNvCxnSpPr/>
            <p:nvPr/>
          </p:nvCxnSpPr>
          <p:spPr>
            <a:xfrm>
              <a:off x="1745160" y="4653136"/>
              <a:ext cx="79208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Connecteur droit 144"/>
            <p:cNvCxnSpPr/>
            <p:nvPr/>
          </p:nvCxnSpPr>
          <p:spPr>
            <a:xfrm>
              <a:off x="1461320" y="4436912"/>
              <a:ext cx="77532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2" name="ZoneTexte 151"/>
          <p:cNvSpPr txBox="1"/>
          <p:nvPr/>
        </p:nvSpPr>
        <p:spPr>
          <a:xfrm>
            <a:off x="611560" y="5229200"/>
            <a:ext cx="1080120"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mn-lt"/>
              </a:rPr>
              <a:t>Male genome</a:t>
            </a:r>
            <a:endParaRPr lang="en-GB" sz="1400" dirty="0">
              <a:solidFill>
                <a:schemeClr val="tx1">
                  <a:lumMod val="65000"/>
                  <a:lumOff val="35000"/>
                </a:schemeClr>
              </a:solidFill>
              <a:latin typeface="+mn-lt"/>
            </a:endParaRPr>
          </a:p>
        </p:txBody>
      </p:sp>
      <p:sp>
        <p:nvSpPr>
          <p:cNvPr id="153" name="ZoneTexte 152"/>
          <p:cNvSpPr txBox="1"/>
          <p:nvPr/>
        </p:nvSpPr>
        <p:spPr>
          <a:xfrm>
            <a:off x="2555776" y="5282044"/>
            <a:ext cx="1080120"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mn-lt"/>
              </a:rPr>
              <a:t>Female genome</a:t>
            </a:r>
            <a:endParaRPr lang="en-GB" sz="1400" dirty="0">
              <a:solidFill>
                <a:schemeClr val="tx1">
                  <a:lumMod val="65000"/>
                  <a:lumOff val="35000"/>
                </a:schemeClr>
              </a:solidFill>
              <a:latin typeface="+mn-lt"/>
            </a:endParaRPr>
          </a:p>
        </p:txBody>
      </p:sp>
      <p:pic>
        <p:nvPicPr>
          <p:cNvPr id="154" name="Picture 2" descr="http://www.ncbi.nlm.nih.gov/Class/BLAST/blast1.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47999" y="5422541"/>
            <a:ext cx="936104" cy="238707"/>
          </a:xfrm>
          <a:prstGeom prst="rect">
            <a:avLst/>
          </a:prstGeom>
          <a:noFill/>
          <a:extLst>
            <a:ext uri="{909E8E84-426E-40DD-AFC4-6F175D3DCCD1}">
              <a14:hiddenFill xmlns:a14="http://schemas.microsoft.com/office/drawing/2010/main">
                <a:solidFill>
                  <a:srgbClr val="FFFFFF"/>
                </a:solidFill>
              </a14:hiddenFill>
            </a:ext>
          </a:extLst>
        </p:spPr>
      </p:pic>
      <p:sp>
        <p:nvSpPr>
          <p:cNvPr id="155" name="ZoneTexte 154"/>
          <p:cNvSpPr txBox="1"/>
          <p:nvPr/>
        </p:nvSpPr>
        <p:spPr>
          <a:xfrm>
            <a:off x="1262358" y="6218148"/>
            <a:ext cx="1707386" cy="523220"/>
          </a:xfrm>
          <a:prstGeom prst="rect">
            <a:avLst/>
          </a:prstGeom>
          <a:noFill/>
        </p:spPr>
        <p:txBody>
          <a:bodyPr wrap="square" rtlCol="0">
            <a:spAutoFit/>
          </a:bodyPr>
          <a:lstStyle/>
          <a:p>
            <a:pPr algn="ctr"/>
            <a:r>
              <a:rPr lang="en-GB" sz="1400" b="1" dirty="0" smtClean="0">
                <a:solidFill>
                  <a:schemeClr val="tx1">
                    <a:lumMod val="65000"/>
                    <a:lumOff val="35000"/>
                  </a:schemeClr>
                </a:solidFill>
                <a:latin typeface="+mn-lt"/>
              </a:rPr>
              <a:t>Female super-</a:t>
            </a:r>
            <a:r>
              <a:rPr lang="en-GB" sz="1400" b="1" dirty="0" err="1" smtClean="0">
                <a:solidFill>
                  <a:schemeClr val="tx1">
                    <a:lumMod val="65000"/>
                    <a:lumOff val="35000"/>
                  </a:schemeClr>
                </a:solidFill>
                <a:latin typeface="+mn-lt"/>
              </a:rPr>
              <a:t>contigs</a:t>
            </a:r>
            <a:endParaRPr lang="en-GB" sz="1400" b="1" dirty="0">
              <a:solidFill>
                <a:schemeClr val="tx1">
                  <a:lumMod val="65000"/>
                  <a:lumOff val="35000"/>
                </a:schemeClr>
              </a:solidFill>
              <a:latin typeface="+mn-lt"/>
            </a:endParaRPr>
          </a:p>
        </p:txBody>
      </p:sp>
      <p:cxnSp>
        <p:nvCxnSpPr>
          <p:cNvPr id="7" name="Connecteur droit avec flèche 6"/>
          <p:cNvCxnSpPr/>
          <p:nvPr/>
        </p:nvCxnSpPr>
        <p:spPr>
          <a:xfrm>
            <a:off x="2116051" y="2204864"/>
            <a:ext cx="0" cy="288032"/>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2116051" y="3933056"/>
            <a:ext cx="0" cy="315044"/>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endCxn id="152" idx="0"/>
          </p:cNvCxnSpPr>
          <p:nvPr/>
        </p:nvCxnSpPr>
        <p:spPr>
          <a:xfrm flipH="1">
            <a:off x="1151620" y="4809744"/>
            <a:ext cx="949388" cy="419456"/>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endCxn id="153" idx="0"/>
          </p:cNvCxnSpPr>
          <p:nvPr/>
        </p:nvCxnSpPr>
        <p:spPr>
          <a:xfrm>
            <a:off x="2087152" y="4809744"/>
            <a:ext cx="1008684" cy="472300"/>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54" idx="2"/>
            <a:endCxn id="155" idx="0"/>
          </p:cNvCxnSpPr>
          <p:nvPr/>
        </p:nvCxnSpPr>
        <p:spPr>
          <a:xfrm>
            <a:off x="2116051" y="5661248"/>
            <a:ext cx="0" cy="556900"/>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Female </a:t>
            </a:r>
            <a:r>
              <a:rPr lang="en-US" kern="0" dirty="0"/>
              <a:t>SDR identification</a:t>
            </a:r>
          </a:p>
        </p:txBody>
      </p:sp>
      <p:cxnSp>
        <p:nvCxnSpPr>
          <p:cNvPr id="98" name="Connecteur droit 97"/>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0" name="Picture 3" descr="Z:\Dropbox\Photos\Logo\SBR_logo_blanc.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71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Z:\Dropbox\Alex_thesis\images\ygs.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72609"/>
          <a:stretch/>
        </p:blipFill>
        <p:spPr bwMode="auto">
          <a:xfrm>
            <a:off x="5433119" y="1156941"/>
            <a:ext cx="3107019" cy="1479105"/>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89</a:t>
            </a:fld>
            <a:endParaRPr lang="fr-FR" dirty="0">
              <a:latin typeface="+mn-lt"/>
            </a:endParaRPr>
          </a:p>
        </p:txBody>
      </p:sp>
      <p:sp>
        <p:nvSpPr>
          <p:cNvPr id="140" name="ZoneTexte 139"/>
          <p:cNvSpPr txBox="1"/>
          <p:nvPr/>
        </p:nvSpPr>
        <p:spPr>
          <a:xfrm>
            <a:off x="958680" y="700423"/>
            <a:ext cx="2232248"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1) Transcriptome</a:t>
            </a:r>
            <a:endParaRPr lang="en-GB" b="1" dirty="0">
              <a:solidFill>
                <a:schemeClr val="tx1">
                  <a:lumMod val="65000"/>
                  <a:lumOff val="35000"/>
                </a:schemeClr>
              </a:solidFill>
              <a:latin typeface="+mn-lt"/>
            </a:endParaRPr>
          </a:p>
        </p:txBody>
      </p:sp>
      <p:sp>
        <p:nvSpPr>
          <p:cNvPr id="168" name="ZoneTexte 167"/>
          <p:cNvSpPr txBox="1"/>
          <p:nvPr/>
        </p:nvSpPr>
        <p:spPr>
          <a:xfrm>
            <a:off x="6006138" y="716834"/>
            <a:ext cx="1960984"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2) YGS</a:t>
            </a:r>
            <a:endParaRPr lang="en-GB" b="1" dirty="0">
              <a:solidFill>
                <a:schemeClr val="tx1">
                  <a:lumMod val="65000"/>
                  <a:lumOff val="35000"/>
                </a:schemeClr>
              </a:solidFill>
              <a:latin typeface="+mn-lt"/>
            </a:endParaRPr>
          </a:p>
        </p:txBody>
      </p:sp>
      <p:sp>
        <p:nvSpPr>
          <p:cNvPr id="94" name="Rectangle 93"/>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Female </a:t>
            </a:r>
            <a:r>
              <a:rPr lang="en-US" kern="0" dirty="0"/>
              <a:t>SDR identification</a:t>
            </a:r>
          </a:p>
        </p:txBody>
      </p:sp>
      <p:cxnSp>
        <p:nvCxnSpPr>
          <p:cNvPr id="98" name="Connecteur droit 97"/>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0"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a:xfrm>
            <a:off x="-2604" y="6612592"/>
            <a:ext cx="2742960" cy="246221"/>
          </a:xfrm>
          <a:prstGeom prst="rect">
            <a:avLst/>
          </a:prstGeom>
        </p:spPr>
        <p:txBody>
          <a:bodyPr wrap="square">
            <a:spAutoFit/>
          </a:bodyPr>
          <a:lstStyle/>
          <a:p>
            <a:r>
              <a:rPr lang="en-US" sz="1000" dirty="0" err="1" smtClean="0">
                <a:solidFill>
                  <a:schemeClr val="tx1">
                    <a:lumMod val="50000"/>
                    <a:lumOff val="50000"/>
                  </a:schemeClr>
                </a:solidFill>
              </a:rPr>
              <a:t>Carvalho</a:t>
            </a:r>
            <a:r>
              <a:rPr lang="en-US" sz="1000" dirty="0">
                <a:solidFill>
                  <a:schemeClr val="tx1">
                    <a:lumMod val="50000"/>
                    <a:lumOff val="50000"/>
                  </a:schemeClr>
                </a:solidFill>
              </a:rPr>
              <a:t> </a:t>
            </a:r>
            <a:r>
              <a:rPr lang="en-US" sz="1000" dirty="0" smtClean="0">
                <a:solidFill>
                  <a:schemeClr val="tx1">
                    <a:lumMod val="50000"/>
                    <a:lumOff val="50000"/>
                  </a:schemeClr>
                </a:solidFill>
              </a:rPr>
              <a:t>and Clark. </a:t>
            </a:r>
            <a:r>
              <a:rPr lang="en-US" sz="1000" b="1" i="1" dirty="0">
                <a:solidFill>
                  <a:schemeClr val="tx1">
                    <a:lumMod val="50000"/>
                    <a:lumOff val="50000"/>
                  </a:schemeClr>
                </a:solidFill>
              </a:rPr>
              <a:t>Genome </a:t>
            </a:r>
            <a:r>
              <a:rPr lang="en-US" sz="1000" b="1" i="1" dirty="0" smtClean="0">
                <a:solidFill>
                  <a:schemeClr val="tx1">
                    <a:lumMod val="50000"/>
                    <a:lumOff val="50000"/>
                  </a:schemeClr>
                </a:solidFill>
              </a:rPr>
              <a:t>Res. </a:t>
            </a:r>
            <a:r>
              <a:rPr lang="en-US" sz="1000" dirty="0" smtClean="0">
                <a:solidFill>
                  <a:schemeClr val="tx1">
                    <a:lumMod val="50000"/>
                    <a:lumOff val="50000"/>
                  </a:schemeClr>
                </a:solidFill>
              </a:rPr>
              <a:t>(</a:t>
            </a:r>
            <a:r>
              <a:rPr lang="en-US" sz="1000" dirty="0">
                <a:solidFill>
                  <a:schemeClr val="tx1">
                    <a:lumMod val="50000"/>
                    <a:lumOff val="50000"/>
                  </a:schemeClr>
                </a:solidFill>
              </a:rPr>
              <a:t>2013</a:t>
            </a:r>
            <a:r>
              <a:rPr lang="en-US" sz="1000" dirty="0" smtClean="0">
                <a:solidFill>
                  <a:schemeClr val="tx1">
                    <a:lumMod val="50000"/>
                    <a:lumOff val="50000"/>
                  </a:schemeClr>
                </a:solidFill>
              </a:rPr>
              <a:t>)</a:t>
            </a:r>
            <a:endParaRPr lang="en-GB" sz="1000" dirty="0">
              <a:solidFill>
                <a:schemeClr val="tx1">
                  <a:lumMod val="50000"/>
                  <a:lumOff val="50000"/>
                </a:schemeClr>
              </a:solidFill>
            </a:endParaRPr>
          </a:p>
        </p:txBody>
      </p:sp>
      <p:grpSp>
        <p:nvGrpSpPr>
          <p:cNvPr id="56" name="Groupe 55"/>
          <p:cNvGrpSpPr/>
          <p:nvPr/>
        </p:nvGrpSpPr>
        <p:grpSpPr>
          <a:xfrm>
            <a:off x="1407331" y="1612958"/>
            <a:ext cx="1417440" cy="447890"/>
            <a:chOff x="1403648" y="1612958"/>
            <a:chExt cx="1417440" cy="447890"/>
          </a:xfrm>
        </p:grpSpPr>
        <p:cxnSp>
          <p:nvCxnSpPr>
            <p:cNvPr id="57" name="Connecteur droit 56"/>
            <p:cNvCxnSpPr/>
            <p:nvPr/>
          </p:nvCxnSpPr>
          <p:spPr>
            <a:xfrm>
              <a:off x="1706380" y="16129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1858780" y="17653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2059161"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1739117"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1642538" y="179706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1875475" y="1860706"/>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2002796" y="206084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1403648"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167567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2036259" y="17653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2236640"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1490138"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1474495"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546503" y="205268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a:off x="2169427" y="16129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2516361" y="193418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2461048"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2260667"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1939172" y="162074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2044643"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224502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a:off x="2339860" y="1860706"/>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a:off x="1922239" y="193036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a:off x="2484677" y="176786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04" name="Connecteur droit 103"/>
            <p:cNvCxnSpPr/>
            <p:nvPr/>
          </p:nvCxnSpPr>
          <p:spPr>
            <a:xfrm>
              <a:off x="2252283" y="167698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a:off x="2677072" y="180379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a:off x="2116651" y="1866189"/>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2532004" y="1613720"/>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a:off x="2469360"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2" name="Connecteur droit 111"/>
            <p:cNvCxnSpPr/>
            <p:nvPr/>
          </p:nvCxnSpPr>
          <p:spPr>
            <a:xfrm>
              <a:off x="1778025" y="1997445"/>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grpSp>
      <p:sp>
        <p:nvSpPr>
          <p:cNvPr id="113" name="ZoneTexte 112"/>
          <p:cNvSpPr txBox="1"/>
          <p:nvPr/>
        </p:nvSpPr>
        <p:spPr>
          <a:xfrm>
            <a:off x="1139127" y="3549164"/>
            <a:ext cx="1920705" cy="307777"/>
          </a:xfrm>
          <a:prstGeom prst="rect">
            <a:avLst/>
          </a:prstGeom>
          <a:noFill/>
        </p:spPr>
        <p:txBody>
          <a:bodyPr wrap="square" rtlCol="0">
            <a:spAutoFit/>
          </a:bodyPr>
          <a:lstStyle/>
          <a:p>
            <a:pPr algn="ctr"/>
            <a:r>
              <a:rPr lang="en-GB" sz="1400" i="1" dirty="0" smtClean="0">
                <a:solidFill>
                  <a:schemeClr val="tx1">
                    <a:lumMod val="65000"/>
                    <a:lumOff val="35000"/>
                  </a:schemeClr>
                </a:solidFill>
                <a:latin typeface="+mn-lt"/>
              </a:rPr>
              <a:t>de novo </a:t>
            </a:r>
            <a:r>
              <a:rPr lang="en-GB" sz="1400" dirty="0" smtClean="0">
                <a:solidFill>
                  <a:schemeClr val="tx1">
                    <a:lumMod val="65000"/>
                    <a:lumOff val="35000"/>
                  </a:schemeClr>
                </a:solidFill>
                <a:latin typeface="+mn-lt"/>
              </a:rPr>
              <a:t>assembly</a:t>
            </a:r>
            <a:endParaRPr lang="en-GB" sz="1400" dirty="0">
              <a:solidFill>
                <a:schemeClr val="tx1">
                  <a:lumMod val="65000"/>
                  <a:lumOff val="35000"/>
                </a:schemeClr>
              </a:solidFill>
              <a:latin typeface="+mn-lt"/>
            </a:endParaRPr>
          </a:p>
        </p:txBody>
      </p:sp>
      <p:pic>
        <p:nvPicPr>
          <p:cNvPr id="115" name="Picture 1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81968" y="2636046"/>
            <a:ext cx="1268167" cy="836796"/>
          </a:xfrm>
          <a:prstGeom prst="rect">
            <a:avLst/>
          </a:prstGeom>
        </p:spPr>
      </p:pic>
      <p:grpSp>
        <p:nvGrpSpPr>
          <p:cNvPr id="116" name="Groupe 115"/>
          <p:cNvGrpSpPr/>
          <p:nvPr/>
        </p:nvGrpSpPr>
        <p:grpSpPr>
          <a:xfrm>
            <a:off x="1578087" y="4436912"/>
            <a:ext cx="1075928" cy="216224"/>
            <a:chOff x="1461320" y="4436912"/>
            <a:chExt cx="1075928" cy="216224"/>
          </a:xfrm>
        </p:grpSpPr>
        <p:cxnSp>
          <p:nvCxnSpPr>
            <p:cNvPr id="118" name="Connecteur droit 117"/>
            <p:cNvCxnSpPr/>
            <p:nvPr/>
          </p:nvCxnSpPr>
          <p:spPr>
            <a:xfrm>
              <a:off x="1740968" y="4545074"/>
              <a:ext cx="720080" cy="0"/>
            </a:xfrm>
            <a:prstGeom prst="line">
              <a:avLst/>
            </a:prstGeom>
            <a:ln w="254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119" name="Connecteur droit 118"/>
            <p:cNvCxnSpPr/>
            <p:nvPr/>
          </p:nvCxnSpPr>
          <p:spPr>
            <a:xfrm>
              <a:off x="1745160" y="4653136"/>
              <a:ext cx="79208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a:off x="1461320" y="4436912"/>
              <a:ext cx="77532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ZoneTexte 124"/>
          <p:cNvSpPr txBox="1"/>
          <p:nvPr/>
        </p:nvSpPr>
        <p:spPr>
          <a:xfrm>
            <a:off x="611560" y="5229200"/>
            <a:ext cx="1080120"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mn-lt"/>
              </a:rPr>
              <a:t>Male genome</a:t>
            </a:r>
            <a:endParaRPr lang="en-GB" sz="1400" dirty="0">
              <a:solidFill>
                <a:schemeClr val="tx1">
                  <a:lumMod val="65000"/>
                  <a:lumOff val="35000"/>
                </a:schemeClr>
              </a:solidFill>
              <a:latin typeface="+mn-lt"/>
            </a:endParaRPr>
          </a:p>
        </p:txBody>
      </p:sp>
      <p:sp>
        <p:nvSpPr>
          <p:cNvPr id="127" name="ZoneTexte 126"/>
          <p:cNvSpPr txBox="1"/>
          <p:nvPr/>
        </p:nvSpPr>
        <p:spPr>
          <a:xfrm>
            <a:off x="2555776" y="5282044"/>
            <a:ext cx="1080120"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mn-lt"/>
              </a:rPr>
              <a:t>Female genome</a:t>
            </a:r>
            <a:endParaRPr lang="en-GB" sz="1400" dirty="0">
              <a:solidFill>
                <a:schemeClr val="tx1">
                  <a:lumMod val="65000"/>
                  <a:lumOff val="35000"/>
                </a:schemeClr>
              </a:solidFill>
              <a:latin typeface="+mn-lt"/>
            </a:endParaRPr>
          </a:p>
        </p:txBody>
      </p:sp>
      <p:pic>
        <p:nvPicPr>
          <p:cNvPr id="128" name="Picture 2" descr="http://www.ncbi.nlm.nih.gov/Class/BLAST/blast1.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47999" y="5422541"/>
            <a:ext cx="936104" cy="238707"/>
          </a:xfrm>
          <a:prstGeom prst="rect">
            <a:avLst/>
          </a:prstGeom>
          <a:noFill/>
          <a:extLst>
            <a:ext uri="{909E8E84-426E-40DD-AFC4-6F175D3DCCD1}">
              <a14:hiddenFill xmlns:a14="http://schemas.microsoft.com/office/drawing/2010/main">
                <a:solidFill>
                  <a:srgbClr val="FFFFFF"/>
                </a:solidFill>
              </a14:hiddenFill>
            </a:ext>
          </a:extLst>
        </p:spPr>
      </p:pic>
      <p:sp>
        <p:nvSpPr>
          <p:cNvPr id="129" name="ZoneTexte 128"/>
          <p:cNvSpPr txBox="1"/>
          <p:nvPr/>
        </p:nvSpPr>
        <p:spPr>
          <a:xfrm>
            <a:off x="1262358" y="6218148"/>
            <a:ext cx="1707386" cy="523220"/>
          </a:xfrm>
          <a:prstGeom prst="rect">
            <a:avLst/>
          </a:prstGeom>
          <a:noFill/>
        </p:spPr>
        <p:txBody>
          <a:bodyPr wrap="square" rtlCol="0">
            <a:spAutoFit/>
          </a:bodyPr>
          <a:lstStyle/>
          <a:p>
            <a:pPr algn="ctr"/>
            <a:r>
              <a:rPr lang="en-GB" sz="1400" b="1" dirty="0" smtClean="0">
                <a:solidFill>
                  <a:schemeClr val="tx1">
                    <a:lumMod val="65000"/>
                    <a:lumOff val="35000"/>
                  </a:schemeClr>
                </a:solidFill>
                <a:latin typeface="+mn-lt"/>
              </a:rPr>
              <a:t>Female super-</a:t>
            </a:r>
            <a:r>
              <a:rPr lang="en-GB" sz="1400" b="1" dirty="0" err="1" smtClean="0">
                <a:solidFill>
                  <a:schemeClr val="tx1">
                    <a:lumMod val="65000"/>
                    <a:lumOff val="35000"/>
                  </a:schemeClr>
                </a:solidFill>
                <a:latin typeface="+mn-lt"/>
              </a:rPr>
              <a:t>contigs</a:t>
            </a:r>
            <a:endParaRPr lang="en-GB" sz="1400" b="1" dirty="0">
              <a:solidFill>
                <a:schemeClr val="tx1">
                  <a:lumMod val="65000"/>
                  <a:lumOff val="35000"/>
                </a:schemeClr>
              </a:solidFill>
              <a:latin typeface="+mn-lt"/>
            </a:endParaRPr>
          </a:p>
        </p:txBody>
      </p:sp>
      <p:cxnSp>
        <p:nvCxnSpPr>
          <p:cNvPr id="131" name="Connecteur droit avec flèche 130"/>
          <p:cNvCxnSpPr/>
          <p:nvPr/>
        </p:nvCxnSpPr>
        <p:spPr>
          <a:xfrm>
            <a:off x="2116051" y="2204864"/>
            <a:ext cx="0" cy="288032"/>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2116051" y="3933056"/>
            <a:ext cx="0" cy="315044"/>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Connecteur droit avec flèche 132"/>
          <p:cNvCxnSpPr>
            <a:endCxn id="125" idx="0"/>
          </p:cNvCxnSpPr>
          <p:nvPr/>
        </p:nvCxnSpPr>
        <p:spPr>
          <a:xfrm flipH="1">
            <a:off x="1151620" y="4809744"/>
            <a:ext cx="949388" cy="419456"/>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p:cNvCxnSpPr>
            <a:endCxn id="127" idx="0"/>
          </p:cNvCxnSpPr>
          <p:nvPr/>
        </p:nvCxnSpPr>
        <p:spPr>
          <a:xfrm>
            <a:off x="2087152" y="4809744"/>
            <a:ext cx="1008684" cy="472300"/>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p:cNvCxnSpPr>
            <a:stCxn id="128" idx="2"/>
            <a:endCxn id="129" idx="0"/>
          </p:cNvCxnSpPr>
          <p:nvPr/>
        </p:nvCxnSpPr>
        <p:spPr>
          <a:xfrm>
            <a:off x="2116051" y="5661248"/>
            <a:ext cx="0" cy="556900"/>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46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9</a:t>
            </a:fld>
            <a:endParaRPr lang="fr-FR">
              <a:latin typeface="+mn-lt"/>
            </a:endParaRPr>
          </a:p>
        </p:txBody>
      </p:sp>
      <p:sp>
        <p:nvSpPr>
          <p:cNvPr id="4" name="Rectangle 3"/>
          <p:cNvSpPr/>
          <p:nvPr/>
        </p:nvSpPr>
        <p:spPr>
          <a:xfrm>
            <a:off x="300706" y="861675"/>
            <a:ext cx="7151613" cy="5447645"/>
          </a:xfrm>
          <a:prstGeom prst="rect">
            <a:avLst/>
          </a:prstGeom>
        </p:spPr>
        <p:txBody>
          <a:bodyPr wrap="square">
            <a:spAutoFit/>
          </a:bodyPr>
          <a:lstStyle/>
          <a:p>
            <a:r>
              <a:rPr lang="en-GB" sz="2000" dirty="0">
                <a:solidFill>
                  <a:schemeClr val="tx1">
                    <a:lumMod val="65000"/>
                    <a:lumOff val="35000"/>
                  </a:schemeClr>
                </a:solidFill>
              </a:rPr>
              <a:t>Y</a:t>
            </a:r>
            <a:r>
              <a:rPr lang="en-GB" sz="2000" dirty="0" smtClean="0">
                <a:solidFill>
                  <a:schemeClr val="tx1">
                    <a:lumMod val="65000"/>
                    <a:lumOff val="35000"/>
                  </a:schemeClr>
                </a:solidFill>
                <a:latin typeface="+mn-lt"/>
              </a:rPr>
              <a:t> </a:t>
            </a:r>
            <a:r>
              <a:rPr lang="en-GB" sz="2000" dirty="0" smtClean="0">
                <a:solidFill>
                  <a:schemeClr val="tx1">
                    <a:lumMod val="65000"/>
                    <a:lumOff val="35000"/>
                  </a:schemeClr>
                </a:solidFill>
                <a:latin typeface="+mn-lt"/>
              </a:rPr>
              <a:t>evolution: </a:t>
            </a:r>
          </a:p>
          <a:p>
            <a:pPr marL="742950" lvl="1" indent="-285750" eaLnBrk="0" hangingPunct="0">
              <a:spcBef>
                <a:spcPct val="20000"/>
              </a:spcBef>
              <a:buFont typeface="Arial" panose="020B0604020202020204" pitchFamily="34" charset="0"/>
              <a:buChar char="–"/>
            </a:pPr>
            <a:r>
              <a:rPr lang="en-GB" dirty="0">
                <a:solidFill>
                  <a:schemeClr val="tx1">
                    <a:lumMod val="65000"/>
                    <a:lumOff val="35000"/>
                  </a:schemeClr>
                </a:solidFill>
                <a:latin typeface="+mn-lt"/>
              </a:rPr>
              <a:t>integration of sexual antagonist genes into the SDR </a:t>
            </a:r>
            <a:r>
              <a:rPr lang="en-GB" dirty="0" smtClean="0">
                <a:solidFill>
                  <a:schemeClr val="tx1">
                    <a:lumMod val="65000"/>
                    <a:lumOff val="35000"/>
                  </a:schemeClr>
                </a:solidFill>
                <a:latin typeface="+mn-lt"/>
              </a:rPr>
              <a:t>by recombination suppression: </a:t>
            </a:r>
            <a:r>
              <a:rPr lang="en-GB" dirty="0" smtClean="0">
                <a:solidFill>
                  <a:schemeClr val="tx1">
                    <a:lumMod val="65000"/>
                    <a:lumOff val="35000"/>
                  </a:schemeClr>
                </a:solidFill>
                <a:latin typeface="+mn-lt"/>
              </a:rPr>
              <a:t>PAR relative </a:t>
            </a:r>
            <a:r>
              <a:rPr lang="en-GB" dirty="0" smtClean="0">
                <a:solidFill>
                  <a:schemeClr val="tx1">
                    <a:lumMod val="65000"/>
                    <a:lumOff val="35000"/>
                  </a:schemeClr>
                </a:solidFill>
                <a:latin typeface="+mn-lt"/>
              </a:rPr>
              <a:t>size </a:t>
            </a:r>
            <a:r>
              <a:rPr lang="en-GB" dirty="0" smtClean="0">
                <a:solidFill>
                  <a:schemeClr val="tx1">
                    <a:lumMod val="65000"/>
                    <a:lumOff val="35000"/>
                  </a:schemeClr>
                </a:solidFill>
                <a:latin typeface="Calibri"/>
              </a:rPr>
              <a:t>↘ and SDR relative </a:t>
            </a:r>
            <a:r>
              <a:rPr lang="en-GB" dirty="0">
                <a:solidFill>
                  <a:schemeClr val="tx1">
                    <a:lumMod val="65000"/>
                    <a:lumOff val="35000"/>
                  </a:schemeClr>
                </a:solidFill>
              </a:rPr>
              <a:t>size </a:t>
            </a:r>
            <a:r>
              <a:rPr lang="en-GB" dirty="0" smtClean="0">
                <a:solidFill>
                  <a:schemeClr val="tx1">
                    <a:lumMod val="65000"/>
                    <a:lumOff val="35000"/>
                  </a:schemeClr>
                </a:solidFill>
              </a:rPr>
              <a:t>↗</a:t>
            </a:r>
          </a:p>
          <a:p>
            <a:pPr marL="742950" lvl="1" indent="-285750" eaLnBrk="0" hangingPunct="0">
              <a:spcBef>
                <a:spcPct val="20000"/>
              </a:spcBef>
              <a:buFont typeface="Arial" panose="020B0604020202020204" pitchFamily="34" charset="0"/>
              <a:buChar char="–"/>
            </a:pPr>
            <a:endParaRPr lang="en-GB" dirty="0">
              <a:solidFill>
                <a:schemeClr val="tx1">
                  <a:lumMod val="65000"/>
                  <a:lumOff val="35000"/>
                </a:schemeClr>
              </a:solidFill>
              <a:latin typeface="Calibri"/>
            </a:endParaRPr>
          </a:p>
          <a:p>
            <a:r>
              <a:rPr lang="en-US" sz="2000" dirty="0">
                <a:solidFill>
                  <a:schemeClr val="tx1">
                    <a:lumMod val="65000"/>
                    <a:lumOff val="35000"/>
                  </a:schemeClr>
                </a:solidFill>
              </a:rPr>
              <a:t>Maintenance of the PAR?</a:t>
            </a:r>
          </a:p>
          <a:p>
            <a:pPr marL="742950" lvl="1" indent="-285750" eaLnBrk="0" hangingPunct="0">
              <a:spcBef>
                <a:spcPct val="20000"/>
              </a:spcBef>
              <a:buFont typeface="Arial" panose="020B0604020202020204" pitchFamily="34" charset="0"/>
              <a:buChar char="–"/>
            </a:pPr>
            <a:r>
              <a:rPr lang="en-US" dirty="0">
                <a:solidFill>
                  <a:schemeClr val="tx1">
                    <a:lumMod val="65000"/>
                    <a:lumOff val="35000"/>
                  </a:schemeClr>
                </a:solidFill>
              </a:rPr>
              <a:t>For correct chromosome segregation</a:t>
            </a:r>
          </a:p>
          <a:p>
            <a:pPr marL="742950" lvl="1" indent="-285750" eaLnBrk="0" hangingPunct="0">
              <a:spcBef>
                <a:spcPct val="20000"/>
              </a:spcBef>
              <a:buFont typeface="Arial" panose="020B0604020202020204" pitchFamily="34" charset="0"/>
              <a:buChar char="–"/>
            </a:pPr>
            <a:r>
              <a:rPr lang="en-US" dirty="0">
                <a:solidFill>
                  <a:schemeClr val="tx1">
                    <a:lumMod val="65000"/>
                    <a:lumOff val="35000"/>
                  </a:schemeClr>
                </a:solidFill>
              </a:rPr>
              <a:t>Translocation of regions with sex beneficial genes</a:t>
            </a:r>
          </a:p>
          <a:p>
            <a:pPr marL="742950" lvl="1" indent="-285750" eaLnBrk="0" hangingPunct="0">
              <a:spcBef>
                <a:spcPct val="20000"/>
              </a:spcBef>
              <a:buFont typeface="Arial" panose="020B0604020202020204" pitchFamily="34" charset="0"/>
              <a:buChar char="–"/>
            </a:pPr>
            <a:r>
              <a:rPr lang="en-US" dirty="0">
                <a:solidFill>
                  <a:schemeClr val="tx1">
                    <a:lumMod val="65000"/>
                    <a:lumOff val="35000"/>
                  </a:schemeClr>
                </a:solidFill>
              </a:rPr>
              <a:t>Differential gene </a:t>
            </a:r>
            <a:r>
              <a:rPr lang="en-US" dirty="0" smtClean="0">
                <a:solidFill>
                  <a:schemeClr val="tx1">
                    <a:lumMod val="65000"/>
                    <a:lumOff val="35000"/>
                  </a:schemeClr>
                </a:solidFill>
              </a:rPr>
              <a:t>expression</a:t>
            </a:r>
          </a:p>
          <a:p>
            <a:pPr eaLnBrk="0" hangingPunct="0">
              <a:spcBef>
                <a:spcPct val="20000"/>
              </a:spcBef>
            </a:pPr>
            <a:endParaRPr lang="en-US" dirty="0">
              <a:solidFill>
                <a:schemeClr val="tx1">
                  <a:lumMod val="65000"/>
                  <a:lumOff val="35000"/>
                </a:schemeClr>
              </a:solidFill>
            </a:endParaRPr>
          </a:p>
          <a:p>
            <a:r>
              <a:rPr lang="en-GB" sz="2000" dirty="0">
                <a:solidFill>
                  <a:schemeClr val="tx1">
                    <a:lumMod val="65000"/>
                    <a:lumOff val="35000"/>
                  </a:schemeClr>
                </a:solidFill>
              </a:rPr>
              <a:t>SDR evolution: </a:t>
            </a:r>
          </a:p>
          <a:p>
            <a:pPr marL="742950" lvl="1" indent="-285750" eaLnBrk="0" hangingPunct="0">
              <a:spcBef>
                <a:spcPct val="20000"/>
              </a:spcBef>
              <a:buFont typeface="Arial" panose="020B0604020202020204" pitchFamily="34" charset="0"/>
              <a:buChar char="–"/>
            </a:pPr>
            <a:r>
              <a:rPr lang="en-GB" dirty="0">
                <a:solidFill>
                  <a:schemeClr val="tx1">
                    <a:lumMod val="65000"/>
                    <a:lumOff val="35000"/>
                  </a:schemeClr>
                </a:solidFill>
              </a:rPr>
              <a:t>Accumulation of deleterious mutations and transposable elements, </a:t>
            </a:r>
            <a:r>
              <a:rPr lang="en-GB" dirty="0" err="1">
                <a:solidFill>
                  <a:schemeClr val="tx1">
                    <a:lumMod val="65000"/>
                    <a:lumOff val="35000"/>
                  </a:schemeClr>
                </a:solidFill>
              </a:rPr>
              <a:t>pseudogenization</a:t>
            </a:r>
            <a:r>
              <a:rPr lang="en-GB" dirty="0">
                <a:solidFill>
                  <a:schemeClr val="tx1">
                    <a:lumMod val="65000"/>
                    <a:lumOff val="35000"/>
                  </a:schemeClr>
                </a:solidFill>
              </a:rPr>
              <a:t> and gene loss</a:t>
            </a:r>
          </a:p>
          <a:p>
            <a:pPr marL="742950" lvl="1" indent="-285750" eaLnBrk="0" hangingPunct="0">
              <a:spcBef>
                <a:spcPct val="20000"/>
              </a:spcBef>
              <a:buFont typeface="Arial" panose="020B0604020202020204" pitchFamily="34" charset="0"/>
              <a:buChar char="–"/>
            </a:pPr>
            <a:r>
              <a:rPr lang="en-GB" dirty="0">
                <a:solidFill>
                  <a:schemeClr val="tx1">
                    <a:lumMod val="65000"/>
                    <a:lumOff val="35000"/>
                  </a:schemeClr>
                </a:solidFill>
              </a:rPr>
              <a:t>Genes evolve faster than PAR and autosomal </a:t>
            </a:r>
            <a:r>
              <a:rPr lang="en-GB" dirty="0" smtClean="0">
                <a:solidFill>
                  <a:schemeClr val="tx1">
                    <a:lumMod val="65000"/>
                    <a:lumOff val="35000"/>
                  </a:schemeClr>
                </a:solidFill>
              </a:rPr>
              <a:t>genes</a:t>
            </a:r>
            <a:endParaRPr lang="en-GB" dirty="0">
              <a:solidFill>
                <a:schemeClr val="tx1">
                  <a:lumMod val="65000"/>
                  <a:lumOff val="35000"/>
                </a:schemeClr>
              </a:solidFill>
            </a:endParaRPr>
          </a:p>
          <a:p>
            <a:pPr eaLnBrk="0" hangingPunct="0">
              <a:spcBef>
                <a:spcPct val="20000"/>
              </a:spcBef>
            </a:pPr>
            <a:endParaRPr lang="en-GB" dirty="0">
              <a:solidFill>
                <a:schemeClr val="tx1">
                  <a:lumMod val="65000"/>
                  <a:lumOff val="35000"/>
                </a:schemeClr>
              </a:solidFill>
            </a:endParaRPr>
          </a:p>
          <a:p>
            <a:pPr eaLnBrk="0" hangingPunct="0">
              <a:spcBef>
                <a:spcPct val="20000"/>
              </a:spcBef>
            </a:pPr>
            <a:r>
              <a:rPr lang="en-GB" dirty="0">
                <a:solidFill>
                  <a:schemeClr val="tx1">
                    <a:lumMod val="65000"/>
                    <a:lumOff val="35000"/>
                  </a:schemeClr>
                </a:solidFill>
              </a:rPr>
              <a:t>In Therians (a sub-class of mammals), male SDR genes are specialised in spermatogenesis and sexual development </a:t>
            </a:r>
            <a:r>
              <a:rPr lang="en-GB" dirty="0" smtClean="0">
                <a:solidFill>
                  <a:schemeClr val="tx1">
                    <a:lumMod val="65000"/>
                    <a:lumOff val="35000"/>
                  </a:schemeClr>
                </a:solidFill>
              </a:rPr>
              <a:t>functions</a:t>
            </a:r>
            <a:endParaRPr lang="en-GB" dirty="0">
              <a:solidFill>
                <a:schemeClr val="tx1">
                  <a:lumMod val="65000"/>
                  <a:lumOff val="35000"/>
                </a:schemeClr>
              </a:solidFill>
            </a:endParaRPr>
          </a:p>
        </p:txBody>
      </p:sp>
      <p:sp>
        <p:nvSpPr>
          <p:cNvPr id="9" name="Rectangle 8"/>
          <p:cNvSpPr/>
          <p:nvPr/>
        </p:nvSpPr>
        <p:spPr>
          <a:xfrm>
            <a:off x="-5605" y="6593375"/>
            <a:ext cx="6276925" cy="261610"/>
          </a:xfrm>
          <a:prstGeom prst="rect">
            <a:avLst/>
          </a:prstGeom>
        </p:spPr>
        <p:txBody>
          <a:bodyPr wrap="square">
            <a:spAutoFit/>
          </a:bodyPr>
          <a:lstStyle/>
          <a:p>
            <a:r>
              <a:rPr lang="en-US" sz="1100" dirty="0" err="1" smtClean="0">
                <a:solidFill>
                  <a:schemeClr val="tx1">
                    <a:lumMod val="65000"/>
                    <a:lumOff val="35000"/>
                  </a:schemeClr>
                </a:solidFill>
                <a:latin typeface="+mn-lt"/>
              </a:rPr>
              <a:t>Lacefield</a:t>
            </a:r>
            <a:r>
              <a:rPr lang="en-US" sz="1100" dirty="0" smtClean="0">
                <a:solidFill>
                  <a:schemeClr val="tx1">
                    <a:lumMod val="65000"/>
                    <a:lumOff val="35000"/>
                  </a:schemeClr>
                </a:solidFill>
                <a:latin typeface="+mn-lt"/>
              </a:rPr>
              <a:t> and Murray </a:t>
            </a:r>
            <a:r>
              <a:rPr lang="en-US" sz="1100" b="1" i="1" dirty="0" smtClean="0">
                <a:solidFill>
                  <a:schemeClr val="tx1">
                    <a:lumMod val="65000"/>
                    <a:lumOff val="35000"/>
                  </a:schemeClr>
                </a:solidFill>
                <a:latin typeface="+mn-lt"/>
              </a:rPr>
              <a:t>Nature. </a:t>
            </a:r>
            <a:r>
              <a:rPr lang="en-US" sz="1100" dirty="0" smtClean="0">
                <a:solidFill>
                  <a:schemeClr val="tx1">
                    <a:lumMod val="65000"/>
                    <a:lumOff val="35000"/>
                  </a:schemeClr>
                </a:solidFill>
                <a:latin typeface="+mn-lt"/>
              </a:rPr>
              <a:t>(2005)</a:t>
            </a:r>
            <a:endParaRPr lang="en-GB" sz="1100" b="1" i="1" dirty="0">
              <a:solidFill>
                <a:schemeClr val="tx1">
                  <a:lumMod val="65000"/>
                  <a:lumOff val="35000"/>
                </a:schemeClr>
              </a:solidFill>
              <a:latin typeface="+mn-lt"/>
            </a:endParaRPr>
          </a:p>
        </p:txBody>
      </p:sp>
      <p:sp>
        <p:nvSpPr>
          <p:cNvPr id="11" name="Rectangle 10"/>
          <p:cNvSpPr/>
          <p:nvPr/>
        </p:nvSpPr>
        <p:spPr>
          <a:xfrm>
            <a:off x="0" y="0"/>
            <a:ext cx="9144000" cy="57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a:t>Sex chromosome structure</a:t>
            </a:r>
          </a:p>
        </p:txBody>
      </p:sp>
      <p:cxnSp>
        <p:nvCxnSpPr>
          <p:cNvPr id="13" name="Connecteur droit 1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7705281" y="1728000"/>
            <a:ext cx="335348" cy="461665"/>
          </a:xfrm>
          <a:prstGeom prst="rect">
            <a:avLst/>
          </a:prstGeom>
          <a:noFill/>
        </p:spPr>
        <p:txBody>
          <a:bodyPr wrap="none" rtlCol="0">
            <a:spAutoFit/>
          </a:bodyPr>
          <a:lstStyle/>
          <a:p>
            <a:pPr algn="ctr"/>
            <a:r>
              <a:rPr lang="en-GB" sz="2400" dirty="0" smtClean="0">
                <a:solidFill>
                  <a:schemeClr val="tx1">
                    <a:lumMod val="65000"/>
                    <a:lumOff val="35000"/>
                  </a:schemeClr>
                </a:solidFill>
                <a:latin typeface="+mn-lt"/>
              </a:rPr>
              <a:t>Y</a:t>
            </a:r>
            <a:endParaRPr lang="en-GB" sz="2400" dirty="0">
              <a:solidFill>
                <a:schemeClr val="tx1">
                  <a:lumMod val="65000"/>
                  <a:lumOff val="35000"/>
                </a:schemeClr>
              </a:solidFill>
              <a:latin typeface="+mn-lt"/>
            </a:endParaRPr>
          </a:p>
        </p:txBody>
      </p:sp>
      <p:pic>
        <p:nvPicPr>
          <p:cNvPr id="17" name="Picture 7" descr="Z:\Dropbox\Alex_thesis\images\chr_evo-6.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4023" t="47128" r="5847"/>
          <a:stretch/>
        </p:blipFill>
        <p:spPr bwMode="auto">
          <a:xfrm>
            <a:off x="7668344" y="2189664"/>
            <a:ext cx="390525" cy="2679495"/>
          </a:xfrm>
          <a:prstGeom prst="rect">
            <a:avLst/>
          </a:prstGeom>
          <a:noFill/>
          <a:extLst>
            <a:ext uri="{909E8E84-426E-40DD-AFC4-6F175D3DCCD1}">
              <a14:hiddenFill xmlns:a14="http://schemas.microsoft.com/office/drawing/2010/main">
                <a:solidFill>
                  <a:srgbClr val="FFFFFF"/>
                </a:solidFill>
              </a14:hiddenFill>
            </a:ext>
          </a:extLst>
        </p:spPr>
      </p:pic>
      <p:sp>
        <p:nvSpPr>
          <p:cNvPr id="18" name="Accolade fermante 17"/>
          <p:cNvSpPr/>
          <p:nvPr/>
        </p:nvSpPr>
        <p:spPr>
          <a:xfrm>
            <a:off x="8058869" y="2651982"/>
            <a:ext cx="164778" cy="144919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ZoneTexte 18"/>
          <p:cNvSpPr txBox="1"/>
          <p:nvPr/>
        </p:nvSpPr>
        <p:spPr>
          <a:xfrm>
            <a:off x="8221340" y="2296047"/>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PAR1</a:t>
            </a:r>
            <a:endParaRPr lang="en-GB" dirty="0">
              <a:solidFill>
                <a:schemeClr val="tx1">
                  <a:lumMod val="65000"/>
                  <a:lumOff val="35000"/>
                </a:schemeClr>
              </a:solidFill>
              <a:latin typeface="+mn-lt"/>
            </a:endParaRPr>
          </a:p>
        </p:txBody>
      </p:sp>
      <p:sp>
        <p:nvSpPr>
          <p:cNvPr id="20" name="ZoneTexte 19"/>
          <p:cNvSpPr txBox="1"/>
          <p:nvPr/>
        </p:nvSpPr>
        <p:spPr>
          <a:xfrm>
            <a:off x="8221340" y="4283898"/>
            <a:ext cx="661400" cy="369332"/>
          </a:xfrm>
          <a:prstGeom prst="rect">
            <a:avLst/>
          </a:prstGeom>
          <a:noFill/>
        </p:spPr>
        <p:txBody>
          <a:bodyPr wrap="none" rtlCol="0">
            <a:spAutoFit/>
          </a:bodyPr>
          <a:lstStyle/>
          <a:p>
            <a:r>
              <a:rPr lang="en-GB" dirty="0" smtClean="0">
                <a:solidFill>
                  <a:schemeClr val="tx1">
                    <a:lumMod val="65000"/>
                    <a:lumOff val="35000"/>
                  </a:schemeClr>
                </a:solidFill>
                <a:latin typeface="+mn-lt"/>
              </a:rPr>
              <a:t>PAR2</a:t>
            </a:r>
            <a:endParaRPr lang="en-GB" dirty="0">
              <a:solidFill>
                <a:schemeClr val="tx1">
                  <a:lumMod val="65000"/>
                  <a:lumOff val="35000"/>
                </a:schemeClr>
              </a:solidFill>
              <a:latin typeface="+mn-lt"/>
            </a:endParaRPr>
          </a:p>
        </p:txBody>
      </p:sp>
      <p:sp>
        <p:nvSpPr>
          <p:cNvPr id="21" name="ZoneTexte 20"/>
          <p:cNvSpPr txBox="1"/>
          <p:nvPr/>
        </p:nvSpPr>
        <p:spPr>
          <a:xfrm>
            <a:off x="8221340" y="3191911"/>
            <a:ext cx="558166" cy="369332"/>
          </a:xfrm>
          <a:prstGeom prst="rect">
            <a:avLst/>
          </a:prstGeom>
          <a:noFill/>
        </p:spPr>
        <p:txBody>
          <a:bodyPr wrap="none" rtlCol="0">
            <a:spAutoFit/>
          </a:bodyPr>
          <a:lstStyle/>
          <a:p>
            <a:r>
              <a:rPr lang="en-GB" dirty="0" smtClean="0">
                <a:solidFill>
                  <a:schemeClr val="tx1">
                    <a:lumMod val="65000"/>
                    <a:lumOff val="35000"/>
                  </a:schemeClr>
                </a:solidFill>
                <a:latin typeface="+mn-lt"/>
              </a:rPr>
              <a:t>SDR</a:t>
            </a:r>
            <a:endParaRPr lang="en-GB" dirty="0">
              <a:solidFill>
                <a:schemeClr val="tx1">
                  <a:lumMod val="65000"/>
                  <a:lumOff val="35000"/>
                </a:schemeClr>
              </a:solidFill>
              <a:latin typeface="+mn-lt"/>
            </a:endParaRPr>
          </a:p>
        </p:txBody>
      </p:sp>
      <p:sp>
        <p:nvSpPr>
          <p:cNvPr id="22" name="Accolade fermante 21"/>
          <p:cNvSpPr/>
          <p:nvPr/>
        </p:nvSpPr>
        <p:spPr>
          <a:xfrm>
            <a:off x="8058869" y="4144564"/>
            <a:ext cx="164778" cy="648000"/>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ccolade fermante 22"/>
          <p:cNvSpPr/>
          <p:nvPr/>
        </p:nvSpPr>
        <p:spPr>
          <a:xfrm>
            <a:off x="8058869" y="2347667"/>
            <a:ext cx="164778" cy="266092"/>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0702181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Z:\Dropbox\Alex_thesis\images\yg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33119" y="1156941"/>
            <a:ext cx="3107019" cy="5400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90</a:t>
            </a:fld>
            <a:endParaRPr lang="fr-FR" dirty="0">
              <a:latin typeface="+mn-lt"/>
            </a:endParaRPr>
          </a:p>
        </p:txBody>
      </p:sp>
      <p:sp>
        <p:nvSpPr>
          <p:cNvPr id="140" name="ZoneTexte 139"/>
          <p:cNvSpPr txBox="1"/>
          <p:nvPr/>
        </p:nvSpPr>
        <p:spPr>
          <a:xfrm>
            <a:off x="958680" y="700423"/>
            <a:ext cx="2232248"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1) Transcriptome</a:t>
            </a:r>
            <a:endParaRPr lang="en-GB" b="1" dirty="0">
              <a:solidFill>
                <a:schemeClr val="tx1">
                  <a:lumMod val="65000"/>
                  <a:lumOff val="35000"/>
                </a:schemeClr>
              </a:solidFill>
              <a:latin typeface="+mn-lt"/>
            </a:endParaRPr>
          </a:p>
        </p:txBody>
      </p:sp>
      <p:sp>
        <p:nvSpPr>
          <p:cNvPr id="6154" name="Ellipse 6153"/>
          <p:cNvSpPr/>
          <p:nvPr/>
        </p:nvSpPr>
        <p:spPr>
          <a:xfrm>
            <a:off x="5868144" y="5661247"/>
            <a:ext cx="504056" cy="792089"/>
          </a:xfrm>
          <a:prstGeom prst="ellipse">
            <a:avLst/>
          </a:prstGeom>
          <a:noFill/>
          <a:ln>
            <a:solidFill>
              <a:srgbClr val="EC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ZoneTexte 167"/>
          <p:cNvSpPr txBox="1"/>
          <p:nvPr/>
        </p:nvSpPr>
        <p:spPr>
          <a:xfrm>
            <a:off x="6006138" y="716834"/>
            <a:ext cx="1960984" cy="369332"/>
          </a:xfrm>
          <a:prstGeom prst="rect">
            <a:avLst/>
          </a:prstGeom>
          <a:noFill/>
        </p:spPr>
        <p:txBody>
          <a:bodyPr wrap="square" rtlCol="0">
            <a:spAutoFit/>
          </a:bodyPr>
          <a:lstStyle/>
          <a:p>
            <a:pPr algn="ctr"/>
            <a:r>
              <a:rPr lang="en-GB" b="1" dirty="0" smtClean="0">
                <a:solidFill>
                  <a:schemeClr val="tx1">
                    <a:lumMod val="65000"/>
                    <a:lumOff val="35000"/>
                  </a:schemeClr>
                </a:solidFill>
                <a:latin typeface="+mn-lt"/>
              </a:rPr>
              <a:t>2) YGS</a:t>
            </a:r>
            <a:endParaRPr lang="en-GB" b="1" dirty="0">
              <a:solidFill>
                <a:schemeClr val="tx1">
                  <a:lumMod val="65000"/>
                  <a:lumOff val="35000"/>
                </a:schemeClr>
              </a:solidFill>
              <a:latin typeface="+mn-lt"/>
            </a:endParaRPr>
          </a:p>
        </p:txBody>
      </p:sp>
      <p:sp>
        <p:nvSpPr>
          <p:cNvPr id="94" name="Rectangle 93"/>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Female </a:t>
            </a:r>
            <a:r>
              <a:rPr lang="en-US" kern="0" dirty="0"/>
              <a:t>SDR identification</a:t>
            </a:r>
          </a:p>
        </p:txBody>
      </p:sp>
      <p:cxnSp>
        <p:nvCxnSpPr>
          <p:cNvPr id="98" name="Connecteur droit 97"/>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0"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a:xfrm>
            <a:off x="-2604" y="6612592"/>
            <a:ext cx="2742960" cy="246221"/>
          </a:xfrm>
          <a:prstGeom prst="rect">
            <a:avLst/>
          </a:prstGeom>
        </p:spPr>
        <p:txBody>
          <a:bodyPr wrap="square">
            <a:spAutoFit/>
          </a:bodyPr>
          <a:lstStyle/>
          <a:p>
            <a:r>
              <a:rPr lang="en-US" sz="1000" dirty="0" err="1" smtClean="0">
                <a:solidFill>
                  <a:schemeClr val="tx1">
                    <a:lumMod val="50000"/>
                    <a:lumOff val="50000"/>
                  </a:schemeClr>
                </a:solidFill>
              </a:rPr>
              <a:t>Carvalho</a:t>
            </a:r>
            <a:r>
              <a:rPr lang="en-US" sz="1000" dirty="0">
                <a:solidFill>
                  <a:schemeClr val="tx1">
                    <a:lumMod val="50000"/>
                    <a:lumOff val="50000"/>
                  </a:schemeClr>
                </a:solidFill>
              </a:rPr>
              <a:t> </a:t>
            </a:r>
            <a:r>
              <a:rPr lang="en-US" sz="1000" dirty="0" smtClean="0">
                <a:solidFill>
                  <a:schemeClr val="tx1">
                    <a:lumMod val="50000"/>
                    <a:lumOff val="50000"/>
                  </a:schemeClr>
                </a:solidFill>
              </a:rPr>
              <a:t>and Clark. </a:t>
            </a:r>
            <a:r>
              <a:rPr lang="en-US" sz="1000" b="1" i="1" dirty="0">
                <a:solidFill>
                  <a:schemeClr val="tx1">
                    <a:lumMod val="50000"/>
                    <a:lumOff val="50000"/>
                  </a:schemeClr>
                </a:solidFill>
              </a:rPr>
              <a:t>Genome </a:t>
            </a:r>
            <a:r>
              <a:rPr lang="en-US" sz="1000" b="1" i="1" dirty="0" smtClean="0">
                <a:solidFill>
                  <a:schemeClr val="tx1">
                    <a:lumMod val="50000"/>
                    <a:lumOff val="50000"/>
                  </a:schemeClr>
                </a:solidFill>
              </a:rPr>
              <a:t>Res. </a:t>
            </a:r>
            <a:r>
              <a:rPr lang="en-US" sz="1000" dirty="0" smtClean="0">
                <a:solidFill>
                  <a:schemeClr val="tx1">
                    <a:lumMod val="50000"/>
                    <a:lumOff val="50000"/>
                  </a:schemeClr>
                </a:solidFill>
              </a:rPr>
              <a:t>(</a:t>
            </a:r>
            <a:r>
              <a:rPr lang="en-US" sz="1000" dirty="0">
                <a:solidFill>
                  <a:schemeClr val="tx1">
                    <a:lumMod val="50000"/>
                    <a:lumOff val="50000"/>
                  </a:schemeClr>
                </a:solidFill>
              </a:rPr>
              <a:t>2013</a:t>
            </a:r>
            <a:r>
              <a:rPr lang="en-US" sz="1000" dirty="0" smtClean="0">
                <a:solidFill>
                  <a:schemeClr val="tx1">
                    <a:lumMod val="50000"/>
                    <a:lumOff val="50000"/>
                  </a:schemeClr>
                </a:solidFill>
              </a:rPr>
              <a:t>)</a:t>
            </a:r>
            <a:endParaRPr lang="en-GB" sz="1000" dirty="0">
              <a:solidFill>
                <a:schemeClr val="tx1">
                  <a:lumMod val="50000"/>
                  <a:lumOff val="50000"/>
                </a:schemeClr>
              </a:solidFill>
            </a:endParaRPr>
          </a:p>
        </p:txBody>
      </p:sp>
      <p:grpSp>
        <p:nvGrpSpPr>
          <p:cNvPr id="56" name="Groupe 55"/>
          <p:cNvGrpSpPr/>
          <p:nvPr/>
        </p:nvGrpSpPr>
        <p:grpSpPr>
          <a:xfrm>
            <a:off x="1407331" y="1612958"/>
            <a:ext cx="1417440" cy="447890"/>
            <a:chOff x="1403648" y="1612958"/>
            <a:chExt cx="1417440" cy="447890"/>
          </a:xfrm>
        </p:grpSpPr>
        <p:cxnSp>
          <p:nvCxnSpPr>
            <p:cNvPr id="57" name="Connecteur droit 56"/>
            <p:cNvCxnSpPr/>
            <p:nvPr/>
          </p:nvCxnSpPr>
          <p:spPr>
            <a:xfrm>
              <a:off x="1706380" y="16129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1858780" y="17653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2059161"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1739117"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1642538" y="179706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1875475" y="1860706"/>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2002796" y="206084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1403648"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167567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2036259" y="1765358"/>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2236640"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1490138"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1474495"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546503" y="205268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a:off x="2169427" y="161295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2516361" y="1934181"/>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2461048" y="1997445"/>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2260667" y="1764977"/>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1939172" y="162074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2044643" y="170133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2245024" y="1933419"/>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a:off x="2339860" y="1860706"/>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a:off x="1922239" y="1930362"/>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a:off x="2484677" y="1767860"/>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04" name="Connecteur droit 103"/>
            <p:cNvCxnSpPr/>
            <p:nvPr/>
          </p:nvCxnSpPr>
          <p:spPr>
            <a:xfrm>
              <a:off x="2252283" y="167698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a:off x="2677072" y="1803794"/>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a:off x="2116651" y="1866189"/>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2532004" y="1613720"/>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a:off x="2469360" y="1668198"/>
              <a:ext cx="144016" cy="0"/>
            </a:xfrm>
            <a:prstGeom prst="line">
              <a:avLst/>
            </a:prstGeom>
            <a:ln w="25400">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2" name="Connecteur droit 111"/>
            <p:cNvCxnSpPr/>
            <p:nvPr/>
          </p:nvCxnSpPr>
          <p:spPr>
            <a:xfrm>
              <a:off x="1778025" y="1997445"/>
              <a:ext cx="144016" cy="0"/>
            </a:xfrm>
            <a:prstGeom prst="line">
              <a:avLst/>
            </a:prstGeom>
            <a:ln w="25400">
              <a:solidFill>
                <a:srgbClr val="FF66FF"/>
              </a:solidFill>
            </a:ln>
            <a:effectLst/>
          </p:spPr>
          <p:style>
            <a:lnRef idx="1">
              <a:schemeClr val="accent1"/>
            </a:lnRef>
            <a:fillRef idx="0">
              <a:schemeClr val="accent1"/>
            </a:fillRef>
            <a:effectRef idx="0">
              <a:schemeClr val="accent1"/>
            </a:effectRef>
            <a:fontRef idx="minor">
              <a:schemeClr val="tx1"/>
            </a:fontRef>
          </p:style>
        </p:cxnSp>
      </p:grpSp>
      <p:sp>
        <p:nvSpPr>
          <p:cNvPr id="113" name="ZoneTexte 112"/>
          <p:cNvSpPr txBox="1"/>
          <p:nvPr/>
        </p:nvSpPr>
        <p:spPr>
          <a:xfrm>
            <a:off x="1139127" y="3549164"/>
            <a:ext cx="1920705" cy="307777"/>
          </a:xfrm>
          <a:prstGeom prst="rect">
            <a:avLst/>
          </a:prstGeom>
          <a:noFill/>
        </p:spPr>
        <p:txBody>
          <a:bodyPr wrap="square" rtlCol="0">
            <a:spAutoFit/>
          </a:bodyPr>
          <a:lstStyle/>
          <a:p>
            <a:pPr algn="ctr"/>
            <a:r>
              <a:rPr lang="en-GB" sz="1400" i="1" dirty="0" smtClean="0">
                <a:solidFill>
                  <a:schemeClr val="tx1">
                    <a:lumMod val="65000"/>
                    <a:lumOff val="35000"/>
                  </a:schemeClr>
                </a:solidFill>
                <a:latin typeface="+mn-lt"/>
              </a:rPr>
              <a:t>de novo </a:t>
            </a:r>
            <a:r>
              <a:rPr lang="en-GB" sz="1400" dirty="0" smtClean="0">
                <a:solidFill>
                  <a:schemeClr val="tx1">
                    <a:lumMod val="65000"/>
                    <a:lumOff val="35000"/>
                  </a:schemeClr>
                </a:solidFill>
                <a:latin typeface="+mn-lt"/>
              </a:rPr>
              <a:t>assembly</a:t>
            </a:r>
            <a:endParaRPr lang="en-GB" sz="1400" dirty="0">
              <a:solidFill>
                <a:schemeClr val="tx1">
                  <a:lumMod val="65000"/>
                  <a:lumOff val="35000"/>
                </a:schemeClr>
              </a:solidFill>
              <a:latin typeface="+mn-lt"/>
            </a:endParaRPr>
          </a:p>
        </p:txBody>
      </p:sp>
      <p:pic>
        <p:nvPicPr>
          <p:cNvPr id="115" name="Picture 1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81968" y="2636046"/>
            <a:ext cx="1268167" cy="836796"/>
          </a:xfrm>
          <a:prstGeom prst="rect">
            <a:avLst/>
          </a:prstGeom>
        </p:spPr>
      </p:pic>
      <p:grpSp>
        <p:nvGrpSpPr>
          <p:cNvPr id="116" name="Groupe 115"/>
          <p:cNvGrpSpPr/>
          <p:nvPr/>
        </p:nvGrpSpPr>
        <p:grpSpPr>
          <a:xfrm>
            <a:off x="1578087" y="4436912"/>
            <a:ext cx="1075928" cy="216224"/>
            <a:chOff x="1461320" y="4436912"/>
            <a:chExt cx="1075928" cy="216224"/>
          </a:xfrm>
        </p:grpSpPr>
        <p:cxnSp>
          <p:nvCxnSpPr>
            <p:cNvPr id="118" name="Connecteur droit 117"/>
            <p:cNvCxnSpPr/>
            <p:nvPr/>
          </p:nvCxnSpPr>
          <p:spPr>
            <a:xfrm>
              <a:off x="1740968" y="4545074"/>
              <a:ext cx="720080" cy="0"/>
            </a:xfrm>
            <a:prstGeom prst="line">
              <a:avLst/>
            </a:prstGeom>
            <a:ln w="254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119" name="Connecteur droit 118"/>
            <p:cNvCxnSpPr/>
            <p:nvPr/>
          </p:nvCxnSpPr>
          <p:spPr>
            <a:xfrm>
              <a:off x="1745160" y="4653136"/>
              <a:ext cx="79208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a:off x="1461320" y="4436912"/>
              <a:ext cx="77532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ZoneTexte 124"/>
          <p:cNvSpPr txBox="1"/>
          <p:nvPr/>
        </p:nvSpPr>
        <p:spPr>
          <a:xfrm>
            <a:off x="611560" y="5229200"/>
            <a:ext cx="1080120"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mn-lt"/>
              </a:rPr>
              <a:t>Male genome</a:t>
            </a:r>
            <a:endParaRPr lang="en-GB" sz="1400" dirty="0">
              <a:solidFill>
                <a:schemeClr val="tx1">
                  <a:lumMod val="65000"/>
                  <a:lumOff val="35000"/>
                </a:schemeClr>
              </a:solidFill>
              <a:latin typeface="+mn-lt"/>
            </a:endParaRPr>
          </a:p>
        </p:txBody>
      </p:sp>
      <p:sp>
        <p:nvSpPr>
          <p:cNvPr id="127" name="ZoneTexte 126"/>
          <p:cNvSpPr txBox="1"/>
          <p:nvPr/>
        </p:nvSpPr>
        <p:spPr>
          <a:xfrm>
            <a:off x="2555776" y="5282044"/>
            <a:ext cx="1080120"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mn-lt"/>
              </a:rPr>
              <a:t>Female genome</a:t>
            </a:r>
            <a:endParaRPr lang="en-GB" sz="1400" dirty="0">
              <a:solidFill>
                <a:schemeClr val="tx1">
                  <a:lumMod val="65000"/>
                  <a:lumOff val="35000"/>
                </a:schemeClr>
              </a:solidFill>
              <a:latin typeface="+mn-lt"/>
            </a:endParaRPr>
          </a:p>
        </p:txBody>
      </p:sp>
      <p:pic>
        <p:nvPicPr>
          <p:cNvPr id="128" name="Picture 2" descr="http://www.ncbi.nlm.nih.gov/Class/BLAST/blast1.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47999" y="5422541"/>
            <a:ext cx="936104" cy="238707"/>
          </a:xfrm>
          <a:prstGeom prst="rect">
            <a:avLst/>
          </a:prstGeom>
          <a:noFill/>
          <a:extLst>
            <a:ext uri="{909E8E84-426E-40DD-AFC4-6F175D3DCCD1}">
              <a14:hiddenFill xmlns:a14="http://schemas.microsoft.com/office/drawing/2010/main">
                <a:solidFill>
                  <a:srgbClr val="FFFFFF"/>
                </a:solidFill>
              </a14:hiddenFill>
            </a:ext>
          </a:extLst>
        </p:spPr>
      </p:pic>
      <p:sp>
        <p:nvSpPr>
          <p:cNvPr id="129" name="ZoneTexte 128"/>
          <p:cNvSpPr txBox="1"/>
          <p:nvPr/>
        </p:nvSpPr>
        <p:spPr>
          <a:xfrm>
            <a:off x="1262358" y="6218148"/>
            <a:ext cx="1707386" cy="523220"/>
          </a:xfrm>
          <a:prstGeom prst="rect">
            <a:avLst/>
          </a:prstGeom>
          <a:noFill/>
        </p:spPr>
        <p:txBody>
          <a:bodyPr wrap="square" rtlCol="0">
            <a:spAutoFit/>
          </a:bodyPr>
          <a:lstStyle/>
          <a:p>
            <a:pPr algn="ctr"/>
            <a:r>
              <a:rPr lang="en-GB" sz="1400" b="1" dirty="0" smtClean="0">
                <a:solidFill>
                  <a:schemeClr val="tx1">
                    <a:lumMod val="65000"/>
                    <a:lumOff val="35000"/>
                  </a:schemeClr>
                </a:solidFill>
                <a:latin typeface="+mn-lt"/>
              </a:rPr>
              <a:t>Female super-</a:t>
            </a:r>
            <a:r>
              <a:rPr lang="en-GB" sz="1400" b="1" dirty="0" err="1" smtClean="0">
                <a:solidFill>
                  <a:schemeClr val="tx1">
                    <a:lumMod val="65000"/>
                    <a:lumOff val="35000"/>
                  </a:schemeClr>
                </a:solidFill>
                <a:latin typeface="+mn-lt"/>
              </a:rPr>
              <a:t>contigs</a:t>
            </a:r>
            <a:endParaRPr lang="en-GB" sz="1400" b="1" dirty="0">
              <a:solidFill>
                <a:schemeClr val="tx1">
                  <a:lumMod val="65000"/>
                  <a:lumOff val="35000"/>
                </a:schemeClr>
              </a:solidFill>
              <a:latin typeface="+mn-lt"/>
            </a:endParaRPr>
          </a:p>
        </p:txBody>
      </p:sp>
      <p:cxnSp>
        <p:nvCxnSpPr>
          <p:cNvPr id="131" name="Connecteur droit avec flèche 130"/>
          <p:cNvCxnSpPr/>
          <p:nvPr/>
        </p:nvCxnSpPr>
        <p:spPr>
          <a:xfrm>
            <a:off x="2116051" y="2204864"/>
            <a:ext cx="0" cy="288032"/>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a:off x="2116051" y="3933056"/>
            <a:ext cx="0" cy="315044"/>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Connecteur droit avec flèche 132"/>
          <p:cNvCxnSpPr>
            <a:endCxn id="125" idx="0"/>
          </p:cNvCxnSpPr>
          <p:nvPr/>
        </p:nvCxnSpPr>
        <p:spPr>
          <a:xfrm flipH="1">
            <a:off x="1151620" y="4809744"/>
            <a:ext cx="949388" cy="419456"/>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p:cNvCxnSpPr>
            <a:endCxn id="127" idx="0"/>
          </p:cNvCxnSpPr>
          <p:nvPr/>
        </p:nvCxnSpPr>
        <p:spPr>
          <a:xfrm>
            <a:off x="2087152" y="4809744"/>
            <a:ext cx="1008684" cy="472300"/>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p:cNvCxnSpPr>
            <a:stCxn id="128" idx="2"/>
            <a:endCxn id="129" idx="0"/>
          </p:cNvCxnSpPr>
          <p:nvPr/>
        </p:nvCxnSpPr>
        <p:spPr>
          <a:xfrm>
            <a:off x="2116051" y="5661248"/>
            <a:ext cx="0" cy="556900"/>
          </a:xfrm>
          <a:prstGeom prst="straightConnector1">
            <a:avLst/>
          </a:prstGeom>
          <a:ln w="190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02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510875" y="1657662"/>
            <a:ext cx="2142080" cy="577081"/>
          </a:xfrm>
          <a:prstGeom prst="rect">
            <a:avLst/>
          </a:prstGeom>
        </p:spPr>
        <p:txBody>
          <a:bodyPr wrap="square">
            <a:spAutoFit/>
          </a:bodyPr>
          <a:lstStyle/>
          <a:p>
            <a:r>
              <a:rPr lang="en-GB" sz="1050" b="1" dirty="0">
                <a:solidFill>
                  <a:schemeClr val="tx1">
                    <a:lumMod val="65000"/>
                    <a:lumOff val="35000"/>
                  </a:schemeClr>
                </a:solidFill>
              </a:rPr>
              <a:t>&gt;sctg_0</a:t>
            </a:r>
          </a:p>
          <a:p>
            <a:r>
              <a:rPr lang="en-GB" sz="1050" b="1" dirty="0" smtClean="0">
                <a:solidFill>
                  <a:schemeClr val="tx1">
                    <a:lumMod val="65000"/>
                    <a:lumOff val="35000"/>
                  </a:schemeClr>
                </a:solidFill>
              </a:rPr>
              <a:t>GAGTGCGGGTGTTGCTGCGC</a:t>
            </a:r>
          </a:p>
          <a:p>
            <a:r>
              <a:rPr lang="en-GB" sz="1050" b="1" dirty="0" smtClean="0">
                <a:solidFill>
                  <a:schemeClr val="tx1">
                    <a:lumMod val="65000"/>
                    <a:lumOff val="35000"/>
                  </a:schemeClr>
                </a:solidFill>
              </a:rPr>
              <a:t>CCGTATGCCAACCCCCTTTCT</a:t>
            </a:r>
          </a:p>
        </p:txBody>
      </p:sp>
      <p:pic>
        <p:nvPicPr>
          <p:cNvPr id="46" name="Picture 3" descr="C:\Users\acormier\Desktop\blast_itr3_see_split.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414482" y="1556792"/>
            <a:ext cx="1179132" cy="778821"/>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755576" y="908720"/>
            <a:ext cx="2174121" cy="369332"/>
          </a:xfrm>
          <a:prstGeom prst="rect">
            <a:avLst/>
          </a:prstGeom>
          <a:noFill/>
        </p:spPr>
        <p:txBody>
          <a:bodyPr wrap="none" rtlCol="0">
            <a:spAutoFit/>
          </a:bodyPr>
          <a:lstStyle/>
          <a:p>
            <a:r>
              <a:rPr lang="en-GB" dirty="0" smtClean="0">
                <a:solidFill>
                  <a:schemeClr val="tx1">
                    <a:lumMod val="75000"/>
                    <a:lumOff val="25000"/>
                  </a:schemeClr>
                </a:solidFill>
              </a:rPr>
              <a:t>Transcripts alignment</a:t>
            </a:r>
            <a:endParaRPr lang="en-GB" dirty="0">
              <a:solidFill>
                <a:schemeClr val="tx1">
                  <a:lumMod val="75000"/>
                  <a:lumOff val="25000"/>
                </a:schemeClr>
              </a:solidFill>
            </a:endParaRPr>
          </a:p>
        </p:txBody>
      </p:sp>
      <p:sp>
        <p:nvSpPr>
          <p:cNvPr id="48" name="ZoneTexte 47"/>
          <p:cNvSpPr txBox="1"/>
          <p:nvPr/>
        </p:nvSpPr>
        <p:spPr>
          <a:xfrm>
            <a:off x="4067944" y="908720"/>
            <a:ext cx="2010487" cy="646331"/>
          </a:xfrm>
          <a:prstGeom prst="rect">
            <a:avLst/>
          </a:prstGeom>
          <a:noFill/>
        </p:spPr>
        <p:txBody>
          <a:bodyPr wrap="none" rtlCol="0">
            <a:spAutoFit/>
          </a:bodyPr>
          <a:lstStyle/>
          <a:p>
            <a:pPr algn="ctr"/>
            <a:r>
              <a:rPr lang="en-GB" dirty="0" smtClean="0">
                <a:solidFill>
                  <a:schemeClr val="tx1">
                    <a:lumMod val="75000"/>
                    <a:lumOff val="25000"/>
                  </a:schemeClr>
                </a:solidFill>
              </a:rPr>
              <a:t>Sequence similarity</a:t>
            </a:r>
          </a:p>
          <a:p>
            <a:pPr algn="ctr"/>
            <a:r>
              <a:rPr lang="en-GB" dirty="0" smtClean="0">
                <a:solidFill>
                  <a:schemeClr val="tx1">
                    <a:lumMod val="75000"/>
                    <a:lumOff val="25000"/>
                  </a:schemeClr>
                </a:solidFill>
              </a:rPr>
              <a:t>(Blast)</a:t>
            </a:r>
            <a:endParaRPr lang="en-GB" dirty="0">
              <a:solidFill>
                <a:schemeClr val="tx1">
                  <a:lumMod val="75000"/>
                  <a:lumOff val="25000"/>
                </a:schemeClr>
              </a:solidFill>
            </a:endParaRPr>
          </a:p>
        </p:txBody>
      </p:sp>
      <p:sp>
        <p:nvSpPr>
          <p:cNvPr id="49" name="ZoneTexte 48"/>
          <p:cNvSpPr txBox="1"/>
          <p:nvPr/>
        </p:nvSpPr>
        <p:spPr>
          <a:xfrm>
            <a:off x="6495720" y="948524"/>
            <a:ext cx="1976823" cy="369332"/>
          </a:xfrm>
          <a:prstGeom prst="rect">
            <a:avLst/>
          </a:prstGeom>
          <a:noFill/>
        </p:spPr>
        <p:txBody>
          <a:bodyPr wrap="none" rtlCol="0">
            <a:spAutoFit/>
          </a:bodyPr>
          <a:lstStyle/>
          <a:p>
            <a:r>
              <a:rPr lang="en-GB" dirty="0" smtClean="0">
                <a:solidFill>
                  <a:schemeClr val="tx1">
                    <a:lumMod val="75000"/>
                    <a:lumOff val="25000"/>
                  </a:schemeClr>
                </a:solidFill>
              </a:rPr>
              <a:t>Genomic sequence</a:t>
            </a:r>
            <a:endParaRPr lang="en-GB" dirty="0">
              <a:solidFill>
                <a:schemeClr val="tx1">
                  <a:lumMod val="75000"/>
                  <a:lumOff val="25000"/>
                </a:schemeClr>
              </a:solidFill>
            </a:endParaRPr>
          </a:p>
        </p:txBody>
      </p:sp>
      <p:grpSp>
        <p:nvGrpSpPr>
          <p:cNvPr id="50" name="Groupe 49"/>
          <p:cNvGrpSpPr/>
          <p:nvPr/>
        </p:nvGrpSpPr>
        <p:grpSpPr>
          <a:xfrm>
            <a:off x="977078" y="1318700"/>
            <a:ext cx="2008800" cy="897720"/>
            <a:chOff x="977078" y="1318700"/>
            <a:chExt cx="2008800" cy="897720"/>
          </a:xfrm>
        </p:grpSpPr>
        <p:cxnSp>
          <p:nvCxnSpPr>
            <p:cNvPr id="51" name="Straight Connector 147"/>
            <p:cNvCxnSpPr>
              <a:stCxn id="52" idx="1"/>
              <a:endCxn id="53" idx="1"/>
            </p:cNvCxnSpPr>
            <p:nvPr/>
          </p:nvCxnSpPr>
          <p:spPr>
            <a:xfrm>
              <a:off x="2117634" y="1362408"/>
              <a:ext cx="51087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117634" y="1318700"/>
              <a:ext cx="258081" cy="8741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3" name="Rectangle 52"/>
            <p:cNvSpPr/>
            <p:nvPr/>
          </p:nvSpPr>
          <p:spPr>
            <a:xfrm>
              <a:off x="2628509" y="1320870"/>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54" name="Straight Connector 178"/>
            <p:cNvCxnSpPr>
              <a:stCxn id="56" idx="3"/>
            </p:cNvCxnSpPr>
            <p:nvPr/>
          </p:nvCxnSpPr>
          <p:spPr>
            <a:xfrm>
              <a:off x="1829470" y="1505990"/>
              <a:ext cx="510339" cy="3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123729" y="1464451"/>
              <a:ext cx="251986"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6" name="Rectangle 55"/>
            <p:cNvSpPr/>
            <p:nvPr/>
          </p:nvSpPr>
          <p:spPr>
            <a:xfrm>
              <a:off x="1757091" y="1464451"/>
              <a:ext cx="72379"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7" name="Rectangle 56"/>
            <p:cNvSpPr/>
            <p:nvPr/>
          </p:nvSpPr>
          <p:spPr>
            <a:xfrm>
              <a:off x="2628323" y="1617731"/>
              <a:ext cx="287493" cy="83077"/>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58" name="Rectangle 57"/>
            <p:cNvSpPr/>
            <p:nvPr/>
          </p:nvSpPr>
          <p:spPr>
            <a:xfrm>
              <a:off x="2628323" y="1617731"/>
              <a:ext cx="53708" cy="8307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59" name="Groupe 11"/>
            <p:cNvGrpSpPr/>
            <p:nvPr/>
          </p:nvGrpSpPr>
          <p:grpSpPr>
            <a:xfrm>
              <a:off x="977078" y="1758266"/>
              <a:ext cx="2008800" cy="458154"/>
              <a:chOff x="977078" y="1758266"/>
              <a:chExt cx="2008800" cy="458154"/>
            </a:xfrm>
          </p:grpSpPr>
          <p:grpSp>
            <p:nvGrpSpPr>
              <p:cNvPr id="60" name="Groupe 10"/>
              <p:cNvGrpSpPr/>
              <p:nvPr/>
            </p:nvGrpSpPr>
            <p:grpSpPr>
              <a:xfrm>
                <a:off x="977078" y="1758266"/>
                <a:ext cx="2008800" cy="458154"/>
                <a:chOff x="977078" y="1758266"/>
                <a:chExt cx="2008800" cy="458154"/>
              </a:xfrm>
            </p:grpSpPr>
            <p:grpSp>
              <p:nvGrpSpPr>
                <p:cNvPr id="63" name="Group 6"/>
                <p:cNvGrpSpPr/>
                <p:nvPr/>
              </p:nvGrpSpPr>
              <p:grpSpPr>
                <a:xfrm>
                  <a:off x="977078" y="1758266"/>
                  <a:ext cx="2008800" cy="458154"/>
                  <a:chOff x="1139379" y="5785045"/>
                  <a:chExt cx="7259554" cy="788439"/>
                </a:xfrm>
              </p:grpSpPr>
              <p:sp>
                <p:nvSpPr>
                  <p:cNvPr id="65" name="Rectangle 64"/>
                  <p:cNvSpPr/>
                  <p:nvPr/>
                </p:nvSpPr>
                <p:spPr>
                  <a:xfrm>
                    <a:off x="1139379" y="6391083"/>
                    <a:ext cx="7259554" cy="1824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66" name="Group 195"/>
                  <p:cNvGrpSpPr/>
                  <p:nvPr/>
                </p:nvGrpSpPr>
                <p:grpSpPr>
                  <a:xfrm>
                    <a:off x="1379811" y="5785045"/>
                    <a:ext cx="6765926" cy="406756"/>
                    <a:chOff x="2989397" y="4930997"/>
                    <a:chExt cx="6765926" cy="518947"/>
                  </a:xfrm>
                </p:grpSpPr>
                <p:cxnSp>
                  <p:nvCxnSpPr>
                    <p:cNvPr id="67" name="Straight Connector 186"/>
                    <p:cNvCxnSpPr>
                      <a:endCxn id="72" idx="1"/>
                    </p:cNvCxnSpPr>
                    <p:nvPr/>
                  </p:nvCxnSpPr>
                  <p:spPr>
                    <a:xfrm flipV="1">
                      <a:off x="3684703" y="5358745"/>
                      <a:ext cx="5032484" cy="1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8" name="Group 177"/>
                    <p:cNvGrpSpPr/>
                    <p:nvPr/>
                  </p:nvGrpSpPr>
                  <p:grpSpPr>
                    <a:xfrm>
                      <a:off x="2989401" y="4930997"/>
                      <a:ext cx="4814063" cy="182407"/>
                      <a:chOff x="-845118" y="5068468"/>
                      <a:chExt cx="7592157" cy="182407"/>
                    </a:xfrm>
                  </p:grpSpPr>
                  <p:cxnSp>
                    <p:nvCxnSpPr>
                      <p:cNvPr id="75" name="Straight Connector 178"/>
                      <p:cNvCxnSpPr>
                        <a:stCxn id="79" idx="3"/>
                      </p:cNvCxnSpPr>
                      <p:nvPr/>
                    </p:nvCxnSpPr>
                    <p:spPr>
                      <a:xfrm flipV="1">
                        <a:off x="250744" y="5159669"/>
                        <a:ext cx="5950136" cy="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310879" y="5068468"/>
                        <a:ext cx="1436160" cy="18240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7" name="Group 45"/>
                      <p:cNvGrpSpPr/>
                      <p:nvPr/>
                    </p:nvGrpSpPr>
                    <p:grpSpPr>
                      <a:xfrm>
                        <a:off x="-845118" y="5068471"/>
                        <a:ext cx="1095861" cy="182404"/>
                        <a:chOff x="-1915265" y="2273996"/>
                        <a:chExt cx="1322360" cy="217115"/>
                      </a:xfrm>
                    </p:grpSpPr>
                    <p:sp>
                      <p:nvSpPr>
                        <p:cNvPr id="78" name="Rectangle 77"/>
                        <p:cNvSpPr/>
                        <p:nvPr/>
                      </p:nvSpPr>
                      <p:spPr>
                        <a:xfrm>
                          <a:off x="-1915265" y="2273996"/>
                          <a:ext cx="1322360"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9" name="Rectangle 78"/>
                        <p:cNvSpPr/>
                        <p:nvPr/>
                      </p:nvSpPr>
                      <p:spPr>
                        <a:xfrm>
                          <a:off x="-1090281" y="2273999"/>
                          <a:ext cx="497376"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9" name="Rectangle 24"/>
                    <p:cNvSpPr/>
                    <p:nvPr/>
                  </p:nvSpPr>
                  <p:spPr>
                    <a:xfrm>
                      <a:off x="6892816" y="5272295"/>
                      <a:ext cx="910646" cy="172874"/>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70" name="Group 45"/>
                    <p:cNvGrpSpPr/>
                    <p:nvPr/>
                  </p:nvGrpSpPr>
                  <p:grpSpPr>
                    <a:xfrm>
                      <a:off x="2989397" y="5267536"/>
                      <a:ext cx="694868" cy="182404"/>
                      <a:chOff x="88502" y="2273996"/>
                      <a:chExt cx="1322361" cy="217115"/>
                    </a:xfrm>
                  </p:grpSpPr>
                  <p:sp>
                    <p:nvSpPr>
                      <p:cNvPr id="73" name="Rectangle 72"/>
                      <p:cNvSpPr/>
                      <p:nvPr/>
                    </p:nvSpPr>
                    <p:spPr>
                      <a:xfrm>
                        <a:off x="88502" y="2273996"/>
                        <a:ext cx="1322361" cy="217112"/>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4" name="Rectangle 73"/>
                      <p:cNvSpPr/>
                      <p:nvPr/>
                    </p:nvSpPr>
                    <p:spPr>
                      <a:xfrm>
                        <a:off x="913494" y="2273999"/>
                        <a:ext cx="497369" cy="21711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71" name="Rectangle 26"/>
                    <p:cNvSpPr/>
                    <p:nvPr/>
                  </p:nvSpPr>
                  <p:spPr>
                    <a:xfrm>
                      <a:off x="8717187" y="5267539"/>
                      <a:ext cx="1038136" cy="182401"/>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72" name="Rectangle 71"/>
                    <p:cNvSpPr/>
                    <p:nvPr/>
                  </p:nvSpPr>
                  <p:spPr>
                    <a:xfrm>
                      <a:off x="8717187" y="5267543"/>
                      <a:ext cx="193939" cy="182401"/>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64" name="Rectangle 63"/>
                <p:cNvSpPr/>
                <p:nvPr/>
              </p:nvSpPr>
              <p:spPr>
                <a:xfrm>
                  <a:off x="1757091" y="1760438"/>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61" name="Rectangle 60"/>
              <p:cNvSpPr/>
              <p:nvPr/>
            </p:nvSpPr>
            <p:spPr>
              <a:xfrm>
                <a:off x="1757091" y="1913715"/>
                <a:ext cx="72000"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62" name="Rectangle 61"/>
              <p:cNvSpPr/>
              <p:nvPr/>
            </p:nvSpPr>
            <p:spPr>
              <a:xfrm>
                <a:off x="1403648" y="1913715"/>
                <a:ext cx="125993" cy="78738"/>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80" name="ZoneTexte 79"/>
          <p:cNvSpPr txBox="1"/>
          <p:nvPr/>
        </p:nvSpPr>
        <p:spPr>
          <a:xfrm>
            <a:off x="4053594" y="3717032"/>
            <a:ext cx="878446" cy="369332"/>
          </a:xfrm>
          <a:prstGeom prst="rect">
            <a:avLst/>
          </a:prstGeom>
          <a:noFill/>
        </p:spPr>
        <p:txBody>
          <a:bodyPr wrap="none" rtlCol="0">
            <a:spAutoFit/>
          </a:bodyPr>
          <a:lstStyle/>
          <a:p>
            <a:r>
              <a:rPr lang="en-GB" dirty="0" err="1" smtClean="0">
                <a:solidFill>
                  <a:schemeClr val="tx1">
                    <a:lumMod val="75000"/>
                    <a:lumOff val="25000"/>
                  </a:schemeClr>
                </a:solidFill>
              </a:rPr>
              <a:t>Eugène</a:t>
            </a:r>
            <a:endParaRPr lang="en-GB" dirty="0">
              <a:solidFill>
                <a:schemeClr val="tx1">
                  <a:lumMod val="75000"/>
                  <a:lumOff val="25000"/>
                </a:schemeClr>
              </a:solidFill>
            </a:endParaRPr>
          </a:p>
        </p:txBody>
      </p:sp>
      <p:sp>
        <p:nvSpPr>
          <p:cNvPr id="81" name="Arc 80"/>
          <p:cNvSpPr/>
          <p:nvPr/>
        </p:nvSpPr>
        <p:spPr>
          <a:xfrm rot="2810146">
            <a:off x="1896792" y="1073079"/>
            <a:ext cx="2949696" cy="3824244"/>
          </a:xfrm>
          <a:prstGeom prst="arc">
            <a:avLst>
              <a:gd name="adj1" fmla="val 17924702"/>
              <a:gd name="adj2" fmla="val 20098876"/>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cxnSp>
        <p:nvCxnSpPr>
          <p:cNvPr id="82" name="Connecteur droit avec flèche 81"/>
          <p:cNvCxnSpPr>
            <a:stCxn id="80" idx="2"/>
          </p:cNvCxnSpPr>
          <p:nvPr/>
        </p:nvCxnSpPr>
        <p:spPr>
          <a:xfrm>
            <a:off x="4492817" y="4086364"/>
            <a:ext cx="0" cy="854804"/>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Arc 85"/>
          <p:cNvSpPr/>
          <p:nvPr/>
        </p:nvSpPr>
        <p:spPr>
          <a:xfrm rot="6162914">
            <a:off x="5987245" y="1176777"/>
            <a:ext cx="2578500" cy="1538849"/>
          </a:xfrm>
          <a:prstGeom prst="arc">
            <a:avLst>
              <a:gd name="adj1" fmla="val 16719656"/>
              <a:gd name="adj2" fmla="val 20956032"/>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7" name="ZoneTexte 86"/>
          <p:cNvSpPr txBox="1"/>
          <p:nvPr/>
        </p:nvSpPr>
        <p:spPr>
          <a:xfrm>
            <a:off x="6156176" y="2985201"/>
            <a:ext cx="927883" cy="738664"/>
          </a:xfrm>
          <a:prstGeom prst="rect">
            <a:avLst/>
          </a:prstGeom>
          <a:noFill/>
        </p:spPr>
        <p:txBody>
          <a:bodyPr wrap="none" rtlCol="0">
            <a:spAutoFit/>
          </a:bodyPr>
          <a:lstStyle/>
          <a:p>
            <a:r>
              <a:rPr lang="en-GB" sz="1400" b="1" dirty="0" smtClean="0">
                <a:solidFill>
                  <a:schemeClr val="tx1">
                    <a:lumMod val="75000"/>
                    <a:lumOff val="25000"/>
                  </a:schemeClr>
                </a:solidFill>
              </a:rPr>
              <a:t>Splice site</a:t>
            </a:r>
          </a:p>
          <a:p>
            <a:r>
              <a:rPr lang="en-GB" sz="1400" b="1" dirty="0" smtClean="0">
                <a:solidFill>
                  <a:schemeClr val="tx1">
                    <a:lumMod val="75000"/>
                    <a:lumOff val="25000"/>
                  </a:schemeClr>
                </a:solidFill>
              </a:rPr>
              <a:t>Repeats</a:t>
            </a:r>
          </a:p>
          <a:p>
            <a:r>
              <a:rPr lang="en-GB" sz="1400" b="1" dirty="0" smtClean="0">
                <a:solidFill>
                  <a:schemeClr val="tx1">
                    <a:lumMod val="75000"/>
                    <a:lumOff val="25000"/>
                  </a:schemeClr>
                </a:solidFill>
              </a:rPr>
              <a:t>%GC</a:t>
            </a:r>
            <a:endParaRPr lang="en-GB" sz="1400" b="1" dirty="0">
              <a:solidFill>
                <a:schemeClr val="tx1">
                  <a:lumMod val="75000"/>
                  <a:lumOff val="25000"/>
                </a:schemeClr>
              </a:solidFill>
            </a:endParaRPr>
          </a:p>
        </p:txBody>
      </p:sp>
      <p:sp>
        <p:nvSpPr>
          <p:cNvPr id="88" name="Arc 87"/>
          <p:cNvSpPr/>
          <p:nvPr/>
        </p:nvSpPr>
        <p:spPr>
          <a:xfrm rot="5606867">
            <a:off x="3639534" y="1028842"/>
            <a:ext cx="2461807" cy="3335180"/>
          </a:xfrm>
          <a:prstGeom prst="arc">
            <a:avLst>
              <a:gd name="adj1" fmla="val 17924702"/>
              <a:gd name="adj2" fmla="val 20098876"/>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9" name="Arc 88"/>
          <p:cNvSpPr/>
          <p:nvPr/>
        </p:nvSpPr>
        <p:spPr>
          <a:xfrm rot="5400000" flipV="1">
            <a:off x="1821564" y="564579"/>
            <a:ext cx="3470892" cy="3151062"/>
          </a:xfrm>
          <a:prstGeom prst="arc">
            <a:avLst>
              <a:gd name="adj1" fmla="val 17221107"/>
              <a:gd name="adj2" fmla="val 66883"/>
            </a:avLst>
          </a:prstGeom>
          <a:ln>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anchor="ctr"/>
          <a:lstStyle/>
          <a:p>
            <a:pPr fontAlgn="auto">
              <a:spcBef>
                <a:spcPts val="0"/>
              </a:spcBef>
              <a:spcAft>
                <a:spcPts val="0"/>
              </a:spcAft>
              <a:defRPr/>
            </a:pPr>
            <a:endParaRPr lang="fr-FR">
              <a:latin typeface="Century Gothic" pitchFamily="34" charset="0"/>
            </a:endParaRPr>
          </a:p>
        </p:txBody>
      </p:sp>
      <p:sp>
        <p:nvSpPr>
          <p:cNvPr id="83" name="Rectangle 82"/>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dirty="0"/>
              <a:t>2</a:t>
            </a:r>
            <a:r>
              <a:rPr lang="en-GB" dirty="0" smtClean="0"/>
              <a:t> - Gene </a:t>
            </a:r>
            <a:r>
              <a:rPr lang="en-GB" dirty="0" smtClean="0"/>
              <a:t>prediction</a:t>
            </a:r>
            <a:endParaRPr lang="fr-FR" kern="0" dirty="0"/>
          </a:p>
        </p:txBody>
      </p:sp>
      <p:cxnSp>
        <p:nvCxnSpPr>
          <p:cNvPr id="85" name="Connecteur droit 84"/>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1"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a:off x="1043608" y="5229201"/>
            <a:ext cx="7219950" cy="288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613835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92</a:t>
            </a:fld>
            <a:endParaRPr lang="fr-FR" dirty="0">
              <a:latin typeface="+mn-lt"/>
            </a:endParaRPr>
          </a:p>
        </p:txBody>
      </p:sp>
      <p:sp>
        <p:nvSpPr>
          <p:cNvPr id="10" name="Rectangle 9"/>
          <p:cNvSpPr/>
          <p:nvPr/>
        </p:nvSpPr>
        <p:spPr>
          <a:xfrm>
            <a:off x="5796392" y="3009726"/>
            <a:ext cx="2736048" cy="923330"/>
          </a:xfrm>
          <a:prstGeom prst="rect">
            <a:avLst/>
          </a:prstGeom>
        </p:spPr>
        <p:txBody>
          <a:bodyPr wrap="square">
            <a:spAutoFit/>
          </a:bodyPr>
          <a:lstStyle/>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27 </a:t>
            </a:r>
            <a:r>
              <a:rPr lang="en-US" dirty="0" smtClean="0">
                <a:solidFill>
                  <a:schemeClr val="tx1">
                    <a:lumMod val="65000"/>
                    <a:lumOff val="35000"/>
                  </a:schemeClr>
                </a:solidFill>
              </a:rPr>
              <a:t>super-</a:t>
            </a:r>
            <a:r>
              <a:rPr lang="en-US" dirty="0" err="1" smtClean="0">
                <a:solidFill>
                  <a:schemeClr val="tx1">
                    <a:lumMod val="65000"/>
                    <a:lumOff val="35000"/>
                  </a:schemeClr>
                </a:solidFill>
              </a:rPr>
              <a:t>contigs</a:t>
            </a:r>
            <a:endParaRPr lang="en-US" dirty="0" smtClean="0">
              <a:solidFill>
                <a:schemeClr val="tx1">
                  <a:lumMod val="65000"/>
                  <a:lumOff val="35000"/>
                </a:schemeClr>
              </a:solidFill>
              <a:latin typeface="+mn-lt"/>
            </a:endParaRPr>
          </a:p>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17 </a:t>
            </a:r>
            <a:r>
              <a:rPr lang="en-US" dirty="0">
                <a:solidFill>
                  <a:schemeClr val="tx1">
                    <a:lumMod val="65000"/>
                    <a:lumOff val="35000"/>
                  </a:schemeClr>
                </a:solidFill>
                <a:latin typeface="+mn-lt"/>
              </a:rPr>
              <a:t>protein-coding </a:t>
            </a:r>
            <a:r>
              <a:rPr lang="en-US" dirty="0" smtClean="0">
                <a:solidFill>
                  <a:schemeClr val="tx1">
                    <a:lumMod val="65000"/>
                    <a:lumOff val="35000"/>
                  </a:schemeClr>
                </a:solidFill>
                <a:latin typeface="+mn-lt"/>
              </a:rPr>
              <a:t>genes</a:t>
            </a:r>
          </a:p>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7 pseudogenes</a:t>
            </a:r>
          </a:p>
        </p:txBody>
      </p:sp>
      <p:sp>
        <p:nvSpPr>
          <p:cNvPr id="11" name="Rectangle 10"/>
          <p:cNvSpPr/>
          <p:nvPr/>
        </p:nvSpPr>
        <p:spPr>
          <a:xfrm>
            <a:off x="251776" y="2876743"/>
            <a:ext cx="2967636" cy="1200329"/>
          </a:xfrm>
          <a:prstGeom prst="rect">
            <a:avLst/>
          </a:prstGeom>
        </p:spPr>
        <p:txBody>
          <a:bodyPr wrap="square">
            <a:spAutoFit/>
          </a:bodyPr>
          <a:lstStyle/>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3 super-</a:t>
            </a:r>
            <a:r>
              <a:rPr lang="en-US" dirty="0" err="1" smtClean="0">
                <a:solidFill>
                  <a:schemeClr val="tx1">
                    <a:lumMod val="65000"/>
                    <a:lumOff val="35000"/>
                  </a:schemeClr>
                </a:solidFill>
                <a:latin typeface="+mn-lt"/>
              </a:rPr>
              <a:t>contigs</a:t>
            </a:r>
            <a:endParaRPr lang="en-US" dirty="0" smtClean="0">
              <a:solidFill>
                <a:schemeClr val="tx1">
                  <a:lumMod val="65000"/>
                  <a:lumOff val="35000"/>
                </a:schemeClr>
              </a:solidFill>
              <a:latin typeface="+mn-lt"/>
            </a:endParaRPr>
          </a:p>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24 </a:t>
            </a:r>
            <a:r>
              <a:rPr lang="en-US" dirty="0">
                <a:solidFill>
                  <a:schemeClr val="tx1">
                    <a:lumMod val="65000"/>
                    <a:lumOff val="35000"/>
                  </a:schemeClr>
                </a:solidFill>
                <a:latin typeface="+mn-lt"/>
              </a:rPr>
              <a:t>protein coding </a:t>
            </a:r>
            <a:r>
              <a:rPr lang="en-US" dirty="0" smtClean="0">
                <a:solidFill>
                  <a:schemeClr val="tx1">
                    <a:lumMod val="65000"/>
                    <a:lumOff val="35000"/>
                  </a:schemeClr>
                </a:solidFill>
                <a:latin typeface="+mn-lt"/>
              </a:rPr>
              <a:t>genes</a:t>
            </a:r>
          </a:p>
          <a:p>
            <a:pPr marL="285750" indent="-285750">
              <a:buFont typeface="Arial" panose="020B0604020202020204" pitchFamily="34" charset="0"/>
              <a:buChar char="•"/>
            </a:pPr>
            <a:r>
              <a:rPr lang="en-GB" dirty="0" smtClean="0">
                <a:solidFill>
                  <a:schemeClr val="tx1">
                    <a:lumMod val="65000"/>
                    <a:lumOff val="35000"/>
                  </a:schemeClr>
                </a:solidFill>
              </a:rPr>
              <a:t>1 HMG </a:t>
            </a:r>
            <a:r>
              <a:rPr lang="en-GB" dirty="0">
                <a:solidFill>
                  <a:schemeClr val="tx1">
                    <a:lumMod val="65000"/>
                    <a:lumOff val="35000"/>
                  </a:schemeClr>
                </a:solidFill>
              </a:rPr>
              <a:t>domain </a:t>
            </a:r>
            <a:r>
              <a:rPr lang="en-GB" dirty="0" smtClean="0">
                <a:solidFill>
                  <a:schemeClr val="tx1">
                    <a:lumMod val="65000"/>
                    <a:lumOff val="35000"/>
                  </a:schemeClr>
                </a:solidFill>
              </a:rPr>
              <a:t>protein</a:t>
            </a:r>
          </a:p>
          <a:p>
            <a:pPr marL="285750" indent="-285750">
              <a:buFont typeface="Arial" panose="020B0604020202020204" pitchFamily="34" charset="0"/>
              <a:buChar char="•"/>
            </a:pPr>
            <a:r>
              <a:rPr lang="en-US" dirty="0" smtClean="0">
                <a:solidFill>
                  <a:schemeClr val="tx1">
                    <a:lumMod val="65000"/>
                    <a:lumOff val="35000"/>
                  </a:schemeClr>
                </a:solidFill>
                <a:latin typeface="+mn-lt"/>
              </a:rPr>
              <a:t>5 pseudogenes</a:t>
            </a:r>
            <a:endParaRPr lang="en-US" dirty="0">
              <a:solidFill>
                <a:schemeClr val="tx1">
                  <a:lumMod val="65000"/>
                  <a:lumOff val="35000"/>
                </a:schemeClr>
              </a:solidFill>
              <a:latin typeface="+mn-lt"/>
            </a:endParaRPr>
          </a:p>
        </p:txBody>
      </p:sp>
      <p:sp>
        <p:nvSpPr>
          <p:cNvPr id="44" name="ZoneTexte 43"/>
          <p:cNvSpPr txBox="1"/>
          <p:nvPr/>
        </p:nvSpPr>
        <p:spPr>
          <a:xfrm>
            <a:off x="3680559" y="6309320"/>
            <a:ext cx="316112" cy="369332"/>
          </a:xfrm>
          <a:prstGeom prst="rect">
            <a:avLst/>
          </a:prstGeom>
          <a:noFill/>
        </p:spPr>
        <p:txBody>
          <a:bodyPr wrap="none" rtlCol="0">
            <a:spAutoFit/>
          </a:bodyPr>
          <a:lstStyle/>
          <a:p>
            <a:r>
              <a:rPr lang="en-GB" dirty="0" smtClean="0">
                <a:solidFill>
                  <a:srgbClr val="27AAE1"/>
                </a:solidFill>
                <a:latin typeface="+mn-lt"/>
              </a:rPr>
              <a:t>V</a:t>
            </a:r>
            <a:endParaRPr lang="en-GB" dirty="0">
              <a:solidFill>
                <a:srgbClr val="27AAE1"/>
              </a:solidFill>
              <a:latin typeface="+mn-lt"/>
            </a:endParaRPr>
          </a:p>
        </p:txBody>
      </p:sp>
      <p:sp>
        <p:nvSpPr>
          <p:cNvPr id="45" name="ZoneTexte 44"/>
          <p:cNvSpPr txBox="1"/>
          <p:nvPr/>
        </p:nvSpPr>
        <p:spPr>
          <a:xfrm>
            <a:off x="4638026" y="6309320"/>
            <a:ext cx="332142" cy="369332"/>
          </a:xfrm>
          <a:prstGeom prst="rect">
            <a:avLst/>
          </a:prstGeom>
          <a:noFill/>
        </p:spPr>
        <p:txBody>
          <a:bodyPr wrap="none" rtlCol="0">
            <a:spAutoFit/>
          </a:bodyPr>
          <a:lstStyle/>
          <a:p>
            <a:r>
              <a:rPr lang="en-GB" dirty="0">
                <a:solidFill>
                  <a:srgbClr val="EC008C"/>
                </a:solidFill>
                <a:latin typeface="+mn-lt"/>
              </a:rPr>
              <a:t>U</a:t>
            </a:r>
          </a:p>
        </p:txBody>
      </p:sp>
      <p:sp>
        <p:nvSpPr>
          <p:cNvPr id="2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27" name="Rectangle 26"/>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a:t>
            </a:r>
            <a:r>
              <a:rPr lang="en-US" i="1" kern="0" dirty="0" smtClean="0"/>
              <a:t>Ectocarpus</a:t>
            </a:r>
            <a:r>
              <a:rPr lang="en-US" kern="0" dirty="0" smtClean="0"/>
              <a:t> Sex Determining Region</a:t>
            </a:r>
          </a:p>
        </p:txBody>
      </p:sp>
      <p:cxnSp>
        <p:nvCxnSpPr>
          <p:cNvPr id="29" name="Connecteur droit 2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Z:\Dropbox\Alex_thesis\images\UV_ch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52397" y="1052736"/>
            <a:ext cx="1728192" cy="498583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onnecteur droit avec flèche 45"/>
          <p:cNvCxnSpPr/>
          <p:nvPr/>
        </p:nvCxnSpPr>
        <p:spPr>
          <a:xfrm>
            <a:off x="4316493" y="1196753"/>
            <a:ext cx="0" cy="1800199"/>
          </a:xfrm>
          <a:prstGeom prst="straightConnector1">
            <a:avLst/>
          </a:prstGeom>
          <a:ln w="190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4316493" y="4076757"/>
            <a:ext cx="0" cy="1872523"/>
          </a:xfrm>
          <a:prstGeom prst="straightConnector1">
            <a:avLst/>
          </a:prstGeom>
          <a:ln w="190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a:off x="4316493" y="2996952"/>
            <a:ext cx="0" cy="1079805"/>
          </a:xfrm>
          <a:prstGeom prst="straightConnector1">
            <a:avLst/>
          </a:prstGeom>
          <a:ln w="190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4028493" y="3284984"/>
            <a:ext cx="576000" cy="430887"/>
          </a:xfrm>
          <a:prstGeom prst="rect">
            <a:avLst/>
          </a:prstGeom>
          <a:solidFill>
            <a:schemeClr val="bg1"/>
          </a:solidFill>
        </p:spPr>
        <p:txBody>
          <a:bodyPr wrap="none" rtlCol="0">
            <a:spAutoFit/>
          </a:bodyPr>
          <a:lstStyle/>
          <a:p>
            <a:pPr algn="ctr"/>
            <a:r>
              <a:rPr lang="en-GB" sz="1100" dirty="0" smtClean="0">
                <a:solidFill>
                  <a:schemeClr val="tx1">
                    <a:lumMod val="65000"/>
                    <a:lumOff val="35000"/>
                  </a:schemeClr>
                </a:solidFill>
                <a:latin typeface="+mn-lt"/>
              </a:rPr>
              <a:t>SDR</a:t>
            </a:r>
          </a:p>
          <a:p>
            <a:pPr algn="ctr"/>
            <a:r>
              <a:rPr lang="en-GB" sz="1100" dirty="0" smtClean="0">
                <a:solidFill>
                  <a:schemeClr val="tx1">
                    <a:lumMod val="65000"/>
                    <a:lumOff val="35000"/>
                  </a:schemeClr>
                </a:solidFill>
                <a:latin typeface="+mn-lt"/>
              </a:rPr>
              <a:t>~1Mbp</a:t>
            </a:r>
            <a:endParaRPr lang="en-GB" sz="1100" dirty="0">
              <a:solidFill>
                <a:schemeClr val="tx1">
                  <a:lumMod val="65000"/>
                  <a:lumOff val="35000"/>
                </a:schemeClr>
              </a:solidFill>
              <a:latin typeface="+mn-lt"/>
            </a:endParaRPr>
          </a:p>
        </p:txBody>
      </p:sp>
      <p:sp>
        <p:nvSpPr>
          <p:cNvPr id="50" name="ZoneTexte 49"/>
          <p:cNvSpPr txBox="1"/>
          <p:nvPr/>
        </p:nvSpPr>
        <p:spPr>
          <a:xfrm>
            <a:off x="4028493" y="4726305"/>
            <a:ext cx="576000" cy="430887"/>
          </a:xfrm>
          <a:prstGeom prst="rect">
            <a:avLst/>
          </a:prstGeom>
          <a:solidFill>
            <a:schemeClr val="bg1"/>
          </a:solidFill>
        </p:spPr>
        <p:txBody>
          <a:bodyPr wrap="none" rtlCol="0">
            <a:spAutoFit/>
          </a:bodyPr>
          <a:lstStyle/>
          <a:p>
            <a:pPr algn="ctr"/>
            <a:r>
              <a:rPr lang="en-GB" sz="1100" dirty="0" smtClean="0">
                <a:solidFill>
                  <a:schemeClr val="tx1">
                    <a:lumMod val="65000"/>
                    <a:lumOff val="35000"/>
                  </a:schemeClr>
                </a:solidFill>
                <a:latin typeface="+mn-lt"/>
              </a:rPr>
              <a:t>PAR</a:t>
            </a:r>
          </a:p>
          <a:p>
            <a:pPr algn="ctr"/>
            <a:r>
              <a:rPr lang="en-GB" sz="1100" dirty="0" smtClean="0">
                <a:solidFill>
                  <a:schemeClr val="tx1">
                    <a:lumMod val="65000"/>
                    <a:lumOff val="35000"/>
                  </a:schemeClr>
                </a:solidFill>
                <a:latin typeface="+mn-lt"/>
              </a:rPr>
              <a:t>~2Mbp</a:t>
            </a:r>
            <a:endParaRPr lang="en-GB" sz="1100" dirty="0">
              <a:solidFill>
                <a:schemeClr val="tx1">
                  <a:lumMod val="65000"/>
                  <a:lumOff val="35000"/>
                </a:schemeClr>
              </a:solidFill>
              <a:latin typeface="+mn-lt"/>
            </a:endParaRPr>
          </a:p>
        </p:txBody>
      </p:sp>
      <p:sp>
        <p:nvSpPr>
          <p:cNvPr id="51" name="ZoneTexte 50"/>
          <p:cNvSpPr txBox="1"/>
          <p:nvPr/>
        </p:nvSpPr>
        <p:spPr>
          <a:xfrm>
            <a:off x="4028493" y="1844824"/>
            <a:ext cx="576000" cy="430887"/>
          </a:xfrm>
          <a:prstGeom prst="rect">
            <a:avLst/>
          </a:prstGeom>
          <a:solidFill>
            <a:schemeClr val="bg1"/>
          </a:solidFill>
        </p:spPr>
        <p:txBody>
          <a:bodyPr wrap="none" rtlCol="0">
            <a:spAutoFit/>
          </a:bodyPr>
          <a:lstStyle/>
          <a:p>
            <a:pPr algn="ctr"/>
            <a:r>
              <a:rPr lang="en-GB" sz="1100" dirty="0" smtClean="0">
                <a:solidFill>
                  <a:schemeClr val="tx1">
                    <a:lumMod val="65000"/>
                    <a:lumOff val="35000"/>
                  </a:schemeClr>
                </a:solidFill>
                <a:latin typeface="+mn-lt"/>
              </a:rPr>
              <a:t>PAR</a:t>
            </a:r>
          </a:p>
          <a:p>
            <a:pPr algn="ctr"/>
            <a:r>
              <a:rPr lang="en-GB" sz="1100" dirty="0" smtClean="0">
                <a:solidFill>
                  <a:schemeClr val="tx1">
                    <a:lumMod val="65000"/>
                    <a:lumOff val="35000"/>
                  </a:schemeClr>
                </a:solidFill>
                <a:latin typeface="+mn-lt"/>
              </a:rPr>
              <a:t>~2Mbp</a:t>
            </a:r>
            <a:endParaRPr lang="en-GB" sz="1100" dirty="0">
              <a:solidFill>
                <a:schemeClr val="tx1">
                  <a:lumMod val="65000"/>
                  <a:lumOff val="35000"/>
                </a:schemeClr>
              </a:solidFill>
              <a:latin typeface="+mn-lt"/>
            </a:endParaRPr>
          </a:p>
        </p:txBody>
      </p:sp>
      <p:cxnSp>
        <p:nvCxnSpPr>
          <p:cNvPr id="9" name="Connecteur droit 8"/>
          <p:cNvCxnSpPr/>
          <p:nvPr/>
        </p:nvCxnSpPr>
        <p:spPr>
          <a:xfrm flipH="1" flipV="1">
            <a:off x="3219412" y="2636912"/>
            <a:ext cx="440784"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flipV="1">
            <a:off x="4970168" y="4096120"/>
            <a:ext cx="440784"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a:off x="4970168" y="2636912"/>
            <a:ext cx="440784"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H="1">
            <a:off x="3219412" y="4093779"/>
            <a:ext cx="440784"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rot="16200000" flipV="1">
            <a:off x="3109193" y="2515800"/>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6200000" flipV="1">
            <a:off x="5531263" y="2515800"/>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rot="16200000" flipV="1">
            <a:off x="5531263" y="4335007"/>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rot="16200000" flipV="1">
            <a:off x="3109193" y="4332666"/>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604" y="6612592"/>
            <a:ext cx="2742960" cy="246221"/>
          </a:xfrm>
          <a:prstGeom prst="rect">
            <a:avLst/>
          </a:prstGeom>
        </p:spPr>
        <p:txBody>
          <a:bodyPr wrap="square">
            <a:spAutoFit/>
          </a:bodyPr>
          <a:lstStyle/>
          <a:p>
            <a:r>
              <a:rPr lang="en-US" sz="1000" dirty="0" smtClean="0">
                <a:solidFill>
                  <a:schemeClr val="tx1">
                    <a:lumMod val="50000"/>
                    <a:lumOff val="50000"/>
                  </a:schemeClr>
                </a:solidFill>
              </a:rPr>
              <a:t>Ahmed et al. </a:t>
            </a:r>
            <a:r>
              <a:rPr lang="en-US" sz="1000" b="1" i="1" dirty="0" smtClean="0">
                <a:solidFill>
                  <a:schemeClr val="tx1">
                    <a:lumMod val="50000"/>
                    <a:lumOff val="50000"/>
                  </a:schemeClr>
                </a:solidFill>
              </a:rPr>
              <a:t>Current Biology </a:t>
            </a:r>
            <a:r>
              <a:rPr lang="en-US" sz="1000" dirty="0" smtClean="0">
                <a:solidFill>
                  <a:schemeClr val="tx1">
                    <a:lumMod val="50000"/>
                    <a:lumOff val="50000"/>
                  </a:schemeClr>
                </a:solidFill>
              </a:rPr>
              <a:t>(2014)</a:t>
            </a:r>
            <a:endParaRPr lang="en-GB" sz="1000" dirty="0">
              <a:solidFill>
                <a:schemeClr val="tx1">
                  <a:lumMod val="50000"/>
                  <a:lumOff val="50000"/>
                </a:schemeClr>
              </a:solidFill>
            </a:endParaRPr>
          </a:p>
        </p:txBody>
      </p:sp>
      <p:grpSp>
        <p:nvGrpSpPr>
          <p:cNvPr id="33" name="Groupe 32"/>
          <p:cNvGrpSpPr/>
          <p:nvPr/>
        </p:nvGrpSpPr>
        <p:grpSpPr>
          <a:xfrm rot="5400000">
            <a:off x="-2591702" y="3544195"/>
            <a:ext cx="5400000" cy="1587"/>
            <a:chOff x="59436" y="4596169"/>
            <a:chExt cx="9048892" cy="1587"/>
          </a:xfrm>
        </p:grpSpPr>
        <p:sp>
          <p:nvSpPr>
            <p:cNvPr id="34" name="Line 4"/>
            <p:cNvSpPr>
              <a:spLocks noChangeShapeType="1"/>
            </p:cNvSpPr>
            <p:nvPr/>
          </p:nvSpPr>
          <p:spPr bwMode="auto">
            <a:xfrm flipV="1">
              <a:off x="59436" y="4596169"/>
              <a:ext cx="6156000" cy="1587"/>
            </a:xfrm>
            <a:prstGeom prst="line">
              <a:avLst/>
            </a:prstGeom>
            <a:noFill/>
            <a:ln w="203200">
              <a:solidFill>
                <a:srgbClr val="27A9E1"/>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35" name="Line 6"/>
            <p:cNvSpPr>
              <a:spLocks noChangeShapeType="1"/>
            </p:cNvSpPr>
            <p:nvPr/>
          </p:nvSpPr>
          <p:spPr bwMode="auto">
            <a:xfrm>
              <a:off x="6257882" y="4596962"/>
              <a:ext cx="1224000" cy="0"/>
            </a:xfrm>
            <a:prstGeom prst="line">
              <a:avLst/>
            </a:prstGeom>
            <a:noFill/>
            <a:ln w="203200">
              <a:solidFill>
                <a:srgbClr val="27A9E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42" name="Line 5"/>
            <p:cNvSpPr>
              <a:spLocks noChangeShapeType="1"/>
            </p:cNvSpPr>
            <p:nvPr/>
          </p:nvSpPr>
          <p:spPr bwMode="auto">
            <a:xfrm>
              <a:off x="7524328" y="4596962"/>
              <a:ext cx="1584000" cy="0"/>
            </a:xfrm>
            <a:prstGeom prst="line">
              <a:avLst/>
            </a:prstGeom>
            <a:noFill/>
            <a:ln w="203200">
              <a:solidFill>
                <a:srgbClr val="27A9E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grpSp>
      <p:grpSp>
        <p:nvGrpSpPr>
          <p:cNvPr id="43" name="Groupe 42"/>
          <p:cNvGrpSpPr/>
          <p:nvPr/>
        </p:nvGrpSpPr>
        <p:grpSpPr>
          <a:xfrm rot="5400000">
            <a:off x="6325069" y="3544195"/>
            <a:ext cx="5400000" cy="1587"/>
            <a:chOff x="59436" y="5724411"/>
            <a:chExt cx="8724988" cy="1587"/>
          </a:xfrm>
        </p:grpSpPr>
        <p:sp>
          <p:nvSpPr>
            <p:cNvPr id="52" name="Line 4"/>
            <p:cNvSpPr>
              <a:spLocks noChangeShapeType="1"/>
            </p:cNvSpPr>
            <p:nvPr/>
          </p:nvSpPr>
          <p:spPr bwMode="auto">
            <a:xfrm flipV="1">
              <a:off x="59436" y="5724411"/>
              <a:ext cx="93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3" name="Line 4"/>
            <p:cNvSpPr>
              <a:spLocks noChangeShapeType="1"/>
            </p:cNvSpPr>
            <p:nvPr/>
          </p:nvSpPr>
          <p:spPr bwMode="auto">
            <a:xfrm flipV="1">
              <a:off x="1022243" y="5724411"/>
              <a:ext cx="18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4" name="Line 4"/>
            <p:cNvSpPr>
              <a:spLocks noChangeShapeType="1"/>
            </p:cNvSpPr>
            <p:nvPr/>
          </p:nvSpPr>
          <p:spPr bwMode="auto">
            <a:xfrm flipV="1">
              <a:off x="1229050" y="5724411"/>
              <a:ext cx="504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5" name="Line 4"/>
            <p:cNvSpPr>
              <a:spLocks noChangeShapeType="1"/>
            </p:cNvSpPr>
            <p:nvPr/>
          </p:nvSpPr>
          <p:spPr bwMode="auto">
            <a:xfrm flipV="1">
              <a:off x="1759857" y="5724411"/>
              <a:ext cx="54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6" name="Line 4"/>
            <p:cNvSpPr>
              <a:spLocks noChangeShapeType="1"/>
            </p:cNvSpPr>
            <p:nvPr/>
          </p:nvSpPr>
          <p:spPr bwMode="auto">
            <a:xfrm flipV="1">
              <a:off x="2326664" y="5724411"/>
              <a:ext cx="39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7" name="Line 4"/>
            <p:cNvSpPr>
              <a:spLocks noChangeShapeType="1"/>
            </p:cNvSpPr>
            <p:nvPr/>
          </p:nvSpPr>
          <p:spPr bwMode="auto">
            <a:xfrm flipV="1">
              <a:off x="2749471" y="5724411"/>
              <a:ext cx="18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8" name="Line 4"/>
            <p:cNvSpPr>
              <a:spLocks noChangeShapeType="1"/>
            </p:cNvSpPr>
            <p:nvPr/>
          </p:nvSpPr>
          <p:spPr bwMode="auto">
            <a:xfrm flipV="1">
              <a:off x="2956278" y="5724411"/>
              <a:ext cx="252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59" name="Line 4"/>
            <p:cNvSpPr>
              <a:spLocks noChangeShapeType="1"/>
            </p:cNvSpPr>
            <p:nvPr/>
          </p:nvSpPr>
          <p:spPr bwMode="auto">
            <a:xfrm flipV="1">
              <a:off x="3235085" y="5724411"/>
              <a:ext cx="72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0" name="Line 4"/>
            <p:cNvSpPr>
              <a:spLocks noChangeShapeType="1"/>
            </p:cNvSpPr>
            <p:nvPr/>
          </p:nvSpPr>
          <p:spPr bwMode="auto">
            <a:xfrm flipV="1">
              <a:off x="3333892" y="5724411"/>
              <a:ext cx="432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1" name="Line 4"/>
            <p:cNvSpPr>
              <a:spLocks noChangeShapeType="1"/>
            </p:cNvSpPr>
            <p:nvPr/>
          </p:nvSpPr>
          <p:spPr bwMode="auto">
            <a:xfrm flipV="1">
              <a:off x="3792699" y="5724411"/>
              <a:ext cx="144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2" name="Line 4"/>
            <p:cNvSpPr>
              <a:spLocks noChangeShapeType="1"/>
            </p:cNvSpPr>
            <p:nvPr/>
          </p:nvSpPr>
          <p:spPr bwMode="auto">
            <a:xfrm flipV="1">
              <a:off x="3963506" y="5724411"/>
              <a:ext cx="18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3" name="Line 4"/>
            <p:cNvSpPr>
              <a:spLocks noChangeShapeType="1"/>
            </p:cNvSpPr>
            <p:nvPr/>
          </p:nvSpPr>
          <p:spPr bwMode="auto">
            <a:xfrm flipV="1">
              <a:off x="4170313" y="5724411"/>
              <a:ext cx="18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4" name="Line 4"/>
            <p:cNvSpPr>
              <a:spLocks noChangeShapeType="1"/>
            </p:cNvSpPr>
            <p:nvPr/>
          </p:nvSpPr>
          <p:spPr bwMode="auto">
            <a:xfrm flipV="1">
              <a:off x="4377120" y="5724411"/>
              <a:ext cx="75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5" name="Line 4"/>
            <p:cNvSpPr>
              <a:spLocks noChangeShapeType="1"/>
            </p:cNvSpPr>
            <p:nvPr/>
          </p:nvSpPr>
          <p:spPr bwMode="auto">
            <a:xfrm flipV="1">
              <a:off x="5159927" y="5724411"/>
              <a:ext cx="144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6" name="Line 4"/>
            <p:cNvSpPr>
              <a:spLocks noChangeShapeType="1"/>
            </p:cNvSpPr>
            <p:nvPr/>
          </p:nvSpPr>
          <p:spPr bwMode="auto">
            <a:xfrm flipV="1">
              <a:off x="5717541" y="5724411"/>
              <a:ext cx="612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7" name="Line 4"/>
            <p:cNvSpPr>
              <a:spLocks noChangeShapeType="1"/>
            </p:cNvSpPr>
            <p:nvPr/>
          </p:nvSpPr>
          <p:spPr bwMode="auto">
            <a:xfrm flipV="1">
              <a:off x="5330734" y="5724411"/>
              <a:ext cx="36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8" name="Line 4"/>
            <p:cNvSpPr>
              <a:spLocks noChangeShapeType="1"/>
            </p:cNvSpPr>
            <p:nvPr/>
          </p:nvSpPr>
          <p:spPr bwMode="auto">
            <a:xfrm flipV="1">
              <a:off x="6356348" y="5724411"/>
              <a:ext cx="108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69" name="Line 4"/>
            <p:cNvSpPr>
              <a:spLocks noChangeShapeType="1"/>
            </p:cNvSpPr>
            <p:nvPr/>
          </p:nvSpPr>
          <p:spPr bwMode="auto">
            <a:xfrm flipV="1">
              <a:off x="6841962" y="5724411"/>
              <a:ext cx="108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0" name="Line 4"/>
            <p:cNvSpPr>
              <a:spLocks noChangeShapeType="1"/>
            </p:cNvSpPr>
            <p:nvPr/>
          </p:nvSpPr>
          <p:spPr bwMode="auto">
            <a:xfrm flipV="1">
              <a:off x="6491155" y="5724411"/>
              <a:ext cx="324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1" name="Line 4"/>
            <p:cNvSpPr>
              <a:spLocks noChangeShapeType="1"/>
            </p:cNvSpPr>
            <p:nvPr/>
          </p:nvSpPr>
          <p:spPr bwMode="auto">
            <a:xfrm flipV="1">
              <a:off x="6976769" y="5724411"/>
              <a:ext cx="3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2" name="Line 4"/>
            <p:cNvSpPr>
              <a:spLocks noChangeShapeType="1"/>
            </p:cNvSpPr>
            <p:nvPr/>
          </p:nvSpPr>
          <p:spPr bwMode="auto">
            <a:xfrm flipV="1">
              <a:off x="7039576" y="5724411"/>
              <a:ext cx="3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3" name="Line 4"/>
            <p:cNvSpPr>
              <a:spLocks noChangeShapeType="1"/>
            </p:cNvSpPr>
            <p:nvPr/>
          </p:nvSpPr>
          <p:spPr bwMode="auto">
            <a:xfrm flipV="1">
              <a:off x="7102383" y="5724411"/>
              <a:ext cx="3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4" name="Line 4"/>
            <p:cNvSpPr>
              <a:spLocks noChangeShapeType="1"/>
            </p:cNvSpPr>
            <p:nvPr/>
          </p:nvSpPr>
          <p:spPr bwMode="auto">
            <a:xfrm flipV="1">
              <a:off x="7165190" y="5724411"/>
              <a:ext cx="3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5" name="Line 4"/>
            <p:cNvSpPr>
              <a:spLocks noChangeShapeType="1"/>
            </p:cNvSpPr>
            <p:nvPr/>
          </p:nvSpPr>
          <p:spPr bwMode="auto">
            <a:xfrm flipV="1">
              <a:off x="7227997" y="5724411"/>
              <a:ext cx="252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6" name="Line 4"/>
            <p:cNvSpPr>
              <a:spLocks noChangeShapeType="1"/>
            </p:cNvSpPr>
            <p:nvPr/>
          </p:nvSpPr>
          <p:spPr bwMode="auto">
            <a:xfrm flipV="1">
              <a:off x="7506804" y="5724411"/>
              <a:ext cx="180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7" name="Line 4"/>
            <p:cNvSpPr>
              <a:spLocks noChangeShapeType="1"/>
            </p:cNvSpPr>
            <p:nvPr/>
          </p:nvSpPr>
          <p:spPr bwMode="auto">
            <a:xfrm flipV="1">
              <a:off x="7713611" y="5724411"/>
              <a:ext cx="648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sp>
          <p:nvSpPr>
            <p:cNvPr id="78" name="Line 4"/>
            <p:cNvSpPr>
              <a:spLocks noChangeShapeType="1"/>
            </p:cNvSpPr>
            <p:nvPr/>
          </p:nvSpPr>
          <p:spPr bwMode="auto">
            <a:xfrm flipV="1">
              <a:off x="8388424" y="5724411"/>
              <a:ext cx="396000" cy="1587"/>
            </a:xfrm>
            <a:prstGeom prst="line">
              <a:avLst/>
            </a:prstGeom>
            <a:noFill/>
            <a:ln w="203200">
              <a:solidFill>
                <a:srgbClr val="EC008B"/>
              </a:solidFill>
              <a:round/>
              <a:headEnd/>
              <a:tailEnd/>
            </a:ln>
            <a:extLst>
              <a:ext uri="{909E8E84-426E-40DD-AFC4-6F175D3DCCD1}">
                <a14:hiddenFill xmlns:a14="http://schemas.microsoft.com/office/drawing/2010/main">
                  <a:noFill/>
                </a14:hiddenFill>
              </a:ext>
            </a:extLst>
          </p:spPr>
          <p:txBody>
            <a:bodyPr wrap="none" anchor="ctr"/>
            <a:lstStyle/>
            <a:p>
              <a:pPr algn="ctr"/>
              <a:endParaRPr lang="fr-FR"/>
            </a:p>
          </p:txBody>
        </p:sp>
      </p:grpSp>
    </p:spTree>
    <p:extLst>
      <p:ext uri="{BB962C8B-B14F-4D97-AF65-F5344CB8AC3E}">
        <p14:creationId xmlns:p14="http://schemas.microsoft.com/office/powerpoint/2010/main" val="2518630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93</a:t>
            </a:fld>
            <a:endParaRPr lang="fr-FR" dirty="0">
              <a:latin typeface="+mn-lt"/>
            </a:endParaRPr>
          </a:p>
        </p:txBody>
      </p:sp>
      <p:sp>
        <p:nvSpPr>
          <p:cNvPr id="13"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14" name="Rectangle 13"/>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a:t>
            </a:r>
            <a:r>
              <a:rPr lang="en-US" i="1" kern="0" dirty="0" smtClean="0"/>
              <a:t>Ectocarpus </a:t>
            </a:r>
            <a:r>
              <a:rPr lang="en-US" kern="0" dirty="0" smtClean="0"/>
              <a:t>Pseudo-Autosomal Region</a:t>
            </a:r>
          </a:p>
        </p:txBody>
      </p:sp>
      <p:cxnSp>
        <p:nvCxnSpPr>
          <p:cNvPr id="16" name="Connecteur droit 15"/>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623698" y="6309320"/>
            <a:ext cx="316112" cy="369332"/>
          </a:xfrm>
          <a:prstGeom prst="rect">
            <a:avLst/>
          </a:prstGeom>
          <a:noFill/>
        </p:spPr>
        <p:txBody>
          <a:bodyPr wrap="none" rtlCol="0">
            <a:spAutoFit/>
          </a:bodyPr>
          <a:lstStyle/>
          <a:p>
            <a:r>
              <a:rPr lang="en-GB" dirty="0" smtClean="0">
                <a:solidFill>
                  <a:srgbClr val="27AAE1"/>
                </a:solidFill>
                <a:latin typeface="+mn-lt"/>
              </a:rPr>
              <a:t>V</a:t>
            </a:r>
            <a:endParaRPr lang="en-GB" dirty="0">
              <a:solidFill>
                <a:srgbClr val="27AAE1"/>
              </a:solidFill>
              <a:latin typeface="+mn-lt"/>
            </a:endParaRPr>
          </a:p>
        </p:txBody>
      </p:sp>
      <p:sp>
        <p:nvSpPr>
          <p:cNvPr id="19" name="ZoneTexte 18"/>
          <p:cNvSpPr txBox="1"/>
          <p:nvPr/>
        </p:nvSpPr>
        <p:spPr>
          <a:xfrm>
            <a:off x="1581165" y="6309320"/>
            <a:ext cx="332142" cy="369332"/>
          </a:xfrm>
          <a:prstGeom prst="rect">
            <a:avLst/>
          </a:prstGeom>
          <a:noFill/>
        </p:spPr>
        <p:txBody>
          <a:bodyPr wrap="none" rtlCol="0">
            <a:spAutoFit/>
          </a:bodyPr>
          <a:lstStyle/>
          <a:p>
            <a:r>
              <a:rPr lang="en-GB" dirty="0">
                <a:solidFill>
                  <a:srgbClr val="EC008C"/>
                </a:solidFill>
                <a:latin typeface="+mn-lt"/>
              </a:rPr>
              <a:t>U</a:t>
            </a:r>
          </a:p>
        </p:txBody>
      </p:sp>
      <p:pic>
        <p:nvPicPr>
          <p:cNvPr id="20" name="Picture 2" descr="Z:\Dropbox\Alex_thesis\images\UV_ch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5536" y="1052736"/>
            <a:ext cx="1728192" cy="4985835"/>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21"/>
          <p:cNvCxnSpPr/>
          <p:nvPr/>
        </p:nvCxnSpPr>
        <p:spPr>
          <a:xfrm flipH="1" flipV="1">
            <a:off x="1903781" y="3016000"/>
            <a:ext cx="439142" cy="12496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6200000" flipV="1">
            <a:off x="2464876" y="3019856"/>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a:off x="1902941" y="4005064"/>
            <a:ext cx="439982" cy="124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rot="16200000" flipV="1">
            <a:off x="2464036" y="3883951"/>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H="1" flipV="1">
            <a:off x="1907704" y="5785832"/>
            <a:ext cx="439142" cy="12496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16200000" flipV="1">
            <a:off x="2468799" y="5789688"/>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a:off x="1913307" y="1173892"/>
            <a:ext cx="439982" cy="124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6200000" flipV="1">
            <a:off x="2474402" y="1052779"/>
            <a:ext cx="0" cy="242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528012" y="4586644"/>
            <a:ext cx="2736048" cy="646331"/>
          </a:xfrm>
          <a:prstGeom prst="rect">
            <a:avLst/>
          </a:prstGeom>
        </p:spPr>
        <p:txBody>
          <a:bodyPr wrap="square">
            <a:spAutoFit/>
          </a:bodyPr>
          <a:lstStyle/>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rPr>
              <a:t>6</a:t>
            </a:r>
            <a:r>
              <a:rPr lang="en-US" dirty="0" smtClean="0">
                <a:solidFill>
                  <a:schemeClr val="tx1">
                    <a:lumMod val="65000"/>
                    <a:lumOff val="35000"/>
                  </a:schemeClr>
                </a:solidFill>
                <a:latin typeface="+mn-lt"/>
              </a:rPr>
              <a:t> super-</a:t>
            </a:r>
            <a:r>
              <a:rPr lang="en-US" dirty="0" err="1" smtClean="0">
                <a:solidFill>
                  <a:schemeClr val="tx1">
                    <a:lumMod val="65000"/>
                    <a:lumOff val="35000"/>
                  </a:schemeClr>
                </a:solidFill>
                <a:latin typeface="+mn-lt"/>
              </a:rPr>
              <a:t>contigs</a:t>
            </a:r>
            <a:endParaRPr lang="en-US" dirty="0" smtClean="0">
              <a:solidFill>
                <a:schemeClr val="tx1">
                  <a:lumMod val="65000"/>
                  <a:lumOff val="35000"/>
                </a:schemeClr>
              </a:solidFill>
              <a:latin typeface="+mn-lt"/>
            </a:endParaRPr>
          </a:p>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70 </a:t>
            </a:r>
            <a:r>
              <a:rPr lang="en-US" dirty="0">
                <a:solidFill>
                  <a:schemeClr val="tx1">
                    <a:lumMod val="65000"/>
                    <a:lumOff val="35000"/>
                  </a:schemeClr>
                </a:solidFill>
                <a:latin typeface="+mn-lt"/>
              </a:rPr>
              <a:t>protein-coding </a:t>
            </a:r>
            <a:r>
              <a:rPr lang="en-US" dirty="0" smtClean="0">
                <a:solidFill>
                  <a:schemeClr val="tx1">
                    <a:lumMod val="65000"/>
                    <a:lumOff val="35000"/>
                  </a:schemeClr>
                </a:solidFill>
                <a:latin typeface="+mn-lt"/>
              </a:rPr>
              <a:t>genes</a:t>
            </a:r>
          </a:p>
        </p:txBody>
      </p:sp>
      <p:sp>
        <p:nvSpPr>
          <p:cNvPr id="38" name="Rectangle 37"/>
          <p:cNvSpPr/>
          <p:nvPr/>
        </p:nvSpPr>
        <p:spPr>
          <a:xfrm>
            <a:off x="3707904" y="1778332"/>
            <a:ext cx="3528392" cy="646331"/>
          </a:xfrm>
          <a:prstGeom prst="rect">
            <a:avLst/>
          </a:prstGeom>
        </p:spPr>
        <p:txBody>
          <a:bodyPr wrap="square">
            <a:spAutoFit/>
          </a:bodyPr>
          <a:lstStyle/>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rPr>
              <a:t>11</a:t>
            </a:r>
            <a:r>
              <a:rPr lang="en-US" dirty="0" smtClean="0">
                <a:solidFill>
                  <a:schemeClr val="tx1">
                    <a:lumMod val="65000"/>
                    <a:lumOff val="35000"/>
                  </a:schemeClr>
                </a:solidFill>
                <a:latin typeface="+mn-lt"/>
              </a:rPr>
              <a:t> super-</a:t>
            </a:r>
            <a:r>
              <a:rPr lang="en-US" dirty="0" err="1" smtClean="0">
                <a:solidFill>
                  <a:schemeClr val="tx1">
                    <a:lumMod val="65000"/>
                    <a:lumOff val="35000"/>
                  </a:schemeClr>
                </a:solidFill>
                <a:latin typeface="+mn-lt"/>
              </a:rPr>
              <a:t>contigs</a:t>
            </a:r>
            <a:endParaRPr lang="en-US" dirty="0" smtClean="0">
              <a:solidFill>
                <a:schemeClr val="tx1">
                  <a:lumMod val="65000"/>
                  <a:lumOff val="35000"/>
                </a:schemeClr>
              </a:solidFill>
              <a:latin typeface="+mn-lt"/>
            </a:endParaRPr>
          </a:p>
          <a:p>
            <a:pPr marL="285750" indent="-285750">
              <a:spcBef>
                <a:spcPts val="0"/>
              </a:spcBef>
              <a:spcAft>
                <a:spcPts val="0"/>
              </a:spcAft>
              <a:buFont typeface="Arial" panose="020B0604020202020204" pitchFamily="34" charset="0"/>
              <a:buChar char="•"/>
            </a:pPr>
            <a:r>
              <a:rPr lang="en-US" dirty="0" smtClean="0">
                <a:solidFill>
                  <a:schemeClr val="tx1">
                    <a:lumMod val="65000"/>
                    <a:lumOff val="35000"/>
                  </a:schemeClr>
                </a:solidFill>
                <a:latin typeface="+mn-lt"/>
              </a:rPr>
              <a:t>152 protein-coding genes</a:t>
            </a:r>
          </a:p>
        </p:txBody>
      </p:sp>
      <p:sp>
        <p:nvSpPr>
          <p:cNvPr id="9" name="ZoneTexte 8"/>
          <p:cNvSpPr txBox="1"/>
          <p:nvPr/>
        </p:nvSpPr>
        <p:spPr>
          <a:xfrm>
            <a:off x="2560017" y="1916832"/>
            <a:ext cx="661400" cy="369332"/>
          </a:xfrm>
          <a:prstGeom prst="rect">
            <a:avLst/>
          </a:prstGeom>
          <a:noFill/>
        </p:spPr>
        <p:txBody>
          <a:bodyPr wrap="none" rtlCol="0">
            <a:spAutoFit/>
          </a:bodyPr>
          <a:lstStyle/>
          <a:p>
            <a:r>
              <a:rPr lang="en-GB" dirty="0" smtClean="0">
                <a:solidFill>
                  <a:schemeClr val="tx1">
                    <a:lumMod val="65000"/>
                    <a:lumOff val="35000"/>
                  </a:schemeClr>
                </a:solidFill>
              </a:rPr>
              <a:t>PAR1</a:t>
            </a:r>
            <a:endParaRPr lang="en-GB" dirty="0">
              <a:solidFill>
                <a:schemeClr val="tx1">
                  <a:lumMod val="65000"/>
                  <a:lumOff val="35000"/>
                </a:schemeClr>
              </a:solidFill>
            </a:endParaRPr>
          </a:p>
        </p:txBody>
      </p:sp>
      <p:sp>
        <p:nvSpPr>
          <p:cNvPr id="39" name="ZoneTexte 38"/>
          <p:cNvSpPr txBox="1"/>
          <p:nvPr/>
        </p:nvSpPr>
        <p:spPr>
          <a:xfrm>
            <a:off x="2560017" y="4725144"/>
            <a:ext cx="661400" cy="369332"/>
          </a:xfrm>
          <a:prstGeom prst="rect">
            <a:avLst/>
          </a:prstGeom>
          <a:noFill/>
        </p:spPr>
        <p:txBody>
          <a:bodyPr wrap="none" rtlCol="0">
            <a:spAutoFit/>
          </a:bodyPr>
          <a:lstStyle/>
          <a:p>
            <a:r>
              <a:rPr lang="en-GB" dirty="0" smtClean="0">
                <a:solidFill>
                  <a:schemeClr val="tx1">
                    <a:lumMod val="65000"/>
                    <a:lumOff val="35000"/>
                  </a:schemeClr>
                </a:solidFill>
              </a:rPr>
              <a:t>PAR2</a:t>
            </a:r>
            <a:endParaRPr lang="en-GB" dirty="0">
              <a:solidFill>
                <a:schemeClr val="tx1">
                  <a:lumMod val="65000"/>
                  <a:lumOff val="35000"/>
                </a:schemeClr>
              </a:solidFill>
            </a:endParaRPr>
          </a:p>
        </p:txBody>
      </p:sp>
      <p:cxnSp>
        <p:nvCxnSpPr>
          <p:cNvPr id="40" name="Connecteur droit avec flèche 39"/>
          <p:cNvCxnSpPr/>
          <p:nvPr/>
        </p:nvCxnSpPr>
        <p:spPr>
          <a:xfrm>
            <a:off x="1259600" y="1196753"/>
            <a:ext cx="0" cy="1800199"/>
          </a:xfrm>
          <a:prstGeom prst="straightConnector1">
            <a:avLst/>
          </a:prstGeom>
          <a:ln w="190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1259600" y="4076757"/>
            <a:ext cx="0" cy="1872523"/>
          </a:xfrm>
          <a:prstGeom prst="straightConnector1">
            <a:avLst/>
          </a:prstGeom>
          <a:ln w="190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a:off x="1259600" y="2996952"/>
            <a:ext cx="0" cy="1079805"/>
          </a:xfrm>
          <a:prstGeom prst="straightConnector1">
            <a:avLst/>
          </a:prstGeom>
          <a:ln w="190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971600" y="3284984"/>
            <a:ext cx="576000" cy="430887"/>
          </a:xfrm>
          <a:prstGeom prst="rect">
            <a:avLst/>
          </a:prstGeom>
          <a:solidFill>
            <a:schemeClr val="bg1"/>
          </a:solidFill>
        </p:spPr>
        <p:txBody>
          <a:bodyPr wrap="none" rtlCol="0">
            <a:spAutoFit/>
          </a:bodyPr>
          <a:lstStyle/>
          <a:p>
            <a:pPr algn="ctr"/>
            <a:r>
              <a:rPr lang="en-GB" sz="1100" dirty="0" smtClean="0">
                <a:solidFill>
                  <a:schemeClr val="tx1">
                    <a:lumMod val="65000"/>
                    <a:lumOff val="35000"/>
                  </a:schemeClr>
                </a:solidFill>
                <a:latin typeface="+mn-lt"/>
              </a:rPr>
              <a:t>SDR</a:t>
            </a:r>
          </a:p>
          <a:p>
            <a:pPr algn="ctr"/>
            <a:r>
              <a:rPr lang="en-GB" sz="1100" dirty="0" smtClean="0">
                <a:solidFill>
                  <a:schemeClr val="tx1">
                    <a:lumMod val="65000"/>
                    <a:lumOff val="35000"/>
                  </a:schemeClr>
                </a:solidFill>
                <a:latin typeface="+mn-lt"/>
              </a:rPr>
              <a:t>~1Mbp</a:t>
            </a:r>
            <a:endParaRPr lang="en-GB" sz="1100" dirty="0">
              <a:solidFill>
                <a:schemeClr val="tx1">
                  <a:lumMod val="65000"/>
                  <a:lumOff val="35000"/>
                </a:schemeClr>
              </a:solidFill>
              <a:latin typeface="+mn-lt"/>
            </a:endParaRPr>
          </a:p>
        </p:txBody>
      </p:sp>
      <p:sp>
        <p:nvSpPr>
          <p:cNvPr id="44" name="ZoneTexte 43"/>
          <p:cNvSpPr txBox="1"/>
          <p:nvPr/>
        </p:nvSpPr>
        <p:spPr>
          <a:xfrm>
            <a:off x="971600" y="4726305"/>
            <a:ext cx="576000" cy="430887"/>
          </a:xfrm>
          <a:prstGeom prst="rect">
            <a:avLst/>
          </a:prstGeom>
          <a:solidFill>
            <a:schemeClr val="bg1"/>
          </a:solidFill>
        </p:spPr>
        <p:txBody>
          <a:bodyPr wrap="none" rtlCol="0">
            <a:spAutoFit/>
          </a:bodyPr>
          <a:lstStyle/>
          <a:p>
            <a:pPr algn="ctr"/>
            <a:r>
              <a:rPr lang="en-GB" sz="1100" dirty="0" smtClean="0">
                <a:solidFill>
                  <a:schemeClr val="tx1">
                    <a:lumMod val="65000"/>
                    <a:lumOff val="35000"/>
                  </a:schemeClr>
                </a:solidFill>
                <a:latin typeface="+mn-lt"/>
              </a:rPr>
              <a:t>PAR</a:t>
            </a:r>
          </a:p>
          <a:p>
            <a:pPr algn="ctr"/>
            <a:r>
              <a:rPr lang="en-GB" sz="1100" dirty="0" smtClean="0">
                <a:solidFill>
                  <a:schemeClr val="tx1">
                    <a:lumMod val="65000"/>
                    <a:lumOff val="35000"/>
                  </a:schemeClr>
                </a:solidFill>
                <a:latin typeface="+mn-lt"/>
              </a:rPr>
              <a:t>~2Mbp</a:t>
            </a:r>
            <a:endParaRPr lang="en-GB" sz="1100" dirty="0">
              <a:solidFill>
                <a:schemeClr val="tx1">
                  <a:lumMod val="65000"/>
                  <a:lumOff val="35000"/>
                </a:schemeClr>
              </a:solidFill>
              <a:latin typeface="+mn-lt"/>
            </a:endParaRPr>
          </a:p>
        </p:txBody>
      </p:sp>
      <p:sp>
        <p:nvSpPr>
          <p:cNvPr id="45" name="ZoneTexte 44"/>
          <p:cNvSpPr txBox="1"/>
          <p:nvPr/>
        </p:nvSpPr>
        <p:spPr>
          <a:xfrm>
            <a:off x="971600" y="1844824"/>
            <a:ext cx="576000" cy="430887"/>
          </a:xfrm>
          <a:prstGeom prst="rect">
            <a:avLst/>
          </a:prstGeom>
          <a:solidFill>
            <a:schemeClr val="bg1"/>
          </a:solidFill>
        </p:spPr>
        <p:txBody>
          <a:bodyPr wrap="none" rtlCol="0">
            <a:spAutoFit/>
          </a:bodyPr>
          <a:lstStyle/>
          <a:p>
            <a:pPr algn="ctr"/>
            <a:r>
              <a:rPr lang="en-GB" sz="1100" dirty="0" smtClean="0">
                <a:solidFill>
                  <a:schemeClr val="tx1">
                    <a:lumMod val="65000"/>
                    <a:lumOff val="35000"/>
                  </a:schemeClr>
                </a:solidFill>
                <a:latin typeface="+mn-lt"/>
              </a:rPr>
              <a:t>PAR</a:t>
            </a:r>
          </a:p>
          <a:p>
            <a:pPr algn="ctr"/>
            <a:r>
              <a:rPr lang="en-GB" sz="1100" dirty="0" smtClean="0">
                <a:solidFill>
                  <a:schemeClr val="tx1">
                    <a:lumMod val="65000"/>
                    <a:lumOff val="35000"/>
                  </a:schemeClr>
                </a:solidFill>
                <a:latin typeface="+mn-lt"/>
              </a:rPr>
              <a:t>~2Mbp</a:t>
            </a:r>
            <a:endParaRPr lang="en-GB" sz="1100" dirty="0">
              <a:solidFill>
                <a:schemeClr val="tx1">
                  <a:lumMod val="65000"/>
                  <a:lumOff val="35000"/>
                </a:schemeClr>
              </a:solidFill>
              <a:latin typeface="+mn-lt"/>
            </a:endParaRPr>
          </a:p>
        </p:txBody>
      </p:sp>
      <p:sp>
        <p:nvSpPr>
          <p:cNvPr id="29" name="Rectangle 28"/>
          <p:cNvSpPr/>
          <p:nvPr/>
        </p:nvSpPr>
        <p:spPr>
          <a:xfrm>
            <a:off x="-2604" y="6612592"/>
            <a:ext cx="2742960" cy="246221"/>
          </a:xfrm>
          <a:prstGeom prst="rect">
            <a:avLst/>
          </a:prstGeom>
        </p:spPr>
        <p:txBody>
          <a:bodyPr wrap="square">
            <a:spAutoFit/>
          </a:bodyPr>
          <a:lstStyle/>
          <a:p>
            <a:r>
              <a:rPr lang="en-US" sz="1000" dirty="0" smtClean="0">
                <a:solidFill>
                  <a:schemeClr val="tx1">
                    <a:lumMod val="50000"/>
                    <a:lumOff val="50000"/>
                  </a:schemeClr>
                </a:solidFill>
              </a:rPr>
              <a:t>Ahmed et al. </a:t>
            </a:r>
            <a:r>
              <a:rPr lang="en-US" sz="1000" b="1" i="1" dirty="0" smtClean="0">
                <a:solidFill>
                  <a:schemeClr val="tx1">
                    <a:lumMod val="50000"/>
                    <a:lumOff val="50000"/>
                  </a:schemeClr>
                </a:solidFill>
              </a:rPr>
              <a:t>Current Biology </a:t>
            </a:r>
            <a:r>
              <a:rPr lang="en-US" sz="1000" dirty="0" smtClean="0">
                <a:solidFill>
                  <a:schemeClr val="tx1">
                    <a:lumMod val="50000"/>
                    <a:lumOff val="50000"/>
                  </a:schemeClr>
                </a:solidFill>
              </a:rPr>
              <a:t>(2014)</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23133684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latin typeface="+mn-lt"/>
              </a:rPr>
              <a:pPr/>
              <a:t>94</a:t>
            </a:fld>
            <a:endParaRPr lang="fr-FR" dirty="0">
              <a:latin typeface="+mn-lt"/>
            </a:endParaRPr>
          </a:p>
        </p:txBody>
      </p:sp>
      <p:sp>
        <p:nvSpPr>
          <p:cNvPr id="2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27" name="Rectangle 26"/>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a:t>
            </a:r>
            <a:r>
              <a:rPr lang="en-US" i="1" kern="0" dirty="0" smtClean="0"/>
              <a:t>Ectocarpus</a:t>
            </a:r>
            <a:r>
              <a:rPr lang="en-US" kern="0" dirty="0" smtClean="0"/>
              <a:t> sex chromosomes features</a:t>
            </a:r>
          </a:p>
        </p:txBody>
      </p:sp>
      <p:cxnSp>
        <p:nvCxnSpPr>
          <p:cNvPr id="29" name="Connecteur droit 2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Dropbox\Alex_thesis\images\gene_densit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99949" y="945968"/>
            <a:ext cx="2744102"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Z:\Dropbox\Alex_thesis\images\TE_density.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706" y="945968"/>
            <a:ext cx="2744102" cy="25200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1242560" y="5221649"/>
            <a:ext cx="6588732" cy="1015663"/>
          </a:xfrm>
          <a:prstGeom prst="rect">
            <a:avLst/>
          </a:prstGeom>
          <a:noFill/>
        </p:spPr>
        <p:txBody>
          <a:bodyPr wrap="square" rtlCol="0">
            <a:spAutoFit/>
          </a:bodyPr>
          <a:lstStyle/>
          <a:p>
            <a:pPr algn="ctr"/>
            <a:r>
              <a:rPr lang="en-GB" sz="2000" dirty="0" smtClean="0">
                <a:solidFill>
                  <a:schemeClr val="tx1">
                    <a:lumMod val="65000"/>
                    <a:lumOff val="35000"/>
                  </a:schemeClr>
                </a:solidFill>
              </a:rPr>
              <a:t>The SDR and PAR exhibit unique structural features compared to autosomes, and the PAR is intermediate between autosomes and the SDR</a:t>
            </a:r>
          </a:p>
        </p:txBody>
      </p:sp>
      <p:sp>
        <p:nvSpPr>
          <p:cNvPr id="2" name="ZoneTexte 1"/>
          <p:cNvSpPr txBox="1"/>
          <p:nvPr/>
        </p:nvSpPr>
        <p:spPr>
          <a:xfrm>
            <a:off x="3932242" y="3448303"/>
            <a:ext cx="1279517" cy="338554"/>
          </a:xfrm>
          <a:prstGeom prst="rect">
            <a:avLst/>
          </a:prstGeom>
          <a:noFill/>
        </p:spPr>
        <p:txBody>
          <a:bodyPr wrap="none" rtlCol="0">
            <a:spAutoFit/>
          </a:bodyPr>
          <a:lstStyle/>
          <a:p>
            <a:r>
              <a:rPr lang="en-GB" sz="1600" u="sng" dirty="0" smtClean="0">
                <a:solidFill>
                  <a:schemeClr val="tx1">
                    <a:lumMod val="65000"/>
                    <a:lumOff val="35000"/>
                  </a:schemeClr>
                </a:solidFill>
              </a:rPr>
              <a:t>Gene density</a:t>
            </a:r>
            <a:endParaRPr lang="en-GB" sz="1600" u="sng" dirty="0">
              <a:solidFill>
                <a:schemeClr val="tx1">
                  <a:lumMod val="65000"/>
                  <a:lumOff val="35000"/>
                </a:schemeClr>
              </a:solidFill>
            </a:endParaRPr>
          </a:p>
        </p:txBody>
      </p:sp>
      <p:sp>
        <p:nvSpPr>
          <p:cNvPr id="14" name="ZoneTexte 13"/>
          <p:cNvSpPr txBox="1"/>
          <p:nvPr/>
        </p:nvSpPr>
        <p:spPr>
          <a:xfrm>
            <a:off x="1205498" y="3448303"/>
            <a:ext cx="532518" cy="338554"/>
          </a:xfrm>
          <a:prstGeom prst="rect">
            <a:avLst/>
          </a:prstGeom>
          <a:noFill/>
        </p:spPr>
        <p:txBody>
          <a:bodyPr wrap="none" rtlCol="0">
            <a:spAutoFit/>
          </a:bodyPr>
          <a:lstStyle/>
          <a:p>
            <a:r>
              <a:rPr lang="en-GB" sz="1600" u="sng" dirty="0" smtClean="0">
                <a:solidFill>
                  <a:schemeClr val="tx1">
                    <a:lumMod val="65000"/>
                    <a:lumOff val="35000"/>
                  </a:schemeClr>
                </a:solidFill>
              </a:rPr>
              <a:t>TE%</a:t>
            </a:r>
            <a:endParaRPr lang="en-GB" sz="1600" u="sng" dirty="0">
              <a:solidFill>
                <a:schemeClr val="tx1">
                  <a:lumMod val="65000"/>
                  <a:lumOff val="35000"/>
                </a:schemeClr>
              </a:solidFill>
            </a:endParaRPr>
          </a:p>
        </p:txBody>
      </p:sp>
      <p:sp>
        <p:nvSpPr>
          <p:cNvPr id="3" name="ZoneTexte 2"/>
          <p:cNvSpPr txBox="1"/>
          <p:nvPr/>
        </p:nvSpPr>
        <p:spPr>
          <a:xfrm>
            <a:off x="902723" y="3822139"/>
            <a:ext cx="1138068" cy="830997"/>
          </a:xfrm>
          <a:prstGeom prst="rect">
            <a:avLst/>
          </a:prstGeom>
          <a:noFill/>
        </p:spPr>
        <p:txBody>
          <a:bodyPr wrap="none" rtlCol="0">
            <a:spAutoFit/>
          </a:bodyPr>
          <a:lstStyle/>
          <a:p>
            <a:r>
              <a:rPr lang="en-GB" sz="1600" dirty="0" smtClean="0">
                <a:solidFill>
                  <a:schemeClr val="tx1">
                    <a:lumMod val="65000"/>
                    <a:lumOff val="35000"/>
                  </a:schemeClr>
                </a:solidFill>
              </a:rPr>
              <a:t>Auto – 20%</a:t>
            </a:r>
          </a:p>
          <a:p>
            <a:r>
              <a:rPr lang="en-GB" sz="1600" dirty="0" smtClean="0">
                <a:solidFill>
                  <a:schemeClr val="tx1">
                    <a:lumMod val="65000"/>
                    <a:lumOff val="35000"/>
                  </a:schemeClr>
                </a:solidFill>
              </a:rPr>
              <a:t>PAR – 35%</a:t>
            </a:r>
          </a:p>
          <a:p>
            <a:r>
              <a:rPr lang="en-GB" sz="1600" dirty="0" smtClean="0">
                <a:solidFill>
                  <a:schemeClr val="tx1">
                    <a:lumMod val="65000"/>
                    <a:lumOff val="35000"/>
                  </a:schemeClr>
                </a:solidFill>
              </a:rPr>
              <a:t>SDR – 53%</a:t>
            </a:r>
            <a:endParaRPr lang="en-GB" sz="1600" dirty="0">
              <a:solidFill>
                <a:schemeClr val="tx1">
                  <a:lumMod val="65000"/>
                  <a:lumOff val="35000"/>
                </a:schemeClr>
              </a:solidFill>
            </a:endParaRPr>
          </a:p>
        </p:txBody>
      </p:sp>
      <p:sp>
        <p:nvSpPr>
          <p:cNvPr id="16" name="ZoneTexte 15"/>
          <p:cNvSpPr txBox="1"/>
          <p:nvPr/>
        </p:nvSpPr>
        <p:spPr>
          <a:xfrm>
            <a:off x="3575830" y="3822139"/>
            <a:ext cx="1992340" cy="830997"/>
          </a:xfrm>
          <a:prstGeom prst="rect">
            <a:avLst/>
          </a:prstGeom>
          <a:noFill/>
        </p:spPr>
        <p:txBody>
          <a:bodyPr wrap="none" rtlCol="0">
            <a:spAutoFit/>
          </a:bodyPr>
          <a:lstStyle/>
          <a:p>
            <a:r>
              <a:rPr lang="en-GB" sz="1600" dirty="0" smtClean="0">
                <a:solidFill>
                  <a:schemeClr val="tx1">
                    <a:lumMod val="65000"/>
                    <a:lumOff val="35000"/>
                  </a:schemeClr>
                </a:solidFill>
              </a:rPr>
              <a:t>Auto – 85 genes/</a:t>
            </a:r>
            <a:r>
              <a:rPr lang="en-GB" sz="1600" dirty="0" err="1" smtClean="0">
                <a:solidFill>
                  <a:schemeClr val="tx1">
                    <a:lumMod val="65000"/>
                    <a:lumOff val="35000"/>
                  </a:schemeClr>
                </a:solidFill>
              </a:rPr>
              <a:t>Mbp</a:t>
            </a:r>
            <a:endParaRPr lang="en-GB" sz="1600" dirty="0" smtClean="0">
              <a:solidFill>
                <a:schemeClr val="tx1">
                  <a:lumMod val="65000"/>
                  <a:lumOff val="35000"/>
                </a:schemeClr>
              </a:solidFill>
            </a:endParaRPr>
          </a:p>
          <a:p>
            <a:r>
              <a:rPr lang="en-GB" sz="1600" dirty="0" smtClean="0">
                <a:solidFill>
                  <a:schemeClr val="tx1">
                    <a:lumMod val="65000"/>
                    <a:lumOff val="35000"/>
                  </a:schemeClr>
                </a:solidFill>
              </a:rPr>
              <a:t>PAR – 65 genes/</a:t>
            </a:r>
            <a:r>
              <a:rPr lang="en-GB" sz="1600" dirty="0" err="1" smtClean="0">
                <a:solidFill>
                  <a:schemeClr val="tx1">
                    <a:lumMod val="65000"/>
                    <a:lumOff val="35000"/>
                  </a:schemeClr>
                </a:solidFill>
              </a:rPr>
              <a:t>Mbp</a:t>
            </a:r>
            <a:endParaRPr lang="en-GB" sz="1600" dirty="0" smtClean="0">
              <a:solidFill>
                <a:schemeClr val="tx1">
                  <a:lumMod val="65000"/>
                  <a:lumOff val="35000"/>
                </a:schemeClr>
              </a:solidFill>
            </a:endParaRPr>
          </a:p>
          <a:p>
            <a:r>
              <a:rPr lang="en-GB" sz="1600" dirty="0" smtClean="0">
                <a:solidFill>
                  <a:schemeClr val="tx1">
                    <a:lumMod val="65000"/>
                    <a:lumOff val="35000"/>
                  </a:schemeClr>
                </a:solidFill>
              </a:rPr>
              <a:t>SDR – 22 genes/Mb</a:t>
            </a:r>
            <a:endParaRPr lang="en-GB" sz="1600" dirty="0">
              <a:solidFill>
                <a:schemeClr val="tx1">
                  <a:lumMod val="65000"/>
                  <a:lumOff val="35000"/>
                </a:schemeClr>
              </a:solidFill>
            </a:endParaRPr>
          </a:p>
        </p:txBody>
      </p:sp>
      <p:pic>
        <p:nvPicPr>
          <p:cNvPr id="3074" name="Picture 2" descr="Z:\Dropbox\Alex_thesis\images\gene_siz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28184" y="945968"/>
            <a:ext cx="2744102" cy="252000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7110261" y="3448303"/>
            <a:ext cx="979948" cy="338554"/>
          </a:xfrm>
          <a:prstGeom prst="rect">
            <a:avLst/>
          </a:prstGeom>
          <a:noFill/>
        </p:spPr>
        <p:txBody>
          <a:bodyPr wrap="none" rtlCol="0">
            <a:spAutoFit/>
          </a:bodyPr>
          <a:lstStyle/>
          <a:p>
            <a:r>
              <a:rPr lang="en-GB" sz="1600" u="sng" dirty="0" smtClean="0">
                <a:solidFill>
                  <a:schemeClr val="tx1">
                    <a:lumMod val="65000"/>
                    <a:lumOff val="35000"/>
                  </a:schemeClr>
                </a:solidFill>
              </a:rPr>
              <a:t>Gene size</a:t>
            </a:r>
            <a:endParaRPr lang="en-GB" sz="1600" u="sng" dirty="0">
              <a:solidFill>
                <a:schemeClr val="tx1">
                  <a:lumMod val="65000"/>
                  <a:lumOff val="35000"/>
                </a:schemeClr>
              </a:solidFill>
            </a:endParaRPr>
          </a:p>
        </p:txBody>
      </p:sp>
      <p:sp>
        <p:nvSpPr>
          <p:cNvPr id="20" name="ZoneTexte 19"/>
          <p:cNvSpPr txBox="1"/>
          <p:nvPr/>
        </p:nvSpPr>
        <p:spPr>
          <a:xfrm>
            <a:off x="6826626" y="3822139"/>
            <a:ext cx="1547218" cy="830997"/>
          </a:xfrm>
          <a:prstGeom prst="rect">
            <a:avLst/>
          </a:prstGeom>
          <a:noFill/>
        </p:spPr>
        <p:txBody>
          <a:bodyPr wrap="none" rtlCol="0">
            <a:spAutoFit/>
          </a:bodyPr>
          <a:lstStyle/>
          <a:p>
            <a:r>
              <a:rPr lang="en-GB" sz="1600" dirty="0" smtClean="0">
                <a:solidFill>
                  <a:schemeClr val="tx1">
                    <a:lumMod val="65000"/>
                    <a:lumOff val="35000"/>
                  </a:schemeClr>
                </a:solidFill>
              </a:rPr>
              <a:t>Auto – 7000 </a:t>
            </a:r>
            <a:r>
              <a:rPr lang="en-GB" sz="1600" dirty="0" err="1" smtClean="0">
                <a:solidFill>
                  <a:schemeClr val="tx1">
                    <a:lumMod val="65000"/>
                    <a:lumOff val="35000"/>
                  </a:schemeClr>
                </a:solidFill>
              </a:rPr>
              <a:t>bp</a:t>
            </a:r>
            <a:endParaRPr lang="en-GB" sz="1600" dirty="0" smtClean="0">
              <a:solidFill>
                <a:schemeClr val="tx1">
                  <a:lumMod val="65000"/>
                  <a:lumOff val="35000"/>
                </a:schemeClr>
              </a:solidFill>
            </a:endParaRPr>
          </a:p>
          <a:p>
            <a:r>
              <a:rPr lang="en-GB" sz="1600" dirty="0" smtClean="0">
                <a:solidFill>
                  <a:schemeClr val="tx1">
                    <a:lumMod val="65000"/>
                    <a:lumOff val="35000"/>
                  </a:schemeClr>
                </a:solidFill>
              </a:rPr>
              <a:t>PAR – 7100 </a:t>
            </a:r>
            <a:r>
              <a:rPr lang="en-GB" sz="1600" dirty="0" err="1" smtClean="0">
                <a:solidFill>
                  <a:schemeClr val="tx1">
                    <a:lumMod val="65000"/>
                    <a:lumOff val="35000"/>
                  </a:schemeClr>
                </a:solidFill>
              </a:rPr>
              <a:t>bp</a:t>
            </a:r>
            <a:endParaRPr lang="en-GB" sz="1600" dirty="0" smtClean="0">
              <a:solidFill>
                <a:schemeClr val="tx1">
                  <a:lumMod val="65000"/>
                  <a:lumOff val="35000"/>
                </a:schemeClr>
              </a:solidFill>
            </a:endParaRPr>
          </a:p>
          <a:p>
            <a:r>
              <a:rPr lang="en-GB" sz="1600" dirty="0" smtClean="0">
                <a:solidFill>
                  <a:schemeClr val="tx1">
                    <a:lumMod val="65000"/>
                    <a:lumOff val="35000"/>
                  </a:schemeClr>
                </a:solidFill>
              </a:rPr>
              <a:t>SDR – 22,000 </a:t>
            </a:r>
            <a:r>
              <a:rPr lang="en-GB" sz="1600" dirty="0" err="1" smtClean="0">
                <a:solidFill>
                  <a:schemeClr val="tx1">
                    <a:lumMod val="65000"/>
                    <a:lumOff val="35000"/>
                  </a:schemeClr>
                </a:solidFill>
              </a:rPr>
              <a:t>bp</a:t>
            </a:r>
            <a:endParaRPr lang="en-GB" sz="1600" dirty="0">
              <a:solidFill>
                <a:schemeClr val="tx1">
                  <a:lumMod val="65000"/>
                  <a:lumOff val="35000"/>
                </a:schemeClr>
              </a:solidFill>
            </a:endParaRPr>
          </a:p>
        </p:txBody>
      </p:sp>
      <p:sp>
        <p:nvSpPr>
          <p:cNvPr id="18" name="Rectangle 17"/>
          <p:cNvSpPr/>
          <p:nvPr/>
        </p:nvSpPr>
        <p:spPr>
          <a:xfrm>
            <a:off x="-2604" y="6612592"/>
            <a:ext cx="2742960" cy="246221"/>
          </a:xfrm>
          <a:prstGeom prst="rect">
            <a:avLst/>
          </a:prstGeom>
        </p:spPr>
        <p:txBody>
          <a:bodyPr wrap="square">
            <a:spAutoFit/>
          </a:bodyPr>
          <a:lstStyle/>
          <a:p>
            <a:r>
              <a:rPr lang="en-US" sz="1000" dirty="0" err="1" smtClean="0">
                <a:solidFill>
                  <a:schemeClr val="tx1">
                    <a:lumMod val="50000"/>
                    <a:lumOff val="50000"/>
                  </a:schemeClr>
                </a:solidFill>
              </a:rPr>
              <a:t>Luthringer</a:t>
            </a:r>
            <a:r>
              <a:rPr lang="en-US" sz="1000" dirty="0" smtClean="0">
                <a:solidFill>
                  <a:schemeClr val="tx1">
                    <a:lumMod val="50000"/>
                    <a:lumOff val="50000"/>
                  </a:schemeClr>
                </a:solidFill>
              </a:rPr>
              <a:t> et al. </a:t>
            </a:r>
            <a:r>
              <a:rPr lang="en-US" sz="1000" b="1" i="1" dirty="0" smtClean="0">
                <a:solidFill>
                  <a:schemeClr val="tx1">
                    <a:lumMod val="50000"/>
                    <a:lumOff val="50000"/>
                  </a:schemeClr>
                </a:solidFill>
              </a:rPr>
              <a:t>MBE </a:t>
            </a:r>
            <a:r>
              <a:rPr lang="en-US" sz="1000" dirty="0" smtClean="0">
                <a:solidFill>
                  <a:schemeClr val="tx1">
                    <a:lumMod val="50000"/>
                    <a:lumOff val="50000"/>
                  </a:schemeClr>
                </a:solidFill>
              </a:rPr>
              <a:t>(2015)</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1601139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5" name="Rectangle 4"/>
          <p:cNvSpPr/>
          <p:nvPr/>
        </p:nvSpPr>
        <p:spPr>
          <a:xfrm>
            <a:off x="0" y="0"/>
            <a:ext cx="9144000" cy="57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2 - Ectocarpus sex chromosomes: main results</a:t>
            </a:r>
          </a:p>
        </p:txBody>
      </p:sp>
      <p:cxnSp>
        <p:nvCxnSpPr>
          <p:cNvPr id="7" name="Connecteur droit 6"/>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5"/>
          <p:cNvSpPr>
            <a:spLocks noGrp="1"/>
          </p:cNvSpPr>
          <p:nvPr>
            <p:ph type="sldNum" sz="quarter" idx="12"/>
          </p:nvPr>
        </p:nvSpPr>
        <p:spPr>
          <a:xfrm>
            <a:off x="6553200" y="6356350"/>
            <a:ext cx="2133600" cy="365125"/>
          </a:xfrm>
        </p:spPr>
        <p:txBody>
          <a:bodyPr/>
          <a:lstStyle/>
          <a:p>
            <a:fld id="{2BFA64F5-C1DA-44D3-98D8-4DF6E2B5E1F4}" type="slidenum">
              <a:rPr lang="fr-FR" smtClean="0"/>
              <a:pPr/>
              <a:t>95</a:t>
            </a:fld>
            <a:endParaRPr lang="fr-FR" dirty="0"/>
          </a:p>
        </p:txBody>
      </p:sp>
      <p:sp>
        <p:nvSpPr>
          <p:cNvPr id="10" name="ZoneTexte 9"/>
          <p:cNvSpPr txBox="1"/>
          <p:nvPr/>
        </p:nvSpPr>
        <p:spPr>
          <a:xfrm>
            <a:off x="580236" y="1124744"/>
            <a:ext cx="8258964" cy="5041380"/>
          </a:xfrm>
          <a:prstGeom prst="rect">
            <a:avLst/>
          </a:prstGeom>
          <a:noFill/>
        </p:spPr>
        <p:txBody>
          <a:bodyPr wrap="square" rtlCol="0">
            <a:spAutoFit/>
          </a:bodyPr>
          <a:lstStyle/>
          <a:p>
            <a:pPr marL="285750" indent="-285750">
              <a:buFont typeface="Wingdings" panose="05000000000000000000" pitchFamily="2" charset="2"/>
              <a:buChar char="§"/>
            </a:pPr>
            <a:r>
              <a:rPr lang="en-GB" sz="2400" dirty="0" smtClean="0">
                <a:solidFill>
                  <a:schemeClr val="tx1">
                    <a:lumMod val="65000"/>
                    <a:lumOff val="35000"/>
                  </a:schemeClr>
                </a:solidFill>
              </a:rPr>
              <a:t>Similar size and gene number between male and female SDR</a:t>
            </a:r>
          </a:p>
          <a:p>
            <a:pPr marL="285750" indent="-285750">
              <a:buFont typeface="Wingdings" panose="05000000000000000000" pitchFamily="2" charset="2"/>
              <a:buChar char="§"/>
            </a:pPr>
            <a:endParaRPr lang="en-GB" sz="2400" dirty="0" smtClean="0">
              <a:solidFill>
                <a:schemeClr val="tx1">
                  <a:lumMod val="65000"/>
                  <a:lumOff val="35000"/>
                </a:schemeClr>
              </a:solidFill>
            </a:endParaRPr>
          </a:p>
          <a:p>
            <a:pPr marL="285750" indent="-285750">
              <a:buFont typeface="Wingdings" panose="05000000000000000000" pitchFamily="2" charset="2"/>
              <a:buChar char="§"/>
            </a:pPr>
            <a:endParaRPr lang="en-GB" sz="2400" dirty="0">
              <a:solidFill>
                <a:schemeClr val="tx1">
                  <a:lumMod val="65000"/>
                  <a:lumOff val="35000"/>
                </a:schemeClr>
              </a:solidFill>
            </a:endParaRPr>
          </a:p>
          <a:p>
            <a:pPr marL="285750" indent="-285750">
              <a:buFont typeface="Wingdings" panose="05000000000000000000" pitchFamily="2" charset="2"/>
              <a:buChar char="§"/>
            </a:pPr>
            <a:r>
              <a:rPr lang="en-GB" sz="2400" dirty="0" smtClean="0">
                <a:solidFill>
                  <a:schemeClr val="tx1">
                    <a:lumMod val="65000"/>
                    <a:lumOff val="35000"/>
                  </a:schemeClr>
                </a:solidFill>
              </a:rPr>
              <a:t>Relatively small SDR for an old sex chromosome system</a:t>
            </a:r>
          </a:p>
          <a:p>
            <a:pPr marL="742950" lvl="1" indent="-285750" eaLnBrk="0" hangingPunct="0">
              <a:spcBef>
                <a:spcPct val="20000"/>
              </a:spcBef>
              <a:buFont typeface="Arial" panose="020B0604020202020204" pitchFamily="34" charset="0"/>
              <a:buChar char="–"/>
            </a:pPr>
            <a:r>
              <a:rPr lang="en-GB" sz="2400" dirty="0">
                <a:solidFill>
                  <a:prstClr val="black">
                    <a:lumMod val="65000"/>
                    <a:lumOff val="35000"/>
                  </a:prstClr>
                </a:solidFill>
              </a:rPr>
              <a:t>Result of low sexual dimorphism</a:t>
            </a:r>
            <a:r>
              <a:rPr lang="en-GB" sz="2400" dirty="0" smtClean="0">
                <a:solidFill>
                  <a:prstClr val="black">
                    <a:lumMod val="65000"/>
                    <a:lumOff val="35000"/>
                  </a:prstClr>
                </a:solidFill>
              </a:rPr>
              <a:t>?</a:t>
            </a:r>
          </a:p>
          <a:p>
            <a:pPr marL="742950" lvl="1" indent="-285750" eaLnBrk="0" hangingPunct="0">
              <a:spcBef>
                <a:spcPct val="20000"/>
              </a:spcBef>
              <a:buFont typeface="Arial" panose="020B0604020202020204" pitchFamily="34" charset="0"/>
              <a:buChar char="–"/>
            </a:pPr>
            <a:endParaRPr lang="en-GB" sz="2400" dirty="0" smtClean="0">
              <a:solidFill>
                <a:prstClr val="black">
                  <a:lumMod val="65000"/>
                  <a:lumOff val="35000"/>
                </a:prstClr>
              </a:solidFill>
            </a:endParaRPr>
          </a:p>
          <a:p>
            <a:pPr marL="742950" lvl="1" indent="-285750" eaLnBrk="0" hangingPunct="0">
              <a:spcBef>
                <a:spcPct val="20000"/>
              </a:spcBef>
              <a:buFont typeface="Arial" panose="020B0604020202020204" pitchFamily="34" charset="0"/>
              <a:buChar char="–"/>
            </a:pPr>
            <a:endParaRPr lang="en-GB" sz="2400" dirty="0">
              <a:solidFill>
                <a:prstClr val="black">
                  <a:lumMod val="65000"/>
                  <a:lumOff val="35000"/>
                </a:prstClr>
              </a:solidFill>
            </a:endParaRPr>
          </a:p>
          <a:p>
            <a:pPr marL="342900" indent="-342900" eaLnBrk="0" hangingPunct="0">
              <a:spcBef>
                <a:spcPct val="20000"/>
              </a:spcBef>
              <a:buFont typeface="Wingdings" panose="05000000000000000000" pitchFamily="2" charset="2"/>
              <a:buChar char="§"/>
            </a:pPr>
            <a:r>
              <a:rPr lang="en-GB" sz="2400" dirty="0">
                <a:solidFill>
                  <a:schemeClr val="tx1">
                    <a:lumMod val="65000"/>
                    <a:lumOff val="35000"/>
                  </a:schemeClr>
                </a:solidFill>
              </a:rPr>
              <a:t>SDR and PAR exhibit unique structural features compared to </a:t>
            </a:r>
            <a:r>
              <a:rPr lang="en-GB" sz="2400" dirty="0" smtClean="0">
                <a:solidFill>
                  <a:schemeClr val="tx1">
                    <a:lumMod val="65000"/>
                    <a:lumOff val="35000"/>
                  </a:schemeClr>
                </a:solidFill>
              </a:rPr>
              <a:t>autosomes (TE/gene density, intron size,…)</a:t>
            </a:r>
            <a:endParaRPr lang="en-GB" sz="2400" dirty="0">
              <a:solidFill>
                <a:schemeClr val="tx1">
                  <a:lumMod val="65000"/>
                  <a:lumOff val="35000"/>
                </a:schemeClr>
              </a:solidFill>
            </a:endParaRPr>
          </a:p>
          <a:p>
            <a:pPr marL="342900" indent="-342900" eaLnBrk="0" hangingPunct="0">
              <a:spcBef>
                <a:spcPct val="20000"/>
              </a:spcBef>
              <a:buFont typeface="Wingdings" panose="05000000000000000000" pitchFamily="2" charset="2"/>
              <a:buChar char="§"/>
            </a:pPr>
            <a:endParaRPr lang="en-GB" sz="2400" dirty="0" smtClean="0">
              <a:solidFill>
                <a:schemeClr val="tx1">
                  <a:lumMod val="65000"/>
                  <a:lumOff val="35000"/>
                </a:schemeClr>
              </a:solidFill>
            </a:endParaRPr>
          </a:p>
          <a:p>
            <a:pPr marL="342900" indent="-342900" eaLnBrk="0" hangingPunct="0">
              <a:spcBef>
                <a:spcPct val="20000"/>
              </a:spcBef>
              <a:buFont typeface="Wingdings" panose="05000000000000000000" pitchFamily="2" charset="2"/>
              <a:buChar char="§"/>
            </a:pPr>
            <a:endParaRPr lang="en-GB" sz="2400" dirty="0" smtClean="0">
              <a:solidFill>
                <a:schemeClr val="tx1">
                  <a:lumMod val="65000"/>
                  <a:lumOff val="35000"/>
                </a:schemeClr>
              </a:solidFill>
            </a:endParaRPr>
          </a:p>
          <a:p>
            <a:pPr marL="342900" indent="-342900" eaLnBrk="0" hangingPunct="0">
              <a:spcBef>
                <a:spcPct val="20000"/>
              </a:spcBef>
              <a:buFont typeface="Wingdings" panose="05000000000000000000" pitchFamily="2" charset="2"/>
              <a:buChar char="§"/>
            </a:pPr>
            <a:r>
              <a:rPr lang="en-GB" sz="2400" dirty="0" smtClean="0">
                <a:solidFill>
                  <a:schemeClr val="tx1">
                    <a:lumMod val="65000"/>
                    <a:lumOff val="35000"/>
                  </a:schemeClr>
                </a:solidFill>
              </a:rPr>
              <a:t>The PAR </a:t>
            </a:r>
            <a:r>
              <a:rPr lang="en-GB" sz="2400" dirty="0">
                <a:solidFill>
                  <a:schemeClr val="tx1">
                    <a:lumMod val="65000"/>
                    <a:lumOff val="35000"/>
                  </a:schemeClr>
                </a:solidFill>
              </a:rPr>
              <a:t>is intermediate between the autosomes and the </a:t>
            </a:r>
            <a:r>
              <a:rPr lang="en-GB" sz="2400" dirty="0" smtClean="0">
                <a:solidFill>
                  <a:schemeClr val="tx1">
                    <a:lumMod val="65000"/>
                    <a:lumOff val="35000"/>
                  </a:schemeClr>
                </a:solidFill>
              </a:rPr>
              <a:t>SDR</a:t>
            </a:r>
            <a:endParaRPr lang="en-GB" sz="2400" dirty="0" smtClean="0">
              <a:solidFill>
                <a:prstClr val="black">
                  <a:lumMod val="65000"/>
                  <a:lumOff val="35000"/>
                </a:prstClr>
              </a:solidFill>
            </a:endParaRPr>
          </a:p>
        </p:txBody>
      </p:sp>
    </p:spTree>
    <p:extLst>
      <p:ext uri="{BB962C8B-B14F-4D97-AF65-F5344CB8AC3E}">
        <p14:creationId xmlns:p14="http://schemas.microsoft.com/office/powerpoint/2010/main" val="33123485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96</a:t>
            </a:fld>
            <a:endParaRPr lang="fr-FR"/>
          </a:p>
        </p:txBody>
      </p:sp>
      <p:sp>
        <p:nvSpPr>
          <p:cNvPr id="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9" name="Rectangle 8"/>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2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Analysis of the Sex Biased Genes</a:t>
            </a:r>
          </a:p>
        </p:txBody>
      </p:sp>
      <p:cxnSp>
        <p:nvCxnSpPr>
          <p:cNvPr id="11" name="Connecteur droit 10"/>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300707" y="980728"/>
            <a:ext cx="6192688" cy="3416320"/>
          </a:xfrm>
          <a:prstGeom prst="rect">
            <a:avLst/>
          </a:prstGeom>
          <a:noFill/>
        </p:spPr>
        <p:txBody>
          <a:bodyPr wrap="square" rtlCol="0">
            <a:spAutoFit/>
          </a:bodyPr>
          <a:lstStyle/>
          <a:p>
            <a:pPr marL="285750" indent="-285750">
              <a:buFont typeface="Wingdings" panose="05000000000000000000" pitchFamily="2" charset="2"/>
              <a:buChar char="§"/>
            </a:pPr>
            <a:r>
              <a:rPr lang="en-GB" sz="2400" dirty="0" smtClean="0">
                <a:solidFill>
                  <a:schemeClr val="tx1">
                    <a:lumMod val="65000"/>
                    <a:lumOff val="35000"/>
                  </a:schemeClr>
                </a:solidFill>
              </a:rPr>
              <a:t>Global gene expression patterns during different sexual life stages</a:t>
            </a:r>
          </a:p>
          <a:p>
            <a:pPr marL="285750" indent="-285750">
              <a:buFont typeface="Wingdings" panose="05000000000000000000" pitchFamily="2" charset="2"/>
              <a:buChar char="§"/>
            </a:pPr>
            <a:endParaRPr lang="en-GB" sz="2400" dirty="0" smtClean="0">
              <a:solidFill>
                <a:schemeClr val="tx1">
                  <a:lumMod val="65000"/>
                  <a:lumOff val="35000"/>
                </a:schemeClr>
              </a:solidFill>
            </a:endParaRPr>
          </a:p>
          <a:p>
            <a:pPr marL="285750" indent="-285750">
              <a:buFont typeface="Wingdings" panose="05000000000000000000" pitchFamily="2" charset="2"/>
              <a:buChar char="§"/>
            </a:pPr>
            <a:endParaRPr lang="en-GB" sz="2400" dirty="0" smtClean="0">
              <a:solidFill>
                <a:schemeClr val="tx1">
                  <a:lumMod val="65000"/>
                  <a:lumOff val="35000"/>
                </a:schemeClr>
              </a:solidFill>
            </a:endParaRPr>
          </a:p>
          <a:p>
            <a:pPr marL="285750" indent="-285750">
              <a:buFont typeface="Wingdings" panose="05000000000000000000" pitchFamily="2" charset="2"/>
              <a:buChar char="§"/>
            </a:pPr>
            <a:r>
              <a:rPr lang="en-GB" sz="2400" dirty="0" smtClean="0">
                <a:solidFill>
                  <a:schemeClr val="tx1">
                    <a:lumMod val="65000"/>
                    <a:lumOff val="35000"/>
                  </a:schemeClr>
                </a:solidFill>
              </a:rPr>
              <a:t>Identification </a:t>
            </a:r>
            <a:r>
              <a:rPr lang="en-GB" sz="2400" dirty="0">
                <a:solidFill>
                  <a:schemeClr val="tx1">
                    <a:lumMod val="65000"/>
                    <a:lumOff val="35000"/>
                  </a:schemeClr>
                </a:solidFill>
              </a:rPr>
              <a:t>of sex-biased genes</a:t>
            </a:r>
          </a:p>
          <a:p>
            <a:pPr marL="285750" indent="-285750">
              <a:buFont typeface="Wingdings" panose="05000000000000000000" pitchFamily="2" charset="2"/>
              <a:buChar char="§"/>
            </a:pPr>
            <a:endParaRPr lang="en-GB" sz="2400" dirty="0" smtClean="0">
              <a:solidFill>
                <a:schemeClr val="tx1">
                  <a:lumMod val="65000"/>
                  <a:lumOff val="35000"/>
                </a:schemeClr>
              </a:solidFill>
            </a:endParaRPr>
          </a:p>
          <a:p>
            <a:pPr marL="285750" indent="-285750">
              <a:buFont typeface="Wingdings" panose="05000000000000000000" pitchFamily="2" charset="2"/>
              <a:buChar char="§"/>
            </a:pPr>
            <a:endParaRPr lang="en-GB" sz="2400" dirty="0">
              <a:solidFill>
                <a:schemeClr val="tx1">
                  <a:lumMod val="65000"/>
                  <a:lumOff val="35000"/>
                </a:schemeClr>
              </a:solidFill>
            </a:endParaRPr>
          </a:p>
          <a:p>
            <a:pPr marL="285750" indent="-285750">
              <a:buFont typeface="Wingdings" panose="05000000000000000000" pitchFamily="2" charset="2"/>
              <a:buChar char="§"/>
            </a:pPr>
            <a:r>
              <a:rPr lang="en-GB" sz="2400" dirty="0">
                <a:solidFill>
                  <a:schemeClr val="tx1">
                    <a:lumMod val="65000"/>
                    <a:lumOff val="35000"/>
                  </a:schemeClr>
                </a:solidFill>
              </a:rPr>
              <a:t>Evolution of sex biased genes </a:t>
            </a:r>
          </a:p>
          <a:p>
            <a:pPr marL="285750" indent="-285750">
              <a:buFont typeface="Wingdings" panose="05000000000000000000" pitchFamily="2" charset="2"/>
              <a:buChar char="§"/>
            </a:pPr>
            <a:endParaRPr lang="en-GB" sz="2400" dirty="0">
              <a:solidFill>
                <a:schemeClr val="tx1">
                  <a:lumMod val="65000"/>
                  <a:lumOff val="35000"/>
                </a:schemeClr>
              </a:solidFill>
            </a:endParaRPr>
          </a:p>
        </p:txBody>
      </p:sp>
      <p:pic>
        <p:nvPicPr>
          <p:cNvPr id="7170" name="Picture 2" descr="H:\Dropbox\Alex_thesis\manuscrit\figures\f13_count_DE_visu.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516819" y="4149080"/>
            <a:ext cx="6110363" cy="272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2041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Dropbox\Alex_thesis\images\ecto_life_cycl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59340" y="2687421"/>
            <a:ext cx="4316916"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p:cNvSpPr>
            <a:spLocks noGrp="1"/>
          </p:cNvSpPr>
          <p:nvPr>
            <p:ph type="sldNum" sz="quarter" idx="12"/>
          </p:nvPr>
        </p:nvSpPr>
        <p:spPr/>
        <p:txBody>
          <a:bodyPr/>
          <a:lstStyle/>
          <a:p>
            <a:fld id="{7921B202-E8A6-41D8-BF7D-6D6521F32DB2}" type="slidenum">
              <a:rPr lang="fr-FR" smtClean="0"/>
              <a:pPr/>
              <a:t>97</a:t>
            </a:fld>
            <a:endParaRPr lang="fr-FR" dirty="0"/>
          </a:p>
        </p:txBody>
      </p:sp>
      <p:sp>
        <p:nvSpPr>
          <p:cNvPr id="3" name="ZoneTexte 2"/>
          <p:cNvSpPr txBox="1"/>
          <p:nvPr/>
        </p:nvSpPr>
        <p:spPr>
          <a:xfrm>
            <a:off x="1196883" y="2027153"/>
            <a:ext cx="1800686" cy="338554"/>
          </a:xfrm>
          <a:prstGeom prst="rect">
            <a:avLst/>
          </a:prstGeom>
          <a:noFill/>
        </p:spPr>
        <p:txBody>
          <a:bodyPr wrap="none" rtlCol="0">
            <a:spAutoFit/>
          </a:bodyPr>
          <a:lstStyle/>
          <a:p>
            <a:r>
              <a:rPr lang="en-GB" sz="1600" dirty="0" smtClean="0">
                <a:solidFill>
                  <a:srgbClr val="27A9E1"/>
                </a:solidFill>
                <a:latin typeface="Calibri" panose="020F0502020204030204" pitchFamily="34" charset="0"/>
              </a:rPr>
              <a:t>GA immature male</a:t>
            </a:r>
            <a:endParaRPr lang="en-GB" sz="1600" dirty="0">
              <a:solidFill>
                <a:srgbClr val="27A9E1"/>
              </a:solidFill>
              <a:latin typeface="Calibri" panose="020F0502020204030204" pitchFamily="34" charset="0"/>
            </a:endParaRPr>
          </a:p>
        </p:txBody>
      </p:sp>
      <p:sp>
        <p:nvSpPr>
          <p:cNvPr id="51" name="ZoneTexte 50"/>
          <p:cNvSpPr txBox="1"/>
          <p:nvPr/>
        </p:nvSpPr>
        <p:spPr>
          <a:xfrm>
            <a:off x="6156176" y="2132856"/>
            <a:ext cx="1960665" cy="338554"/>
          </a:xfrm>
          <a:prstGeom prst="rect">
            <a:avLst/>
          </a:prstGeom>
          <a:noFill/>
        </p:spPr>
        <p:txBody>
          <a:bodyPr wrap="none" rtlCol="0">
            <a:spAutoFit/>
          </a:bodyPr>
          <a:lstStyle/>
          <a:p>
            <a:r>
              <a:rPr lang="en-GB" sz="1600" dirty="0" smtClean="0">
                <a:solidFill>
                  <a:srgbClr val="EC008B"/>
                </a:solidFill>
                <a:latin typeface="Calibri" panose="020F0502020204030204" pitchFamily="34" charset="0"/>
              </a:rPr>
              <a:t>GA immature female</a:t>
            </a:r>
            <a:endParaRPr lang="en-GB" sz="1600" dirty="0">
              <a:solidFill>
                <a:srgbClr val="EC008B"/>
              </a:solidFill>
              <a:latin typeface="Calibri" panose="020F0502020204030204" pitchFamily="34" charset="0"/>
            </a:endParaRPr>
          </a:p>
        </p:txBody>
      </p:sp>
      <p:sp>
        <p:nvSpPr>
          <p:cNvPr id="55" name="ZoneTexte 54"/>
          <p:cNvSpPr txBox="1"/>
          <p:nvPr/>
        </p:nvSpPr>
        <p:spPr>
          <a:xfrm>
            <a:off x="5556111" y="6140705"/>
            <a:ext cx="1704184" cy="338554"/>
          </a:xfrm>
          <a:prstGeom prst="rect">
            <a:avLst/>
          </a:prstGeom>
          <a:noFill/>
        </p:spPr>
        <p:txBody>
          <a:bodyPr wrap="none" rtlCol="0">
            <a:spAutoFit/>
          </a:bodyPr>
          <a:lstStyle/>
          <a:p>
            <a:r>
              <a:rPr lang="en-GB" sz="1600" dirty="0" smtClean="0">
                <a:solidFill>
                  <a:srgbClr val="EC008B"/>
                </a:solidFill>
                <a:latin typeface="Calibri" panose="020F0502020204030204" pitchFamily="34" charset="0"/>
              </a:rPr>
              <a:t>GA mature female</a:t>
            </a:r>
            <a:endParaRPr lang="en-GB" sz="1600" dirty="0">
              <a:solidFill>
                <a:srgbClr val="EC008B"/>
              </a:solidFill>
              <a:latin typeface="Calibri" panose="020F0502020204030204" pitchFamily="34" charset="0"/>
            </a:endParaRPr>
          </a:p>
        </p:txBody>
      </p:sp>
      <p:sp>
        <p:nvSpPr>
          <p:cNvPr id="56" name="ZoneTexte 55"/>
          <p:cNvSpPr txBox="1"/>
          <p:nvPr/>
        </p:nvSpPr>
        <p:spPr>
          <a:xfrm>
            <a:off x="1829338" y="6140705"/>
            <a:ext cx="1637179" cy="338554"/>
          </a:xfrm>
          <a:prstGeom prst="rect">
            <a:avLst/>
          </a:prstGeom>
          <a:noFill/>
        </p:spPr>
        <p:txBody>
          <a:bodyPr wrap="none" rtlCol="0">
            <a:spAutoFit/>
          </a:bodyPr>
          <a:lstStyle/>
          <a:p>
            <a:r>
              <a:rPr lang="en-GB" sz="1600" dirty="0" smtClean="0">
                <a:solidFill>
                  <a:srgbClr val="27A9E1"/>
                </a:solidFill>
                <a:latin typeface="Calibri" panose="020F0502020204030204" pitchFamily="34" charset="0"/>
              </a:rPr>
              <a:t>GA mature male </a:t>
            </a:r>
            <a:endParaRPr lang="en-GB" sz="1600" dirty="0">
              <a:solidFill>
                <a:srgbClr val="27A9E1"/>
              </a:solidFill>
              <a:latin typeface="Calibri" panose="020F0502020204030204" pitchFamily="34" charset="0"/>
            </a:endParaRPr>
          </a:p>
        </p:txBody>
      </p:sp>
      <p:cxnSp>
        <p:nvCxnSpPr>
          <p:cNvPr id="53" name="Connecteur droit avec flèche 52"/>
          <p:cNvCxnSpPr>
            <a:endCxn id="3" idx="2"/>
          </p:cNvCxnSpPr>
          <p:nvPr/>
        </p:nvCxnSpPr>
        <p:spPr>
          <a:xfrm flipH="1" flipV="1">
            <a:off x="2097226" y="2365707"/>
            <a:ext cx="2620572" cy="991285"/>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Connecteur droit avec flèche 60"/>
          <p:cNvCxnSpPr>
            <a:endCxn id="51" idx="2"/>
          </p:cNvCxnSpPr>
          <p:nvPr/>
        </p:nvCxnSpPr>
        <p:spPr>
          <a:xfrm flipV="1">
            <a:off x="6408203" y="2471410"/>
            <a:ext cx="728306" cy="545829"/>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4" name="Connecteur droit avec flèche 63"/>
          <p:cNvCxnSpPr>
            <a:endCxn id="55" idx="0"/>
          </p:cNvCxnSpPr>
          <p:nvPr/>
        </p:nvCxnSpPr>
        <p:spPr>
          <a:xfrm>
            <a:off x="6012160" y="5481890"/>
            <a:ext cx="396043" cy="658815"/>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6" name="Connecteur droit avec flèche 65"/>
          <p:cNvCxnSpPr>
            <a:endCxn id="56" idx="0"/>
          </p:cNvCxnSpPr>
          <p:nvPr/>
        </p:nvCxnSpPr>
        <p:spPr>
          <a:xfrm flipH="1">
            <a:off x="2647928" y="4941168"/>
            <a:ext cx="2248108" cy="1199537"/>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29"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30"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31" name="Rectangle 30"/>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62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Expressed genes between immature and mature gametophytes</a:t>
            </a:r>
          </a:p>
        </p:txBody>
      </p:sp>
      <p:cxnSp>
        <p:nvCxnSpPr>
          <p:cNvPr id="33" name="Connecteur droit 3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Picture 3" descr="Z:\Dropbox\Photos\Logo\SBR_logo_blanc.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26" name="ZoneTexte 47"/>
          <p:cNvSpPr txBox="1">
            <a:spLocks noChangeArrowheads="1"/>
          </p:cNvSpPr>
          <p:nvPr/>
        </p:nvSpPr>
        <p:spPr bwMode="auto">
          <a:xfrm>
            <a:off x="2735796" y="690300"/>
            <a:ext cx="36724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150000"/>
              </a:lnSpc>
            </a:pPr>
            <a:r>
              <a:rPr lang="fr-FR" sz="1600" b="1" dirty="0">
                <a:solidFill>
                  <a:schemeClr val="tx2">
                    <a:lumMod val="60000"/>
                    <a:lumOff val="40000"/>
                  </a:schemeClr>
                </a:solidFill>
                <a:latin typeface="Calibri" panose="020F0502020204030204" pitchFamily="34" charset="0"/>
                <a:cs typeface="Arial" charset="0"/>
              </a:rPr>
              <a:t>Male</a:t>
            </a:r>
            <a:r>
              <a:rPr lang="fr-FR" sz="1600" dirty="0">
                <a:latin typeface="Calibri" panose="020F0502020204030204" pitchFamily="34" charset="0"/>
                <a:cs typeface="Arial" charset="0"/>
              </a:rPr>
              <a:t> </a:t>
            </a:r>
            <a:r>
              <a:rPr lang="fr-FR" sz="1600" dirty="0">
                <a:solidFill>
                  <a:schemeClr val="tx1">
                    <a:lumMod val="65000"/>
                    <a:lumOff val="35000"/>
                  </a:schemeClr>
                </a:solidFill>
                <a:latin typeface="Calibri" panose="020F0502020204030204" pitchFamily="34" charset="0"/>
                <a:cs typeface="Arial" charset="0"/>
              </a:rPr>
              <a:t>and</a:t>
            </a:r>
            <a:r>
              <a:rPr lang="fr-FR" sz="1600" dirty="0">
                <a:latin typeface="Calibri" panose="020F0502020204030204" pitchFamily="34" charset="0"/>
                <a:cs typeface="Arial" charset="0"/>
              </a:rPr>
              <a:t> </a:t>
            </a:r>
            <a:r>
              <a:rPr lang="fr-FR" sz="1600" b="1" dirty="0" err="1">
                <a:solidFill>
                  <a:srgbClr val="FF0066"/>
                </a:solidFill>
                <a:latin typeface="Calibri" panose="020F0502020204030204" pitchFamily="34" charset="0"/>
                <a:cs typeface="Arial" charset="0"/>
              </a:rPr>
              <a:t>female</a:t>
            </a:r>
            <a:r>
              <a:rPr lang="fr-FR" sz="1600" dirty="0">
                <a:solidFill>
                  <a:srgbClr val="FF0066"/>
                </a:solidFill>
                <a:latin typeface="Calibri" panose="020F0502020204030204" pitchFamily="34" charset="0"/>
                <a:cs typeface="Arial" charset="0"/>
              </a:rPr>
              <a:t> </a:t>
            </a:r>
            <a:r>
              <a:rPr lang="fr-FR" sz="1600" dirty="0" err="1">
                <a:solidFill>
                  <a:schemeClr val="tx1">
                    <a:lumMod val="65000"/>
                    <a:lumOff val="35000"/>
                  </a:schemeClr>
                </a:solidFill>
                <a:latin typeface="Calibri" panose="020F0502020204030204" pitchFamily="34" charset="0"/>
                <a:cs typeface="Arial" charset="0"/>
              </a:rPr>
              <a:t>near-isogenic</a:t>
            </a:r>
            <a:r>
              <a:rPr lang="fr-FR" sz="1600" dirty="0">
                <a:solidFill>
                  <a:schemeClr val="tx1">
                    <a:lumMod val="65000"/>
                    <a:lumOff val="35000"/>
                  </a:schemeClr>
                </a:solidFill>
                <a:latin typeface="Calibri" panose="020F0502020204030204" pitchFamily="34" charset="0"/>
                <a:cs typeface="Arial" charset="0"/>
              </a:rPr>
              <a:t> </a:t>
            </a:r>
            <a:r>
              <a:rPr lang="fr-FR" sz="1600" dirty="0" err="1">
                <a:solidFill>
                  <a:schemeClr val="tx1">
                    <a:lumMod val="65000"/>
                    <a:lumOff val="35000"/>
                  </a:schemeClr>
                </a:solidFill>
                <a:latin typeface="Calibri" panose="020F0502020204030204" pitchFamily="34" charset="0"/>
                <a:cs typeface="Arial" charset="0"/>
              </a:rPr>
              <a:t>lines</a:t>
            </a:r>
            <a:r>
              <a:rPr lang="fr-FR" sz="1600" dirty="0">
                <a:solidFill>
                  <a:schemeClr val="tx1">
                    <a:lumMod val="65000"/>
                    <a:lumOff val="35000"/>
                  </a:schemeClr>
                </a:solidFill>
                <a:latin typeface="Calibri" panose="020F0502020204030204" pitchFamily="34" charset="0"/>
                <a:cs typeface="Arial" charset="0"/>
              </a:rPr>
              <a:t> (</a:t>
            </a:r>
            <a:r>
              <a:rPr lang="fr-FR" sz="1600" dirty="0" err="1">
                <a:solidFill>
                  <a:schemeClr val="tx1">
                    <a:lumMod val="65000"/>
                    <a:lumOff val="35000"/>
                  </a:schemeClr>
                </a:solidFill>
                <a:latin typeface="Calibri" panose="020F0502020204030204" pitchFamily="34" charset="0"/>
                <a:cs typeface="Arial" charset="0"/>
              </a:rPr>
              <a:t>inbred</a:t>
            </a:r>
            <a:r>
              <a:rPr lang="fr-FR" sz="1600" dirty="0">
                <a:solidFill>
                  <a:schemeClr val="tx1">
                    <a:lumMod val="65000"/>
                    <a:lumOff val="35000"/>
                  </a:schemeClr>
                </a:solidFill>
                <a:latin typeface="Calibri" panose="020F0502020204030204" pitchFamily="34" charset="0"/>
                <a:cs typeface="Arial" charset="0"/>
              </a:rPr>
              <a:t> for 8 </a:t>
            </a:r>
            <a:r>
              <a:rPr lang="fr-FR" sz="1600" dirty="0" err="1">
                <a:solidFill>
                  <a:schemeClr val="tx1">
                    <a:lumMod val="65000"/>
                    <a:lumOff val="35000"/>
                  </a:schemeClr>
                </a:solidFill>
                <a:latin typeface="Calibri" panose="020F0502020204030204" pitchFamily="34" charset="0"/>
                <a:cs typeface="Arial" charset="0"/>
              </a:rPr>
              <a:t>generations</a:t>
            </a:r>
            <a:r>
              <a:rPr lang="fr-FR" sz="1600" dirty="0">
                <a:solidFill>
                  <a:schemeClr val="tx1">
                    <a:lumMod val="65000"/>
                    <a:lumOff val="35000"/>
                  </a:schemeClr>
                </a:solidFill>
                <a:latin typeface="Calibri" panose="020F0502020204030204" pitchFamily="34" charset="0"/>
                <a:cs typeface="Arial" charset="0"/>
              </a:rPr>
              <a:t>)</a:t>
            </a:r>
          </a:p>
        </p:txBody>
      </p:sp>
    </p:spTree>
    <p:extLst>
      <p:ext uri="{BB962C8B-B14F-4D97-AF65-F5344CB8AC3E}">
        <p14:creationId xmlns:p14="http://schemas.microsoft.com/office/powerpoint/2010/main" val="36493456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7921B202-E8A6-41D8-BF7D-6D6521F32DB2}" type="slidenum">
              <a:rPr lang="fr-FR" smtClean="0"/>
              <a:pPr/>
              <a:t>98</a:t>
            </a:fld>
            <a:endParaRPr lang="fr-FR" dirty="0"/>
          </a:p>
        </p:txBody>
      </p:sp>
      <p:sp>
        <p:nvSpPr>
          <p:cNvPr id="28"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29"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30"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31" name="Rectangle 30"/>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62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Expressed </a:t>
            </a:r>
            <a:r>
              <a:rPr lang="en-US" kern="0" dirty="0"/>
              <a:t>genes between immature and mature gametophytes</a:t>
            </a:r>
          </a:p>
        </p:txBody>
      </p:sp>
      <p:cxnSp>
        <p:nvCxnSpPr>
          <p:cNvPr id="33" name="Connecteur droit 32"/>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Picture 3" descr="Z:\Dropbox\Photos\Logo\SBR_logo_blan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grpSp>
        <p:nvGrpSpPr>
          <p:cNvPr id="209" name="Group 2"/>
          <p:cNvGrpSpPr/>
          <p:nvPr/>
        </p:nvGrpSpPr>
        <p:grpSpPr>
          <a:xfrm>
            <a:off x="112570" y="770757"/>
            <a:ext cx="4307173" cy="816022"/>
            <a:chOff x="2299463" y="429894"/>
            <a:chExt cx="5095303" cy="965338"/>
          </a:xfrm>
          <a:effectLst/>
        </p:grpSpPr>
        <p:sp>
          <p:nvSpPr>
            <p:cNvPr id="210" name="Rectangle 209"/>
            <p:cNvSpPr/>
            <p:nvPr/>
          </p:nvSpPr>
          <p:spPr>
            <a:xfrm>
              <a:off x="7161909" y="76314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1" name="Rectangle 210"/>
            <p:cNvSpPr/>
            <p:nvPr/>
          </p:nvSpPr>
          <p:spPr>
            <a:xfrm>
              <a:off x="3442078"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2" name="Rectangle 211"/>
            <p:cNvSpPr/>
            <p:nvPr/>
          </p:nvSpPr>
          <p:spPr>
            <a:xfrm>
              <a:off x="2635460" y="120763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3" name="Rectangle 212"/>
            <p:cNvSpPr/>
            <p:nvPr/>
          </p:nvSpPr>
          <p:spPr>
            <a:xfrm>
              <a:off x="3054774" y="78853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4" name="Rectangle 213"/>
            <p:cNvSpPr/>
            <p:nvPr/>
          </p:nvSpPr>
          <p:spPr>
            <a:xfrm>
              <a:off x="3660148" y="4636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5" name="Rectangle 214"/>
            <p:cNvSpPr/>
            <p:nvPr/>
          </p:nvSpPr>
          <p:spPr>
            <a:xfrm>
              <a:off x="2873071" y="5945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6" name="Rectangle 215"/>
            <p:cNvSpPr/>
            <p:nvPr/>
          </p:nvSpPr>
          <p:spPr>
            <a:xfrm>
              <a:off x="2299463" y="60622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7" name="Rectangle 216"/>
            <p:cNvSpPr/>
            <p:nvPr/>
          </p:nvSpPr>
          <p:spPr>
            <a:xfrm>
              <a:off x="6981964" y="53996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8" name="Rectangle 217"/>
            <p:cNvSpPr/>
            <p:nvPr/>
          </p:nvSpPr>
          <p:spPr>
            <a:xfrm>
              <a:off x="6296261" y="108300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19" name="Rectangle 218"/>
            <p:cNvSpPr/>
            <p:nvPr/>
          </p:nvSpPr>
          <p:spPr>
            <a:xfrm>
              <a:off x="7138344" y="11914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0" name="Rectangle 219"/>
            <p:cNvSpPr/>
            <p:nvPr/>
          </p:nvSpPr>
          <p:spPr>
            <a:xfrm>
              <a:off x="3127375" y="103166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1" name="Rectangle 220"/>
            <p:cNvSpPr/>
            <p:nvPr/>
          </p:nvSpPr>
          <p:spPr>
            <a:xfrm>
              <a:off x="3785261" y="9901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2" name="Rectangle 221"/>
            <p:cNvSpPr/>
            <p:nvPr/>
          </p:nvSpPr>
          <p:spPr>
            <a:xfrm>
              <a:off x="3412842" y="6778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3" name="Rectangle 222"/>
            <p:cNvSpPr/>
            <p:nvPr/>
          </p:nvSpPr>
          <p:spPr>
            <a:xfrm>
              <a:off x="3962777" y="7469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4" name="Rectangle 223"/>
            <p:cNvSpPr/>
            <p:nvPr/>
          </p:nvSpPr>
          <p:spPr>
            <a:xfrm>
              <a:off x="4707992" y="73321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5" name="Rectangle 224"/>
            <p:cNvSpPr/>
            <p:nvPr/>
          </p:nvSpPr>
          <p:spPr>
            <a:xfrm>
              <a:off x="5767993" y="42989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6" name="Rectangle 225"/>
            <p:cNvSpPr/>
            <p:nvPr/>
          </p:nvSpPr>
          <p:spPr>
            <a:xfrm>
              <a:off x="5333719" y="89670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7" name="Rectangle 226"/>
            <p:cNvSpPr/>
            <p:nvPr/>
          </p:nvSpPr>
          <p:spPr>
            <a:xfrm>
              <a:off x="6019282" y="55305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8" name="Rectangle 227"/>
            <p:cNvSpPr/>
            <p:nvPr/>
          </p:nvSpPr>
          <p:spPr>
            <a:xfrm>
              <a:off x="6501054" y="61601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29" name="Rectangle 228"/>
            <p:cNvSpPr/>
            <p:nvPr/>
          </p:nvSpPr>
          <p:spPr>
            <a:xfrm>
              <a:off x="5892281" y="97979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0" name="Rectangle 229"/>
            <p:cNvSpPr/>
            <p:nvPr/>
          </p:nvSpPr>
          <p:spPr>
            <a:xfrm>
              <a:off x="3230229" y="486108"/>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1" name="Rectangle 230"/>
            <p:cNvSpPr/>
            <p:nvPr/>
          </p:nvSpPr>
          <p:spPr>
            <a:xfrm>
              <a:off x="2681228"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2" name="Rectangle 231"/>
            <p:cNvSpPr/>
            <p:nvPr/>
          </p:nvSpPr>
          <p:spPr>
            <a:xfrm>
              <a:off x="3650735" y="81630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3" name="Rectangle 232"/>
            <p:cNvSpPr/>
            <p:nvPr/>
          </p:nvSpPr>
          <p:spPr>
            <a:xfrm>
              <a:off x="2600062" y="4667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4" name="Rectangle 233"/>
            <p:cNvSpPr/>
            <p:nvPr/>
          </p:nvSpPr>
          <p:spPr>
            <a:xfrm>
              <a:off x="5902853" y="72687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5" name="Rectangle 234"/>
            <p:cNvSpPr/>
            <p:nvPr/>
          </p:nvSpPr>
          <p:spPr>
            <a:xfrm>
              <a:off x="4134546" y="512982"/>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6" name="Rectangle 235"/>
            <p:cNvSpPr/>
            <p:nvPr/>
          </p:nvSpPr>
          <p:spPr>
            <a:xfrm>
              <a:off x="4532769" y="93824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7" name="Rectangle 236"/>
            <p:cNvSpPr/>
            <p:nvPr/>
          </p:nvSpPr>
          <p:spPr>
            <a:xfrm>
              <a:off x="5443418" y="107321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8" name="Rectangle 237"/>
            <p:cNvSpPr/>
            <p:nvPr/>
          </p:nvSpPr>
          <p:spPr>
            <a:xfrm>
              <a:off x="4096694" y="112455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39" name="Rectangle 238"/>
            <p:cNvSpPr/>
            <p:nvPr/>
          </p:nvSpPr>
          <p:spPr>
            <a:xfrm>
              <a:off x="4890872" y="116714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0" name="Rectangle 239"/>
            <p:cNvSpPr/>
            <p:nvPr/>
          </p:nvSpPr>
          <p:spPr>
            <a:xfrm>
              <a:off x="4320599" y="71944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1" name="Rectangle 240"/>
            <p:cNvSpPr/>
            <p:nvPr/>
          </p:nvSpPr>
          <p:spPr>
            <a:xfrm>
              <a:off x="5646749" y="1229056"/>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2" name="Rectangle 241"/>
            <p:cNvSpPr/>
            <p:nvPr/>
          </p:nvSpPr>
          <p:spPr>
            <a:xfrm>
              <a:off x="5603500" y="83008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3" name="Rectangle 242"/>
            <p:cNvSpPr/>
            <p:nvPr/>
          </p:nvSpPr>
          <p:spPr>
            <a:xfrm>
              <a:off x="6606627" y="99012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4" name="Rectangle 243"/>
            <p:cNvSpPr/>
            <p:nvPr/>
          </p:nvSpPr>
          <p:spPr>
            <a:xfrm>
              <a:off x="4649197" y="49138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5" name="Rectangle 244"/>
            <p:cNvSpPr/>
            <p:nvPr/>
          </p:nvSpPr>
          <p:spPr>
            <a:xfrm>
              <a:off x="2337191" y="92081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6" name="Rectangle 245"/>
            <p:cNvSpPr/>
            <p:nvPr/>
          </p:nvSpPr>
          <p:spPr>
            <a:xfrm>
              <a:off x="2591589" y="75463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7" name="Rectangle 246"/>
            <p:cNvSpPr/>
            <p:nvPr/>
          </p:nvSpPr>
          <p:spPr>
            <a:xfrm>
              <a:off x="3643717" y="1276950"/>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8" name="Rectangle 247"/>
            <p:cNvSpPr/>
            <p:nvPr/>
          </p:nvSpPr>
          <p:spPr>
            <a:xfrm>
              <a:off x="4503112" y="11459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49" name="Rectangle 248"/>
            <p:cNvSpPr/>
            <p:nvPr/>
          </p:nvSpPr>
          <p:spPr>
            <a:xfrm>
              <a:off x="5007300" y="61601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0" name="Rectangle 249"/>
            <p:cNvSpPr/>
            <p:nvPr/>
          </p:nvSpPr>
          <p:spPr>
            <a:xfrm>
              <a:off x="4125383" y="131214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1" name="Rectangle 250"/>
            <p:cNvSpPr/>
            <p:nvPr/>
          </p:nvSpPr>
          <p:spPr>
            <a:xfrm>
              <a:off x="4952264" y="92239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2" name="Rectangle 251"/>
            <p:cNvSpPr/>
            <p:nvPr/>
          </p:nvSpPr>
          <p:spPr>
            <a:xfrm>
              <a:off x="4144055" y="92716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3" name="Rectangle 252"/>
            <p:cNvSpPr/>
            <p:nvPr/>
          </p:nvSpPr>
          <p:spPr>
            <a:xfrm>
              <a:off x="3760146" y="62236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4" name="Rectangle 253"/>
            <p:cNvSpPr/>
            <p:nvPr/>
          </p:nvSpPr>
          <p:spPr>
            <a:xfrm>
              <a:off x="5305401" y="5051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5" name="Rectangle 254"/>
            <p:cNvSpPr/>
            <p:nvPr/>
          </p:nvSpPr>
          <p:spPr>
            <a:xfrm>
              <a:off x="5390071" y="65755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6" name="Rectangle 255"/>
            <p:cNvSpPr/>
            <p:nvPr/>
          </p:nvSpPr>
          <p:spPr>
            <a:xfrm>
              <a:off x="5297465" y="122905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7" name="Rectangle 256"/>
            <p:cNvSpPr/>
            <p:nvPr/>
          </p:nvSpPr>
          <p:spPr>
            <a:xfrm>
              <a:off x="3054777"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8" name="Rectangle 257"/>
            <p:cNvSpPr/>
            <p:nvPr/>
          </p:nvSpPr>
          <p:spPr>
            <a:xfrm>
              <a:off x="6158283" y="123540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59" name="Rectangle 258"/>
            <p:cNvSpPr/>
            <p:nvPr/>
          </p:nvSpPr>
          <p:spPr>
            <a:xfrm>
              <a:off x="6317542" y="46996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0" name="Rectangle 259"/>
            <p:cNvSpPr/>
            <p:nvPr/>
          </p:nvSpPr>
          <p:spPr>
            <a:xfrm>
              <a:off x="6973256" y="979794"/>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1" name="Rectangle 260"/>
            <p:cNvSpPr/>
            <p:nvPr/>
          </p:nvSpPr>
          <p:spPr>
            <a:xfrm>
              <a:off x="6684435" y="1231172"/>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2" name="Rectangle 261"/>
            <p:cNvSpPr/>
            <p:nvPr/>
          </p:nvSpPr>
          <p:spPr>
            <a:xfrm>
              <a:off x="6274719" y="83772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63" name="Rectangle 262"/>
            <p:cNvSpPr/>
            <p:nvPr/>
          </p:nvSpPr>
          <p:spPr>
            <a:xfrm>
              <a:off x="6734604"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cxnSp>
        <p:nvCxnSpPr>
          <p:cNvPr id="288" name="Connecteur droit avec flèche 287"/>
          <p:cNvCxnSpPr/>
          <p:nvPr/>
        </p:nvCxnSpPr>
        <p:spPr>
          <a:xfrm>
            <a:off x="4572000" y="1220860"/>
            <a:ext cx="556152" cy="839988"/>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e 7"/>
          <p:cNvGrpSpPr/>
          <p:nvPr/>
        </p:nvGrpSpPr>
        <p:grpSpPr>
          <a:xfrm>
            <a:off x="3358579" y="2153800"/>
            <a:ext cx="3074914" cy="1008112"/>
            <a:chOff x="1979712" y="2451658"/>
            <a:chExt cx="3074914" cy="1008112"/>
          </a:xfrm>
        </p:grpSpPr>
        <p:grpSp>
          <p:nvGrpSpPr>
            <p:cNvPr id="266" name="Group 177"/>
            <p:cNvGrpSpPr/>
            <p:nvPr/>
          </p:nvGrpSpPr>
          <p:grpSpPr>
            <a:xfrm>
              <a:off x="2708036" y="3376690"/>
              <a:ext cx="2340385" cy="83080"/>
              <a:chOff x="1613129" y="5068468"/>
              <a:chExt cx="6351786" cy="182407"/>
            </a:xfrm>
            <a:solidFill>
              <a:schemeClr val="tx1">
                <a:lumMod val="75000"/>
                <a:lumOff val="25000"/>
              </a:schemeClr>
            </a:solidFill>
          </p:grpSpPr>
          <p:cxnSp>
            <p:nvCxnSpPr>
              <p:cNvPr id="274" name="Straight Connector 178"/>
              <p:cNvCxnSpPr/>
              <p:nvPr/>
            </p:nvCxnSpPr>
            <p:spPr>
              <a:xfrm>
                <a:off x="2566252" y="5159000"/>
                <a:ext cx="4156027" cy="1335"/>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sp>
            <p:nvSpPr>
              <p:cNvPr id="275" name="Rectangle 274"/>
              <p:cNvSpPr/>
              <p:nvPr/>
            </p:nvSpPr>
            <p:spPr>
              <a:xfrm>
                <a:off x="3472007" y="5068468"/>
                <a:ext cx="2160596" cy="18240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nvGrpSpPr>
              <p:cNvPr id="276" name="Group 45"/>
              <p:cNvGrpSpPr/>
              <p:nvPr/>
            </p:nvGrpSpPr>
            <p:grpSpPr>
              <a:xfrm>
                <a:off x="1613129" y="5068471"/>
                <a:ext cx="1095861" cy="182404"/>
                <a:chOff x="1051067" y="2273996"/>
                <a:chExt cx="1322360" cy="217115"/>
              </a:xfrm>
              <a:grpFill/>
            </p:grpSpPr>
            <p:sp>
              <p:nvSpPr>
                <p:cNvPr id="279" name="Rectangle 278"/>
                <p:cNvSpPr/>
                <p:nvPr/>
              </p:nvSpPr>
              <p:spPr>
                <a:xfrm>
                  <a:off x="1051067" y="2273996"/>
                  <a:ext cx="1322360" cy="21711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80" name="Rectangle 279"/>
                <p:cNvSpPr/>
                <p:nvPr/>
              </p:nvSpPr>
              <p:spPr>
                <a:xfrm>
                  <a:off x="1876049" y="2273999"/>
                  <a:ext cx="497378" cy="217112"/>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277" name="Rectangle 276"/>
              <p:cNvSpPr/>
              <p:nvPr/>
            </p:nvSpPr>
            <p:spPr>
              <a:xfrm>
                <a:off x="6327692" y="5068468"/>
                <a:ext cx="1637223" cy="18240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278" name="Rectangle 277"/>
              <p:cNvSpPr/>
              <p:nvPr/>
            </p:nvSpPr>
            <p:spPr>
              <a:xfrm>
                <a:off x="6327695" y="5068468"/>
                <a:ext cx="305856" cy="18240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289" name="Groupe 109"/>
            <p:cNvGrpSpPr/>
            <p:nvPr/>
          </p:nvGrpSpPr>
          <p:grpSpPr>
            <a:xfrm>
              <a:off x="1979712" y="2451658"/>
              <a:ext cx="3074914" cy="766817"/>
              <a:chOff x="18796" y="2773008"/>
              <a:chExt cx="3074914" cy="766817"/>
            </a:xfrm>
          </p:grpSpPr>
          <p:cxnSp>
            <p:nvCxnSpPr>
              <p:cNvPr id="290" name="Straight Connector 226"/>
              <p:cNvCxnSpPr/>
              <p:nvPr/>
            </p:nvCxnSpPr>
            <p:spPr>
              <a:xfrm>
                <a:off x="1046579" y="3023673"/>
                <a:ext cx="612879"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29"/>
              <p:cNvCxnSpPr/>
              <p:nvPr/>
            </p:nvCxnSpPr>
            <p:spPr>
              <a:xfrm>
                <a:off x="1069908" y="3105458"/>
                <a:ext cx="614414"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33"/>
              <p:cNvCxnSpPr/>
              <p:nvPr/>
            </p:nvCxnSpPr>
            <p:spPr>
              <a:xfrm rot="10800000" flipH="1" flipV="1">
                <a:off x="2204951" y="3118921"/>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38"/>
              <p:cNvCxnSpPr/>
              <p:nvPr/>
            </p:nvCxnSpPr>
            <p:spPr>
              <a:xfrm rot="10800000" flipH="1" flipV="1">
                <a:off x="2137371" y="3200706"/>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49"/>
              <p:cNvCxnSpPr/>
              <p:nvPr/>
            </p:nvCxnSpPr>
            <p:spPr>
              <a:xfrm rot="10800000" flipH="1" flipV="1">
                <a:off x="1035083" y="3275977"/>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52"/>
              <p:cNvCxnSpPr/>
              <p:nvPr/>
            </p:nvCxnSpPr>
            <p:spPr>
              <a:xfrm rot="10800000" flipH="1" flipV="1">
                <a:off x="1024671" y="3357762"/>
                <a:ext cx="399866"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432"/>
              <p:cNvCxnSpPr/>
              <p:nvPr/>
            </p:nvCxnSpPr>
            <p:spPr>
              <a:xfrm rot="10800000" flipH="1" flipV="1">
                <a:off x="2133950" y="3288763"/>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435"/>
              <p:cNvCxnSpPr/>
              <p:nvPr/>
            </p:nvCxnSpPr>
            <p:spPr>
              <a:xfrm rot="10800000" flipH="1" flipV="1">
                <a:off x="2167220" y="3364275"/>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438"/>
              <p:cNvCxnSpPr/>
              <p:nvPr/>
            </p:nvCxnSpPr>
            <p:spPr>
              <a:xfrm rot="10800000" flipH="1" flipV="1">
                <a:off x="2192086" y="3038338"/>
                <a:ext cx="348707"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41"/>
              <p:cNvCxnSpPr>
                <a:stCxn id="308" idx="3"/>
              </p:cNvCxnSpPr>
              <p:nvPr/>
            </p:nvCxnSpPr>
            <p:spPr>
              <a:xfrm>
                <a:off x="467655" y="2797012"/>
                <a:ext cx="120613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Rectangle 299"/>
              <p:cNvSpPr/>
              <p:nvPr/>
            </p:nvSpPr>
            <p:spPr>
              <a:xfrm>
                <a:off x="1033919" y="2998583"/>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1" name="Rectangle 300"/>
              <p:cNvSpPr/>
              <p:nvPr/>
            </p:nvSpPr>
            <p:spPr>
              <a:xfrm>
                <a:off x="1654969" y="2998583"/>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2" name="Rectangle 301"/>
              <p:cNvSpPr/>
              <p:nvPr/>
            </p:nvSpPr>
            <p:spPr>
              <a:xfrm>
                <a:off x="1060917" y="3080367"/>
                <a:ext cx="52834"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3" name="Rectangle 302"/>
              <p:cNvSpPr/>
              <p:nvPr/>
            </p:nvSpPr>
            <p:spPr>
              <a:xfrm>
                <a:off x="1652614" y="3080367"/>
                <a:ext cx="79252"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4" name="Rectangle 303"/>
              <p:cNvSpPr/>
              <p:nvPr/>
            </p:nvSpPr>
            <p:spPr>
              <a:xfrm>
                <a:off x="2179476" y="3092913"/>
                <a:ext cx="2641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5" name="Rectangle 304"/>
              <p:cNvSpPr/>
              <p:nvPr/>
            </p:nvSpPr>
            <p:spPr>
              <a:xfrm>
                <a:off x="2470585" y="309291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6" name="Rectangle 305"/>
              <p:cNvSpPr/>
              <p:nvPr/>
            </p:nvSpPr>
            <p:spPr>
              <a:xfrm>
                <a:off x="2089064" y="3174697"/>
                <a:ext cx="11623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7" name="Rectangle 306"/>
              <p:cNvSpPr/>
              <p:nvPr/>
            </p:nvSpPr>
            <p:spPr>
              <a:xfrm>
                <a:off x="2468231" y="3174697"/>
                <a:ext cx="42268"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8" name="Rectangle 307"/>
              <p:cNvSpPr/>
              <p:nvPr/>
            </p:nvSpPr>
            <p:spPr>
              <a:xfrm>
                <a:off x="388697" y="2773008"/>
                <a:ext cx="78957"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09" name="Rectangle 308"/>
              <p:cNvSpPr/>
              <p:nvPr/>
            </p:nvSpPr>
            <p:spPr>
              <a:xfrm>
                <a:off x="1656754" y="2773008"/>
                <a:ext cx="6618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cxnSp>
            <p:nvCxnSpPr>
              <p:cNvPr id="310" name="Straight Connector 244"/>
              <p:cNvCxnSpPr/>
              <p:nvPr/>
            </p:nvCxnSpPr>
            <p:spPr>
              <a:xfrm flipV="1">
                <a:off x="457372" y="2874528"/>
                <a:ext cx="122047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311" name="Rectangle 310"/>
              <p:cNvSpPr/>
              <p:nvPr/>
            </p:nvSpPr>
            <p:spPr>
              <a:xfrm>
                <a:off x="366379" y="2854793"/>
                <a:ext cx="105669"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2" name="Rectangle 311"/>
              <p:cNvSpPr/>
              <p:nvPr/>
            </p:nvSpPr>
            <p:spPr>
              <a:xfrm>
                <a:off x="1658079" y="2854793"/>
                <a:ext cx="4755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3" name="Rectangle 312"/>
              <p:cNvSpPr/>
              <p:nvPr/>
            </p:nvSpPr>
            <p:spPr>
              <a:xfrm>
                <a:off x="1036274"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4" name="Rectangle 313"/>
              <p:cNvSpPr/>
              <p:nvPr/>
            </p:nvSpPr>
            <p:spPr>
              <a:xfrm>
                <a:off x="1412713" y="3249969"/>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5" name="Rectangle 314"/>
              <p:cNvSpPr/>
              <p:nvPr/>
            </p:nvSpPr>
            <p:spPr>
              <a:xfrm>
                <a:off x="978884" y="333175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6" name="Rectangle 315"/>
              <p:cNvSpPr/>
              <p:nvPr/>
            </p:nvSpPr>
            <p:spPr>
              <a:xfrm>
                <a:off x="1410359" y="3331754"/>
                <a:ext cx="26417"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7" name="Rectangle 316"/>
              <p:cNvSpPr/>
              <p:nvPr/>
            </p:nvSpPr>
            <p:spPr>
              <a:xfrm>
                <a:off x="1725151" y="292958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8" name="Rectangle 317"/>
              <p:cNvSpPr/>
              <p:nvPr/>
            </p:nvSpPr>
            <p:spPr>
              <a:xfrm>
                <a:off x="1888473" y="2929824"/>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19" name="Rectangle 318"/>
              <p:cNvSpPr/>
              <p:nvPr/>
            </p:nvSpPr>
            <p:spPr>
              <a:xfrm>
                <a:off x="2051795" y="2936337"/>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0" name="Rectangle 319"/>
              <p:cNvSpPr/>
              <p:nvPr/>
            </p:nvSpPr>
            <p:spPr>
              <a:xfrm>
                <a:off x="1587414" y="3256001"/>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1" name="Rectangle 320"/>
              <p:cNvSpPr/>
              <p:nvPr/>
            </p:nvSpPr>
            <p:spPr>
              <a:xfrm>
                <a:off x="1750736" y="3256242"/>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2" name="Rectangle 321"/>
              <p:cNvSpPr/>
              <p:nvPr/>
            </p:nvSpPr>
            <p:spPr>
              <a:xfrm>
                <a:off x="1914058" y="326275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3" name="Rectangle 322"/>
              <p:cNvSpPr/>
              <p:nvPr/>
            </p:nvSpPr>
            <p:spPr>
              <a:xfrm>
                <a:off x="1661986" y="33377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4" name="Rectangle 323"/>
              <p:cNvSpPr/>
              <p:nvPr/>
            </p:nvSpPr>
            <p:spPr>
              <a:xfrm>
                <a:off x="1870154" y="3338026"/>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5" name="Rectangle 324"/>
              <p:cNvSpPr/>
              <p:nvPr/>
            </p:nvSpPr>
            <p:spPr>
              <a:xfrm>
                <a:off x="1747885" y="300533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6" name="Rectangle 325"/>
              <p:cNvSpPr/>
              <p:nvPr/>
            </p:nvSpPr>
            <p:spPr>
              <a:xfrm>
                <a:off x="1788369" y="308084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7" name="Rectangle 326"/>
              <p:cNvSpPr/>
              <p:nvPr/>
            </p:nvSpPr>
            <p:spPr>
              <a:xfrm>
                <a:off x="1908035" y="3175178"/>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8" name="Rectangle 327"/>
              <p:cNvSpPr/>
              <p:nvPr/>
            </p:nvSpPr>
            <p:spPr>
              <a:xfrm>
                <a:off x="1738938" y="3175418"/>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29" name="Rectangle 328"/>
              <p:cNvSpPr/>
              <p:nvPr/>
            </p:nvSpPr>
            <p:spPr>
              <a:xfrm>
                <a:off x="1557296" y="3175659"/>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0" name="Rectangle 329"/>
              <p:cNvSpPr/>
              <p:nvPr/>
            </p:nvSpPr>
            <p:spPr>
              <a:xfrm>
                <a:off x="784590" y="3168184"/>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1" name="Rectangle 330"/>
              <p:cNvSpPr/>
              <p:nvPr/>
            </p:nvSpPr>
            <p:spPr>
              <a:xfrm>
                <a:off x="947912" y="316842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2" name="Rectangle 331"/>
              <p:cNvSpPr/>
              <p:nvPr/>
            </p:nvSpPr>
            <p:spPr>
              <a:xfrm>
                <a:off x="753478" y="3086880"/>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3" name="Rectangle 332"/>
              <p:cNvSpPr/>
              <p:nvPr/>
            </p:nvSpPr>
            <p:spPr>
              <a:xfrm>
                <a:off x="810175" y="300557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4" name="Rectangle 333"/>
              <p:cNvSpPr/>
              <p:nvPr/>
            </p:nvSpPr>
            <p:spPr>
              <a:xfrm>
                <a:off x="810424" y="325045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5" name="Rectangle 334"/>
              <p:cNvSpPr/>
              <p:nvPr/>
            </p:nvSpPr>
            <p:spPr>
              <a:xfrm>
                <a:off x="722863" y="333223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6" name="Rectangle 335"/>
              <p:cNvSpPr/>
              <p:nvPr/>
            </p:nvSpPr>
            <p:spPr>
              <a:xfrm>
                <a:off x="109815" y="325153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7" name="Rectangle 336"/>
              <p:cNvSpPr/>
              <p:nvPr/>
            </p:nvSpPr>
            <p:spPr>
              <a:xfrm>
                <a:off x="304497" y="325177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8" name="Rectangle 337"/>
              <p:cNvSpPr/>
              <p:nvPr/>
            </p:nvSpPr>
            <p:spPr>
              <a:xfrm>
                <a:off x="198120" y="3176745"/>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39" name="Rectangle 338"/>
              <p:cNvSpPr/>
              <p:nvPr/>
            </p:nvSpPr>
            <p:spPr>
              <a:xfrm>
                <a:off x="192097" y="3333801"/>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0" name="Rectangle 339"/>
              <p:cNvSpPr/>
              <p:nvPr/>
            </p:nvSpPr>
            <p:spPr>
              <a:xfrm>
                <a:off x="311266" y="3107986"/>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1" name="Rectangle 340"/>
              <p:cNvSpPr/>
              <p:nvPr/>
            </p:nvSpPr>
            <p:spPr>
              <a:xfrm>
                <a:off x="2616503" y="3337786"/>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2" name="Rectangle 341"/>
              <p:cNvSpPr/>
              <p:nvPr/>
            </p:nvSpPr>
            <p:spPr>
              <a:xfrm>
                <a:off x="2811186" y="334429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3" name="Rectangle 342"/>
              <p:cNvSpPr/>
              <p:nvPr/>
            </p:nvSpPr>
            <p:spPr>
              <a:xfrm>
                <a:off x="2588590"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4" name="Rectangle 343"/>
              <p:cNvSpPr/>
              <p:nvPr/>
            </p:nvSpPr>
            <p:spPr>
              <a:xfrm>
                <a:off x="2783272" y="3269268"/>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5" name="Rectangle 344"/>
              <p:cNvSpPr/>
              <p:nvPr/>
            </p:nvSpPr>
            <p:spPr>
              <a:xfrm>
                <a:off x="2551677" y="317884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6" name="Rectangle 345"/>
              <p:cNvSpPr/>
              <p:nvPr/>
            </p:nvSpPr>
            <p:spPr>
              <a:xfrm>
                <a:off x="2885783" y="3181691"/>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7" name="Rectangle 346"/>
              <p:cNvSpPr/>
              <p:nvPr/>
            </p:nvSpPr>
            <p:spPr>
              <a:xfrm>
                <a:off x="2620323" y="30938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8" name="Rectangle 347"/>
              <p:cNvSpPr/>
              <p:nvPr/>
            </p:nvSpPr>
            <p:spPr>
              <a:xfrm>
                <a:off x="2943422" y="310038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49" name="Rectangle 348"/>
              <p:cNvSpPr/>
              <p:nvPr/>
            </p:nvSpPr>
            <p:spPr>
              <a:xfrm>
                <a:off x="18796" y="3434433"/>
                <a:ext cx="3064264" cy="1053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0" name="Rectangle 349"/>
              <p:cNvSpPr/>
              <p:nvPr/>
            </p:nvSpPr>
            <p:spPr>
              <a:xfrm>
                <a:off x="2074637" y="326275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1" name="Rectangle 350"/>
              <p:cNvSpPr/>
              <p:nvPr/>
            </p:nvSpPr>
            <p:spPr>
              <a:xfrm>
                <a:off x="2468479" y="3262755"/>
                <a:ext cx="26417"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2" name="Rectangle 351"/>
              <p:cNvSpPr/>
              <p:nvPr/>
            </p:nvSpPr>
            <p:spPr>
              <a:xfrm>
                <a:off x="2144597" y="3338267"/>
                <a:ext cx="63401"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3" name="Rectangle 352"/>
              <p:cNvSpPr/>
              <p:nvPr/>
            </p:nvSpPr>
            <p:spPr>
              <a:xfrm>
                <a:off x="2468728" y="3338267"/>
                <a:ext cx="79252"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4" name="Rectangle 353"/>
              <p:cNvSpPr/>
              <p:nvPr/>
            </p:nvSpPr>
            <p:spPr>
              <a:xfrm>
                <a:off x="2154787" y="3012330"/>
                <a:ext cx="52834"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5" name="Rectangle 354"/>
              <p:cNvSpPr/>
              <p:nvPr/>
            </p:nvSpPr>
            <p:spPr>
              <a:xfrm>
                <a:off x="2467910" y="3012330"/>
                <a:ext cx="79252"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6" name="Rectangle 355"/>
              <p:cNvSpPr/>
              <p:nvPr/>
            </p:nvSpPr>
            <p:spPr>
              <a:xfrm>
                <a:off x="2667451" y="3025115"/>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7" name="Rectangle 356"/>
              <p:cNvSpPr/>
              <p:nvPr/>
            </p:nvSpPr>
            <p:spPr>
              <a:xfrm>
                <a:off x="2542258" y="293753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8" name="Rectangle 357"/>
              <p:cNvSpPr/>
              <p:nvPr/>
            </p:nvSpPr>
            <p:spPr>
              <a:xfrm>
                <a:off x="2630316" y="2868780"/>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59" name="Rectangle 358"/>
              <p:cNvSpPr/>
              <p:nvPr/>
            </p:nvSpPr>
            <p:spPr>
              <a:xfrm>
                <a:off x="2705829" y="2950565"/>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0" name="Rectangle 359"/>
              <p:cNvSpPr/>
              <p:nvPr/>
            </p:nvSpPr>
            <p:spPr>
              <a:xfrm>
                <a:off x="2781761" y="3097543"/>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1" name="Rectangle 360"/>
              <p:cNvSpPr/>
              <p:nvPr/>
            </p:nvSpPr>
            <p:spPr>
              <a:xfrm>
                <a:off x="2847804" y="3031500"/>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2" name="Rectangle 361"/>
              <p:cNvSpPr/>
              <p:nvPr/>
            </p:nvSpPr>
            <p:spPr>
              <a:xfrm>
                <a:off x="2724345" y="3178022"/>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3" name="Rectangle 362"/>
              <p:cNvSpPr/>
              <p:nvPr/>
            </p:nvSpPr>
            <p:spPr>
              <a:xfrm>
                <a:off x="2959164" y="3266079"/>
                <a:ext cx="134546" cy="48009"/>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4" name="Rectangle 363"/>
              <p:cNvSpPr/>
              <p:nvPr/>
            </p:nvSpPr>
            <p:spPr>
              <a:xfrm>
                <a:off x="1982829" y="30845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5" name="Rectangle 364"/>
              <p:cNvSpPr/>
              <p:nvPr/>
            </p:nvSpPr>
            <p:spPr>
              <a:xfrm>
                <a:off x="1949683" y="3012674"/>
                <a:ext cx="134546" cy="48009"/>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366" name="Rectangle 365"/>
              <p:cNvSpPr/>
              <p:nvPr/>
            </p:nvSpPr>
            <p:spPr>
              <a:xfrm>
                <a:off x="1485871" y="3334117"/>
                <a:ext cx="134546" cy="4800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sp>
        <p:nvSpPr>
          <p:cNvPr id="2" name="ZoneTexte 1"/>
          <p:cNvSpPr txBox="1"/>
          <p:nvPr/>
        </p:nvSpPr>
        <p:spPr>
          <a:xfrm>
            <a:off x="1177739" y="4077072"/>
            <a:ext cx="3773242" cy="1354217"/>
          </a:xfrm>
          <a:prstGeom prst="rect">
            <a:avLst/>
          </a:prstGeom>
          <a:noFill/>
        </p:spPr>
        <p:txBody>
          <a:bodyPr wrap="square" rtlCol="0">
            <a:spAutoFit/>
          </a:bodyPr>
          <a:lstStyle/>
          <a:p>
            <a:r>
              <a:rPr lang="fr-FR" sz="1600" dirty="0" smtClean="0"/>
              <a:t>	</a:t>
            </a:r>
            <a:r>
              <a:rPr lang="fr-FR" sz="1600" dirty="0" smtClean="0">
                <a:solidFill>
                  <a:schemeClr val="accent3">
                    <a:lumMod val="75000"/>
                  </a:schemeClr>
                </a:solidFill>
              </a:rPr>
              <a:t>Cond. 1</a:t>
            </a:r>
            <a:r>
              <a:rPr lang="fr-FR" sz="1600" dirty="0" smtClean="0"/>
              <a:t>	</a:t>
            </a:r>
            <a:r>
              <a:rPr lang="fr-FR" sz="1600" dirty="0" smtClean="0">
                <a:solidFill>
                  <a:schemeClr val="accent4">
                    <a:lumMod val="75000"/>
                  </a:schemeClr>
                </a:solidFill>
              </a:rPr>
              <a:t>Cond.2</a:t>
            </a:r>
            <a:r>
              <a:rPr lang="fr-FR" sz="1600" dirty="0" smtClean="0"/>
              <a:t>	</a:t>
            </a:r>
            <a:r>
              <a:rPr lang="fr-FR" sz="1600" dirty="0" smtClean="0">
                <a:solidFill>
                  <a:schemeClr val="accent6">
                    <a:lumMod val="75000"/>
                  </a:schemeClr>
                </a:solidFill>
              </a:rPr>
              <a:t>Cond.3</a:t>
            </a:r>
          </a:p>
          <a:p>
            <a:r>
              <a:rPr lang="fr-FR" sz="1600" dirty="0" smtClean="0"/>
              <a:t>Gene_1	10	25	600</a:t>
            </a:r>
          </a:p>
          <a:p>
            <a:r>
              <a:rPr lang="fr-FR" sz="1600" dirty="0" smtClean="0"/>
              <a:t>Gene_2	27	35	40</a:t>
            </a:r>
          </a:p>
          <a:p>
            <a:r>
              <a:rPr lang="fr-FR" sz="1600" dirty="0" smtClean="0"/>
              <a:t>…</a:t>
            </a:r>
          </a:p>
          <a:p>
            <a:r>
              <a:rPr lang="fr-FR" sz="1600" dirty="0" err="1" smtClean="0"/>
              <a:t>Gene_n</a:t>
            </a:r>
            <a:r>
              <a:rPr lang="fr-FR" sz="1600" dirty="0" smtClean="0"/>
              <a:t>	85	12	55</a:t>
            </a:r>
            <a:endParaRPr lang="fr-FR" sz="1600" dirty="0"/>
          </a:p>
        </p:txBody>
      </p:sp>
      <p:cxnSp>
        <p:nvCxnSpPr>
          <p:cNvPr id="367" name="Connecteur droit avec flèche 366"/>
          <p:cNvCxnSpPr>
            <a:endCxn id="2" idx="0"/>
          </p:cNvCxnSpPr>
          <p:nvPr/>
        </p:nvCxnSpPr>
        <p:spPr>
          <a:xfrm flipH="1">
            <a:off x="3064360" y="3284984"/>
            <a:ext cx="2026160" cy="792088"/>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18" name="Picture 2" descr="Afficher l'image d'orig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156" y="5473706"/>
            <a:ext cx="2251220" cy="789733"/>
          </a:xfrm>
          <a:prstGeom prst="rect">
            <a:avLst/>
          </a:prstGeom>
          <a:noFill/>
          <a:extLst>
            <a:ext uri="{909E8E84-426E-40DD-AFC4-6F175D3DCCD1}">
              <a14:hiddenFill xmlns:a14="http://schemas.microsoft.com/office/drawing/2010/main">
                <a:solidFill>
                  <a:srgbClr val="FFFFFF"/>
                </a:solidFill>
              </a14:hiddenFill>
            </a:ext>
          </a:extLst>
        </p:spPr>
      </p:pic>
      <p:cxnSp>
        <p:nvCxnSpPr>
          <p:cNvPr id="368" name="Connecteur droit avec flèche 367"/>
          <p:cNvCxnSpPr/>
          <p:nvPr/>
        </p:nvCxnSpPr>
        <p:spPr>
          <a:xfrm>
            <a:off x="4952851" y="4754180"/>
            <a:ext cx="1017248" cy="719526"/>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3007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2BFA64F5-C1DA-44D3-98D8-4DF6E2B5E1F4}" type="slidenum">
              <a:rPr lang="fr-FR" smtClean="0"/>
              <a:pPr/>
              <a:t>99</a:t>
            </a:fld>
            <a:endParaRPr lang="fr-FR"/>
          </a:p>
        </p:txBody>
      </p:sp>
      <p:grpSp>
        <p:nvGrpSpPr>
          <p:cNvPr id="5" name="Groupe 4"/>
          <p:cNvGrpSpPr/>
          <p:nvPr/>
        </p:nvGrpSpPr>
        <p:grpSpPr>
          <a:xfrm>
            <a:off x="7236296" y="832756"/>
            <a:ext cx="1284234" cy="816049"/>
            <a:chOff x="6249026" y="576000"/>
            <a:chExt cx="1284234" cy="816049"/>
          </a:xfrm>
        </p:grpSpPr>
        <p:pic>
          <p:nvPicPr>
            <p:cNvPr id="5122" name="Picture 2" descr="C:\Users\acormier\Desktop\raw_GA_SP.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95306" y="576000"/>
              <a:ext cx="637954" cy="8160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cormier\Desktop\raw_GA_SP.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249026" y="594975"/>
              <a:ext cx="637954" cy="7780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e 3"/>
          <p:cNvGrpSpPr/>
          <p:nvPr/>
        </p:nvGrpSpPr>
        <p:grpSpPr>
          <a:xfrm>
            <a:off x="683568" y="832756"/>
            <a:ext cx="1285433" cy="816049"/>
            <a:chOff x="436599" y="971020"/>
            <a:chExt cx="1285433" cy="816049"/>
          </a:xfrm>
        </p:grpSpPr>
        <p:pic>
          <p:nvPicPr>
            <p:cNvPr id="8" name="Picture 2" descr="C:\Users\acormier\Desktop\raw_GA_SP.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84078" y="971020"/>
              <a:ext cx="637954" cy="8160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cormier\Desktop\raw_GA_SP.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36599" y="971020"/>
              <a:ext cx="637954" cy="81604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ZoneTexte 2"/>
          <p:cNvSpPr txBox="1"/>
          <p:nvPr/>
        </p:nvSpPr>
        <p:spPr>
          <a:xfrm>
            <a:off x="3167844" y="5838362"/>
            <a:ext cx="3024336" cy="523220"/>
          </a:xfrm>
          <a:prstGeom prst="rect">
            <a:avLst/>
          </a:prstGeom>
          <a:noFill/>
        </p:spPr>
        <p:txBody>
          <a:bodyPr wrap="square" rtlCol="0">
            <a:spAutoFit/>
          </a:bodyPr>
          <a:lstStyle/>
          <a:p>
            <a:pPr algn="ctr"/>
            <a:r>
              <a:rPr lang="en-GB" sz="1400" dirty="0" smtClean="0">
                <a:solidFill>
                  <a:schemeClr val="tx1">
                    <a:lumMod val="65000"/>
                    <a:lumOff val="35000"/>
                  </a:schemeClr>
                </a:solidFill>
                <a:latin typeface="Calibri" panose="020F0502020204030204" pitchFamily="34" charset="0"/>
              </a:rPr>
              <a:t>88% of genes are expressed during gametophyte generation (FPKM &gt; 1)</a:t>
            </a:r>
            <a:endParaRPr lang="en-GB" sz="1400" dirty="0">
              <a:solidFill>
                <a:schemeClr val="tx1">
                  <a:lumMod val="65000"/>
                  <a:lumOff val="35000"/>
                </a:schemeClr>
              </a:solidFill>
              <a:latin typeface="Calibri" panose="020F0502020204030204" pitchFamily="34" charset="0"/>
            </a:endParaRPr>
          </a:p>
        </p:txBody>
      </p:sp>
      <p:sp>
        <p:nvSpPr>
          <p:cNvPr id="27" name="TextBox 46"/>
          <p:cNvSpPr txBox="1"/>
          <p:nvPr/>
        </p:nvSpPr>
        <p:spPr>
          <a:xfrm>
            <a:off x="6555949" y="1815206"/>
            <a:ext cx="1998648" cy="584775"/>
          </a:xfrm>
          <a:prstGeom prst="rect">
            <a:avLst/>
          </a:prstGeom>
          <a:noFill/>
        </p:spPr>
        <p:txBody>
          <a:bodyPr wrap="square" rtlCol="0">
            <a:spAutoFit/>
          </a:bodyPr>
          <a:lstStyle/>
          <a:p>
            <a:pPr algn="ctr"/>
            <a:r>
              <a:rPr lang="fr-FR" sz="1600" b="1" dirty="0" smtClean="0">
                <a:solidFill>
                  <a:schemeClr val="tx1">
                    <a:lumMod val="65000"/>
                    <a:lumOff val="35000"/>
                  </a:schemeClr>
                </a:solidFill>
                <a:latin typeface="Calibri" panose="020F0502020204030204" pitchFamily="34" charset="0"/>
              </a:rPr>
              <a:t>~ 7% </a:t>
            </a:r>
            <a:r>
              <a:rPr lang="fr-FR" sz="1600" b="1" dirty="0" err="1" smtClean="0">
                <a:solidFill>
                  <a:schemeClr val="tx1">
                    <a:lumMod val="65000"/>
                    <a:lumOff val="35000"/>
                  </a:schemeClr>
                </a:solidFill>
                <a:latin typeface="Calibri" panose="020F0502020204030204" pitchFamily="34" charset="0"/>
              </a:rPr>
              <a:t>specific</a:t>
            </a:r>
            <a:r>
              <a:rPr lang="fr-FR" sz="1600" b="1" dirty="0" smtClean="0">
                <a:solidFill>
                  <a:schemeClr val="tx1">
                    <a:lumMod val="65000"/>
                    <a:lumOff val="35000"/>
                  </a:schemeClr>
                </a:solidFill>
                <a:latin typeface="Calibri" panose="020F0502020204030204" pitchFamily="34" charset="0"/>
              </a:rPr>
              <a:t> to mature stage</a:t>
            </a:r>
            <a:endParaRPr lang="en-US" sz="1600" b="1" dirty="0">
              <a:solidFill>
                <a:schemeClr val="tx1">
                  <a:lumMod val="65000"/>
                  <a:lumOff val="35000"/>
                </a:schemeClr>
              </a:solidFill>
              <a:latin typeface="Calibri" panose="020F0502020204030204" pitchFamily="34" charset="0"/>
            </a:endParaRPr>
          </a:p>
        </p:txBody>
      </p:sp>
      <p:sp>
        <p:nvSpPr>
          <p:cNvPr id="32" name="TextBox 102"/>
          <p:cNvSpPr txBox="1"/>
          <p:nvPr/>
        </p:nvSpPr>
        <p:spPr>
          <a:xfrm>
            <a:off x="486089" y="1701617"/>
            <a:ext cx="2265979" cy="584775"/>
          </a:xfrm>
          <a:prstGeom prst="rect">
            <a:avLst/>
          </a:prstGeom>
          <a:noFill/>
        </p:spPr>
        <p:txBody>
          <a:bodyPr wrap="square" rtlCol="0">
            <a:spAutoFit/>
          </a:bodyPr>
          <a:lstStyle/>
          <a:p>
            <a:pPr algn="ctr"/>
            <a:r>
              <a:rPr lang="fr-FR" sz="1600" b="1" dirty="0" smtClean="0">
                <a:solidFill>
                  <a:schemeClr val="tx1">
                    <a:lumMod val="65000"/>
                    <a:lumOff val="35000"/>
                  </a:schemeClr>
                </a:solidFill>
                <a:latin typeface="Calibri" panose="020F0502020204030204" pitchFamily="34" charset="0"/>
              </a:rPr>
              <a:t>~ 1% </a:t>
            </a:r>
            <a:r>
              <a:rPr lang="fr-FR" sz="1600" b="1" dirty="0" err="1" smtClean="0">
                <a:solidFill>
                  <a:schemeClr val="tx1">
                    <a:lumMod val="65000"/>
                    <a:lumOff val="35000"/>
                  </a:schemeClr>
                </a:solidFill>
                <a:latin typeface="Calibri" panose="020F0502020204030204" pitchFamily="34" charset="0"/>
              </a:rPr>
              <a:t>specific</a:t>
            </a:r>
            <a:r>
              <a:rPr lang="fr-FR" sz="1600" b="1" dirty="0" smtClean="0">
                <a:solidFill>
                  <a:schemeClr val="tx1">
                    <a:lumMod val="65000"/>
                    <a:lumOff val="35000"/>
                  </a:schemeClr>
                </a:solidFill>
                <a:latin typeface="Calibri" panose="020F0502020204030204" pitchFamily="34" charset="0"/>
              </a:rPr>
              <a:t> to immature stage</a:t>
            </a:r>
            <a:endParaRPr lang="en-US" sz="1600" b="1" dirty="0">
              <a:solidFill>
                <a:schemeClr val="tx1">
                  <a:lumMod val="65000"/>
                  <a:lumOff val="35000"/>
                </a:schemeClr>
              </a:solidFill>
              <a:latin typeface="Calibri" panose="020F0502020204030204" pitchFamily="34" charset="0"/>
            </a:endParaRPr>
          </a:p>
        </p:txBody>
      </p:sp>
      <p:grpSp>
        <p:nvGrpSpPr>
          <p:cNvPr id="2" name="Groupe 1"/>
          <p:cNvGrpSpPr/>
          <p:nvPr/>
        </p:nvGrpSpPr>
        <p:grpSpPr>
          <a:xfrm>
            <a:off x="2092378" y="2012791"/>
            <a:ext cx="4959245" cy="3468478"/>
            <a:chOff x="2853115" y="2012791"/>
            <a:chExt cx="4959245" cy="3468478"/>
          </a:xfrm>
        </p:grpSpPr>
        <p:pic>
          <p:nvPicPr>
            <p:cNvPr id="2050" name="Picture 2" descr="C:\Users\acormier\Desktop\expressed_genes.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53899" y="2259802"/>
              <a:ext cx="4211068" cy="322146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3760574" y="2012791"/>
              <a:ext cx="801566" cy="461665"/>
            </a:xfrm>
            <a:prstGeom prst="rect">
              <a:avLst/>
            </a:prstGeom>
            <a:noFill/>
          </p:spPr>
          <p:txBody>
            <a:bodyPr wrap="none" rtlCol="0">
              <a:spAutoFit/>
            </a:bodyPr>
            <a:lstStyle/>
            <a:p>
              <a:pPr algn="ctr"/>
              <a:r>
                <a:rPr lang="en-GB" sz="1200" dirty="0" smtClean="0">
                  <a:solidFill>
                    <a:schemeClr val="tx1">
                      <a:lumMod val="65000"/>
                      <a:lumOff val="35000"/>
                    </a:schemeClr>
                  </a:solidFill>
                  <a:latin typeface="Calibri" panose="020F0502020204030204" pitchFamily="34" charset="0"/>
                </a:rPr>
                <a:t>Immature</a:t>
              </a:r>
            </a:p>
            <a:p>
              <a:pPr algn="ctr"/>
              <a:r>
                <a:rPr lang="en-GB" sz="1200" dirty="0" smtClean="0">
                  <a:solidFill>
                    <a:schemeClr val="tx1">
                      <a:lumMod val="65000"/>
                      <a:lumOff val="35000"/>
                    </a:schemeClr>
                  </a:solidFill>
                  <a:latin typeface="Calibri" panose="020F0502020204030204" pitchFamily="34" charset="0"/>
                </a:rPr>
                <a:t>male</a:t>
              </a:r>
              <a:endParaRPr lang="en-GB" sz="1200" dirty="0">
                <a:solidFill>
                  <a:schemeClr val="tx1">
                    <a:lumMod val="65000"/>
                    <a:lumOff val="35000"/>
                  </a:schemeClr>
                </a:solidFill>
                <a:latin typeface="Calibri" panose="020F0502020204030204" pitchFamily="34" charset="0"/>
              </a:endParaRPr>
            </a:p>
          </p:txBody>
        </p:sp>
        <p:sp>
          <p:nvSpPr>
            <p:cNvPr id="33" name="ZoneTexte 32"/>
            <p:cNvSpPr txBox="1"/>
            <p:nvPr/>
          </p:nvSpPr>
          <p:spPr>
            <a:xfrm>
              <a:off x="2853115" y="2594688"/>
              <a:ext cx="801566" cy="461665"/>
            </a:xfrm>
            <a:prstGeom prst="rect">
              <a:avLst/>
            </a:prstGeom>
            <a:noFill/>
          </p:spPr>
          <p:txBody>
            <a:bodyPr wrap="none" rtlCol="0">
              <a:spAutoFit/>
            </a:bodyPr>
            <a:lstStyle/>
            <a:p>
              <a:pPr algn="ctr"/>
              <a:r>
                <a:rPr lang="en-GB" sz="1200" dirty="0" smtClean="0">
                  <a:solidFill>
                    <a:schemeClr val="tx1">
                      <a:lumMod val="65000"/>
                      <a:lumOff val="35000"/>
                    </a:schemeClr>
                  </a:solidFill>
                  <a:latin typeface="Calibri" panose="020F0502020204030204" pitchFamily="34" charset="0"/>
                </a:rPr>
                <a:t>Immature</a:t>
              </a:r>
            </a:p>
            <a:p>
              <a:pPr algn="ctr"/>
              <a:r>
                <a:rPr lang="en-GB" sz="1200" dirty="0" smtClean="0">
                  <a:solidFill>
                    <a:schemeClr val="tx1">
                      <a:lumMod val="65000"/>
                      <a:lumOff val="35000"/>
                    </a:schemeClr>
                  </a:solidFill>
                  <a:latin typeface="Calibri" panose="020F0502020204030204" pitchFamily="34" charset="0"/>
                </a:rPr>
                <a:t>female</a:t>
              </a:r>
              <a:endParaRPr lang="en-GB" sz="1200" dirty="0">
                <a:solidFill>
                  <a:schemeClr val="tx1">
                    <a:lumMod val="65000"/>
                    <a:lumOff val="35000"/>
                  </a:schemeClr>
                </a:solidFill>
                <a:latin typeface="Calibri" panose="020F0502020204030204" pitchFamily="34" charset="0"/>
              </a:endParaRPr>
            </a:p>
          </p:txBody>
        </p:sp>
        <p:sp>
          <p:nvSpPr>
            <p:cNvPr id="34" name="ZoneTexte 33"/>
            <p:cNvSpPr txBox="1"/>
            <p:nvPr/>
          </p:nvSpPr>
          <p:spPr>
            <a:xfrm>
              <a:off x="6487638" y="2082530"/>
              <a:ext cx="662361" cy="461665"/>
            </a:xfrm>
            <a:prstGeom prst="rect">
              <a:avLst/>
            </a:prstGeom>
            <a:noFill/>
          </p:spPr>
          <p:txBody>
            <a:bodyPr wrap="none" rtlCol="0">
              <a:spAutoFit/>
            </a:bodyPr>
            <a:lstStyle/>
            <a:p>
              <a:pPr algn="ctr"/>
              <a:r>
                <a:rPr lang="en-GB" sz="1200" dirty="0" smtClean="0">
                  <a:solidFill>
                    <a:schemeClr val="tx1">
                      <a:lumMod val="65000"/>
                      <a:lumOff val="35000"/>
                    </a:schemeClr>
                  </a:solidFill>
                  <a:latin typeface="Calibri" panose="020F0502020204030204" pitchFamily="34" charset="0"/>
                </a:rPr>
                <a:t>Mature</a:t>
              </a:r>
            </a:p>
            <a:p>
              <a:pPr algn="ctr"/>
              <a:r>
                <a:rPr lang="en-GB" sz="1200" dirty="0" smtClean="0">
                  <a:solidFill>
                    <a:schemeClr val="tx1">
                      <a:lumMod val="65000"/>
                      <a:lumOff val="35000"/>
                    </a:schemeClr>
                  </a:solidFill>
                  <a:latin typeface="Calibri" panose="020F0502020204030204" pitchFamily="34" charset="0"/>
                </a:rPr>
                <a:t>male</a:t>
              </a:r>
              <a:endParaRPr lang="en-GB" sz="1200" dirty="0">
                <a:solidFill>
                  <a:schemeClr val="tx1">
                    <a:lumMod val="65000"/>
                    <a:lumOff val="35000"/>
                  </a:schemeClr>
                </a:solidFill>
                <a:latin typeface="Calibri" panose="020F0502020204030204" pitchFamily="34" charset="0"/>
              </a:endParaRPr>
            </a:p>
          </p:txBody>
        </p:sp>
        <p:sp>
          <p:nvSpPr>
            <p:cNvPr id="35" name="ZoneTexte 34"/>
            <p:cNvSpPr txBox="1"/>
            <p:nvPr/>
          </p:nvSpPr>
          <p:spPr>
            <a:xfrm>
              <a:off x="7149999" y="2525742"/>
              <a:ext cx="662361" cy="461665"/>
            </a:xfrm>
            <a:prstGeom prst="rect">
              <a:avLst/>
            </a:prstGeom>
            <a:noFill/>
          </p:spPr>
          <p:txBody>
            <a:bodyPr wrap="none" rtlCol="0">
              <a:spAutoFit/>
            </a:bodyPr>
            <a:lstStyle/>
            <a:p>
              <a:pPr algn="ctr"/>
              <a:r>
                <a:rPr lang="en-GB" sz="1200" dirty="0" smtClean="0">
                  <a:solidFill>
                    <a:schemeClr val="tx1">
                      <a:lumMod val="65000"/>
                      <a:lumOff val="35000"/>
                    </a:schemeClr>
                  </a:solidFill>
                  <a:latin typeface="Calibri" panose="020F0502020204030204" pitchFamily="34" charset="0"/>
                </a:rPr>
                <a:t>Mature</a:t>
              </a:r>
            </a:p>
            <a:p>
              <a:pPr algn="ctr"/>
              <a:r>
                <a:rPr lang="en-GB" sz="1200" dirty="0" smtClean="0">
                  <a:solidFill>
                    <a:schemeClr val="tx1">
                      <a:lumMod val="65000"/>
                      <a:lumOff val="35000"/>
                    </a:schemeClr>
                  </a:solidFill>
                  <a:latin typeface="Calibri" panose="020F0502020204030204" pitchFamily="34" charset="0"/>
                </a:rPr>
                <a:t>female</a:t>
              </a:r>
              <a:endParaRPr lang="en-GB" sz="1200" dirty="0">
                <a:solidFill>
                  <a:schemeClr val="tx1">
                    <a:lumMod val="65000"/>
                    <a:lumOff val="35000"/>
                  </a:schemeClr>
                </a:solidFill>
                <a:latin typeface="Calibri" panose="020F0502020204030204" pitchFamily="34" charset="0"/>
              </a:endParaRPr>
            </a:p>
          </p:txBody>
        </p:sp>
      </p:grpSp>
      <p:sp>
        <p:nvSpPr>
          <p:cNvPr id="43"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kern="0" smtClean="0">
                <a:latin typeface="+mn-lt"/>
              </a:rPr>
              <a:t>Expressed genes between immature and mature</a:t>
            </a:r>
            <a:endParaRPr lang="en-GB" sz="2800" kern="0" dirty="0">
              <a:latin typeface="+mn-lt"/>
            </a:endParaRPr>
          </a:p>
        </p:txBody>
      </p:sp>
      <p:sp>
        <p:nvSpPr>
          <p:cNvPr id="44"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t>Objectives</a:t>
            </a:r>
            <a:endParaRPr lang="en-GB" kern="0" dirty="0"/>
          </a:p>
        </p:txBody>
      </p:sp>
      <p:sp>
        <p:nvSpPr>
          <p:cNvPr id="45"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kern="0" smtClean="0">
                <a:latin typeface="+mn-lt"/>
              </a:rPr>
              <a:t>Analysis of the Pseudo-Autosomal Region</a:t>
            </a:r>
            <a:endParaRPr lang="en-GB" kern="0" dirty="0">
              <a:latin typeface="+mn-lt"/>
            </a:endParaRPr>
          </a:p>
        </p:txBody>
      </p:sp>
      <p:sp>
        <p:nvSpPr>
          <p:cNvPr id="46" name="Titre 1"/>
          <p:cNvSpPr txBox="1">
            <a:spLocks/>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GB" sz="2800" i="1" kern="0" smtClean="0">
                <a:latin typeface="+mn-lt"/>
              </a:rPr>
              <a:t>Ectocarpus</a:t>
            </a:r>
            <a:r>
              <a:rPr lang="en-GB" sz="2800" kern="0" smtClean="0">
                <a:latin typeface="+mn-lt"/>
              </a:rPr>
              <a:t> genetic sex determination</a:t>
            </a:r>
            <a:endParaRPr lang="en-GB" sz="2800" kern="0" dirty="0">
              <a:latin typeface="+mn-lt"/>
            </a:endParaRPr>
          </a:p>
        </p:txBody>
      </p:sp>
      <p:sp>
        <p:nvSpPr>
          <p:cNvPr id="47" name="Rectangle 46"/>
          <p:cNvSpPr/>
          <p:nvPr/>
        </p:nvSpPr>
        <p:spPr>
          <a:xfrm>
            <a:off x="0" y="0"/>
            <a:ext cx="9144000" cy="57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p:cNvSpPr txBox="1">
            <a:spLocks noChangeArrowheads="1"/>
          </p:cNvSpPr>
          <p:nvPr/>
        </p:nvSpPr>
        <p:spPr bwMode="auto">
          <a:xfrm>
            <a:off x="683568" y="42732"/>
            <a:ext cx="8424936"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1440" bIns="0" numCol="1" anchor="ctr" anchorCtr="0" compatLnSpc="1">
            <a:prstTxWarp prst="textNoShape">
              <a:avLst/>
            </a:prstTxWarp>
            <a:normAutofit fontScale="62500" lnSpcReduction="20000"/>
          </a:bodyPr>
          <a:lstStyle>
            <a:lvl1pPr algn="l" rtl="0" eaLnBrk="0" fontAlgn="base" hangingPunct="0">
              <a:spcBef>
                <a:spcPct val="0"/>
              </a:spcBef>
              <a:spcAft>
                <a:spcPct val="0"/>
              </a:spcAft>
              <a:defRPr sz="3600">
                <a:solidFill>
                  <a:schemeClr val="bg1"/>
                </a:solidFill>
                <a:latin typeface="Calibri" panose="020F0502020204030204" pitchFamily="34" charset="0"/>
                <a:ea typeface="ＭＳ Ｐゴシック" charset="0"/>
                <a:cs typeface="+mj-cs"/>
              </a:defRPr>
            </a:lvl1pPr>
            <a:lvl2pPr algn="l" rtl="0" eaLnBrk="0" fontAlgn="base" hangingPunct="0">
              <a:spcBef>
                <a:spcPct val="0"/>
              </a:spcBef>
              <a:spcAft>
                <a:spcPct val="0"/>
              </a:spcAft>
              <a:defRPr sz="3600">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600">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600">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600">
                <a:solidFill>
                  <a:schemeClr val="bg1"/>
                </a:solidFill>
                <a:latin typeface="Arial" charset="0"/>
                <a:ea typeface="ＭＳ Ｐゴシック" charset="0"/>
                <a:cs typeface="Arial" charset="0"/>
              </a:defRPr>
            </a:lvl5pPr>
            <a:lvl6pPr marL="457200" algn="l" rtl="0" fontAlgn="base">
              <a:spcBef>
                <a:spcPct val="0"/>
              </a:spcBef>
              <a:spcAft>
                <a:spcPct val="0"/>
              </a:spcAft>
              <a:defRPr sz="3600">
                <a:solidFill>
                  <a:schemeClr val="bg1"/>
                </a:solidFill>
                <a:latin typeface="Arial" charset="0"/>
                <a:cs typeface="Arial" charset="0"/>
              </a:defRPr>
            </a:lvl6pPr>
            <a:lvl7pPr marL="914400" algn="l" rtl="0" fontAlgn="base">
              <a:spcBef>
                <a:spcPct val="0"/>
              </a:spcBef>
              <a:spcAft>
                <a:spcPct val="0"/>
              </a:spcAft>
              <a:defRPr sz="3600">
                <a:solidFill>
                  <a:schemeClr val="bg1"/>
                </a:solidFill>
                <a:latin typeface="Arial" charset="0"/>
                <a:cs typeface="Arial" charset="0"/>
              </a:defRPr>
            </a:lvl7pPr>
            <a:lvl8pPr marL="1371600" algn="l" rtl="0" fontAlgn="base">
              <a:spcBef>
                <a:spcPct val="0"/>
              </a:spcBef>
              <a:spcAft>
                <a:spcPct val="0"/>
              </a:spcAft>
              <a:defRPr sz="3600">
                <a:solidFill>
                  <a:schemeClr val="bg1"/>
                </a:solidFill>
                <a:latin typeface="Arial" charset="0"/>
                <a:cs typeface="Arial" charset="0"/>
              </a:defRPr>
            </a:lvl8pPr>
            <a:lvl9pPr marL="1828800" algn="l" rtl="0" fontAlgn="base">
              <a:spcBef>
                <a:spcPct val="0"/>
              </a:spcBef>
              <a:spcAft>
                <a:spcPct val="0"/>
              </a:spcAft>
              <a:defRPr sz="3600">
                <a:solidFill>
                  <a:schemeClr val="bg1"/>
                </a:solidFill>
                <a:latin typeface="Arial" charset="0"/>
                <a:cs typeface="Arial" charset="0"/>
              </a:defRPr>
            </a:lvl9pPr>
          </a:lstStyle>
          <a:p>
            <a:r>
              <a:rPr lang="en-US" kern="0" dirty="0" smtClean="0"/>
              <a:t>3 - Expressed </a:t>
            </a:r>
            <a:r>
              <a:rPr lang="en-US" kern="0" dirty="0"/>
              <a:t>genes between immature and mature gametophytes</a:t>
            </a:r>
          </a:p>
        </p:txBody>
      </p:sp>
      <p:cxnSp>
        <p:nvCxnSpPr>
          <p:cNvPr id="49" name="Connecteur droit 48"/>
          <p:cNvCxnSpPr/>
          <p:nvPr/>
        </p:nvCxnSpPr>
        <p:spPr>
          <a:xfrm>
            <a:off x="611560" y="0"/>
            <a:ext cx="0" cy="576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0" name="Picture 3" descr="Z:\Dropbox\Photos\Logo\SBR_logo_blanc.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9050" y="0"/>
            <a:ext cx="563314" cy="576000"/>
          </a:xfrm>
          <a:prstGeom prst="rect">
            <a:avLst/>
          </a:prstGeom>
          <a:noFill/>
          <a:extLst>
            <a:ext uri="{909E8E84-426E-40DD-AFC4-6F175D3DCCD1}">
              <a14:hiddenFill xmlns:a14="http://schemas.microsoft.com/office/drawing/2010/main">
                <a:solidFill>
                  <a:srgbClr val="FFFFFF"/>
                </a:solidFill>
              </a14:hiddenFill>
            </a:ext>
          </a:extLst>
        </p:spPr>
      </p:pic>
      <p:sp>
        <p:nvSpPr>
          <p:cNvPr id="30" name="Accolade ouvrante 29"/>
          <p:cNvSpPr/>
          <p:nvPr/>
        </p:nvSpPr>
        <p:spPr>
          <a:xfrm rot="3835072">
            <a:off x="2476686" y="1480829"/>
            <a:ext cx="180000" cy="1330697"/>
          </a:xfrm>
          <a:prstGeom prst="leftBrac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Accolade ouvrante 30"/>
          <p:cNvSpPr/>
          <p:nvPr/>
        </p:nvSpPr>
        <p:spPr>
          <a:xfrm rot="18328677" flipH="1">
            <a:off x="6624249" y="1638928"/>
            <a:ext cx="180000" cy="1330697"/>
          </a:xfrm>
          <a:prstGeom prst="leftBrac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Accolade ouvrante 35"/>
          <p:cNvSpPr/>
          <p:nvPr/>
        </p:nvSpPr>
        <p:spPr>
          <a:xfrm rot="16200000">
            <a:off x="4554859" y="4454253"/>
            <a:ext cx="250307" cy="2088233"/>
          </a:xfrm>
          <a:prstGeom prst="leftBrac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p:cNvSpPr/>
          <p:nvPr/>
        </p:nvSpPr>
        <p:spPr>
          <a:xfrm>
            <a:off x="-2604" y="6612592"/>
            <a:ext cx="2742960" cy="246221"/>
          </a:xfrm>
          <a:prstGeom prst="rect">
            <a:avLst/>
          </a:prstGeom>
        </p:spPr>
        <p:txBody>
          <a:bodyPr wrap="square">
            <a:spAutoFit/>
          </a:bodyPr>
          <a:lstStyle/>
          <a:p>
            <a:r>
              <a:rPr lang="en-US" sz="1000" dirty="0" err="1" smtClean="0">
                <a:solidFill>
                  <a:schemeClr val="tx1">
                    <a:lumMod val="50000"/>
                    <a:lumOff val="50000"/>
                  </a:schemeClr>
                </a:solidFill>
              </a:rPr>
              <a:t>Lipinska</a:t>
            </a:r>
            <a:r>
              <a:rPr lang="en-US" sz="1000" dirty="0" smtClean="0">
                <a:solidFill>
                  <a:schemeClr val="tx1">
                    <a:lumMod val="50000"/>
                    <a:lumOff val="50000"/>
                  </a:schemeClr>
                </a:solidFill>
              </a:rPr>
              <a:t>, Cormier et al. </a:t>
            </a:r>
            <a:r>
              <a:rPr lang="en-US" sz="1000" b="1" i="1" dirty="0" smtClean="0">
                <a:solidFill>
                  <a:schemeClr val="tx1">
                    <a:lumMod val="50000"/>
                    <a:lumOff val="50000"/>
                  </a:schemeClr>
                </a:solidFill>
              </a:rPr>
              <a:t>MBE </a:t>
            </a:r>
            <a:r>
              <a:rPr lang="en-US" sz="1000" dirty="0" smtClean="0">
                <a:solidFill>
                  <a:schemeClr val="tx1">
                    <a:lumMod val="50000"/>
                    <a:lumOff val="50000"/>
                  </a:schemeClr>
                </a:solidFill>
              </a:rPr>
              <a:t>(2015)</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2027739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6897</TotalTime>
  <Words>6004</Words>
  <Application>Microsoft Office PowerPoint</Application>
  <PresentationFormat>Affichage à l'écran (4:3)</PresentationFormat>
  <Paragraphs>1451</Paragraphs>
  <Slides>107</Slides>
  <Notes>48</Notes>
  <HiddenSlides>0</HiddenSlides>
  <MMClips>0</MMClips>
  <ScaleCrop>false</ScaleCrop>
  <HeadingPairs>
    <vt:vector size="4" baseType="variant">
      <vt:variant>
        <vt:lpstr>Thème</vt:lpstr>
      </vt:variant>
      <vt:variant>
        <vt:i4>1</vt:i4>
      </vt:variant>
      <vt:variant>
        <vt:lpstr>Titres des diapositives</vt:lpstr>
      </vt:variant>
      <vt:variant>
        <vt:i4>107</vt:i4>
      </vt:variant>
    </vt:vector>
  </HeadingPairs>
  <TitlesOfParts>
    <vt:vector size="108" baseType="lpstr">
      <vt:lpstr>Thème Office</vt:lpstr>
      <vt:lpstr>The brown alga model for functional and evolutionary analysis of sex determination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acormier</dc:creator>
  <cp:lastModifiedBy>acormier</cp:lastModifiedBy>
  <cp:revision>661</cp:revision>
  <cp:lastPrinted>2015-11-05T10:01:57Z</cp:lastPrinted>
  <dcterms:created xsi:type="dcterms:W3CDTF">2015-11-12T16:11:38Z</dcterms:created>
  <dcterms:modified xsi:type="dcterms:W3CDTF">2016-10-19T13:47:28Z</dcterms:modified>
</cp:coreProperties>
</file>